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20"/>
  </p:notesMasterIdLst>
  <p:sldIdLst>
    <p:sldId id="256" r:id="rId5"/>
    <p:sldId id="377" r:id="rId6"/>
    <p:sldId id="378" r:id="rId7"/>
    <p:sldId id="379" r:id="rId8"/>
    <p:sldId id="380" r:id="rId9"/>
    <p:sldId id="381" r:id="rId10"/>
    <p:sldId id="390" r:id="rId11"/>
    <p:sldId id="384" r:id="rId12"/>
    <p:sldId id="382" r:id="rId13"/>
    <p:sldId id="385" r:id="rId14"/>
    <p:sldId id="389" r:id="rId15"/>
    <p:sldId id="387" r:id="rId16"/>
    <p:sldId id="392" r:id="rId17"/>
    <p:sldId id="388" r:id="rId18"/>
    <p:sldId id="391" r:id="rId1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400"/>
    <a:srgbClr val="FF6600"/>
    <a:srgbClr val="339966"/>
    <a:srgbClr val="DE5A00"/>
    <a:srgbClr val="000000"/>
    <a:srgbClr val="CF7C03"/>
    <a:srgbClr val="C00000"/>
    <a:srgbClr val="00C478"/>
    <a:srgbClr val="00C45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94" autoAdjust="0"/>
    <p:restoredTop sz="73773" autoAdjust="0"/>
  </p:normalViewPr>
  <p:slideViewPr>
    <p:cSldViewPr>
      <p:cViewPr varScale="1">
        <p:scale>
          <a:sx n="81" d="100"/>
          <a:sy n="81" d="100"/>
        </p:scale>
        <p:origin x="2694" y="108"/>
      </p:cViewPr>
      <p:guideLst>
        <p:guide orient="horz" pos="2160"/>
        <p:guide pos="2880"/>
      </p:guideLst>
    </p:cSldViewPr>
  </p:slideViewPr>
  <p:outlineViewPr>
    <p:cViewPr>
      <p:scale>
        <a:sx n="33" d="100"/>
        <a:sy n="33" d="100"/>
      </p:scale>
      <p:origin x="0" y="3634"/>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B0279C-2440-4864-A8ED-5007390C1FE6}"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n-US"/>
        </a:p>
      </dgm:t>
    </dgm:pt>
    <dgm:pt modelId="{699E4238-F34B-46CA-8EED-74363DB71F96}">
      <dgm:prSet phldrT="[Text]" custT="1"/>
      <dgm:spPr/>
      <dgm:t>
        <a:bodyPr/>
        <a:lstStyle/>
        <a:p>
          <a:r>
            <a:rPr lang="en-US" sz="1600" b="1" dirty="0"/>
            <a:t>Sept  1998</a:t>
          </a:r>
          <a:endParaRPr lang="en-US" sz="1300" b="1" dirty="0"/>
        </a:p>
      </dgm:t>
    </dgm:pt>
    <dgm:pt modelId="{99228059-6F6E-4197-B4FA-B30B353197D4}" type="parTrans" cxnId="{FC5977CA-A312-4D60-B18D-5F4F8CFE4648}">
      <dgm:prSet/>
      <dgm:spPr/>
      <dgm:t>
        <a:bodyPr/>
        <a:lstStyle/>
        <a:p>
          <a:endParaRPr lang="en-US"/>
        </a:p>
      </dgm:t>
    </dgm:pt>
    <dgm:pt modelId="{98F6C906-66FC-43EA-AB96-5CC6FF46808B}" type="sibTrans" cxnId="{FC5977CA-A312-4D60-B18D-5F4F8CFE4648}">
      <dgm:prSet/>
      <dgm:spPr/>
      <dgm:t>
        <a:bodyPr/>
        <a:lstStyle/>
        <a:p>
          <a:endParaRPr lang="en-US"/>
        </a:p>
      </dgm:t>
    </dgm:pt>
    <dgm:pt modelId="{C495BF77-C7BD-41C7-8B21-9B654D80F7AD}">
      <dgm:prSet phldrT="[Text]" custT="1"/>
      <dgm:spPr/>
      <dgm:t>
        <a:bodyPr anchor="ctr"/>
        <a:lstStyle/>
        <a:p>
          <a:r>
            <a:rPr lang="en-US" sz="1400" dirty="0"/>
            <a:t>Short-term Insurance Act</a:t>
          </a:r>
        </a:p>
      </dgm:t>
    </dgm:pt>
    <dgm:pt modelId="{238BE253-2BAA-4956-AFE5-968C8B944BE0}" type="parTrans" cxnId="{7FAC5AB1-D2CA-4B90-BF97-2A7E72B1ACF9}">
      <dgm:prSet/>
      <dgm:spPr/>
      <dgm:t>
        <a:bodyPr/>
        <a:lstStyle/>
        <a:p>
          <a:endParaRPr lang="en-US"/>
        </a:p>
      </dgm:t>
    </dgm:pt>
    <dgm:pt modelId="{2E3938E8-7D60-4F4D-A65C-6254DAF4A79C}" type="sibTrans" cxnId="{7FAC5AB1-D2CA-4B90-BF97-2A7E72B1ACF9}">
      <dgm:prSet/>
      <dgm:spPr/>
      <dgm:t>
        <a:bodyPr/>
        <a:lstStyle/>
        <a:p>
          <a:endParaRPr lang="en-US"/>
        </a:p>
      </dgm:t>
    </dgm:pt>
    <dgm:pt modelId="{5F0AC018-F74E-448F-A2DC-44D302BAA020}">
      <dgm:prSet phldrT="[Text]" custT="1"/>
      <dgm:spPr/>
      <dgm:t>
        <a:bodyPr anchor="ctr"/>
        <a:lstStyle/>
        <a:p>
          <a:r>
            <a:rPr lang="en-US" sz="1400" dirty="0"/>
            <a:t>Act 53 of 1998</a:t>
          </a:r>
        </a:p>
      </dgm:t>
    </dgm:pt>
    <dgm:pt modelId="{7DB382FB-2393-4131-B159-DA967FAEA3F4}" type="parTrans" cxnId="{1CEAFF7D-9BFA-4714-8604-9405DB6D9646}">
      <dgm:prSet/>
      <dgm:spPr/>
      <dgm:t>
        <a:bodyPr/>
        <a:lstStyle/>
        <a:p>
          <a:endParaRPr lang="en-US"/>
        </a:p>
      </dgm:t>
    </dgm:pt>
    <dgm:pt modelId="{43E3D7BC-4105-4F11-ABBC-2CC3512553CC}" type="sibTrans" cxnId="{1CEAFF7D-9BFA-4714-8604-9405DB6D9646}">
      <dgm:prSet/>
      <dgm:spPr/>
      <dgm:t>
        <a:bodyPr/>
        <a:lstStyle/>
        <a:p>
          <a:endParaRPr lang="en-US"/>
        </a:p>
      </dgm:t>
    </dgm:pt>
    <dgm:pt modelId="{18CB0B8A-D4EE-48F8-A1D6-52A252624BB2}">
      <dgm:prSet phldrT="[Text]"/>
      <dgm:spPr/>
      <dgm:t>
        <a:bodyPr/>
        <a:lstStyle/>
        <a:p>
          <a:r>
            <a:rPr lang="en-US" b="1" dirty="0"/>
            <a:t>Jan 2012</a:t>
          </a:r>
        </a:p>
      </dgm:t>
    </dgm:pt>
    <dgm:pt modelId="{53260B16-E151-4602-8FB7-3977D5579F76}" type="parTrans" cxnId="{AD016ECF-38D8-4328-B9C8-9C0F6E1DF9CA}">
      <dgm:prSet/>
      <dgm:spPr/>
      <dgm:t>
        <a:bodyPr/>
        <a:lstStyle/>
        <a:p>
          <a:endParaRPr lang="en-US"/>
        </a:p>
      </dgm:t>
    </dgm:pt>
    <dgm:pt modelId="{2FE56FC9-8CE0-4271-BBDA-9D73B3698D69}" type="sibTrans" cxnId="{AD016ECF-38D8-4328-B9C8-9C0F6E1DF9CA}">
      <dgm:prSet/>
      <dgm:spPr/>
      <dgm:t>
        <a:bodyPr/>
        <a:lstStyle/>
        <a:p>
          <a:endParaRPr lang="en-US"/>
        </a:p>
      </dgm:t>
    </dgm:pt>
    <dgm:pt modelId="{EEF1D26E-3596-45C9-A196-BA84EAE547F8}">
      <dgm:prSet phldrT="[Text]"/>
      <dgm:spPr/>
      <dgm:t>
        <a:bodyPr/>
        <a:lstStyle/>
        <a:p>
          <a:r>
            <a:rPr lang="en-US" dirty="0"/>
            <a:t>Interim Measures</a:t>
          </a:r>
        </a:p>
      </dgm:t>
    </dgm:pt>
    <dgm:pt modelId="{3BC544A6-8D24-4C94-970F-815D308F14F1}" type="parTrans" cxnId="{30978BEB-7978-468B-958C-FFFFA00C3D44}">
      <dgm:prSet/>
      <dgm:spPr/>
      <dgm:t>
        <a:bodyPr/>
        <a:lstStyle/>
        <a:p>
          <a:endParaRPr lang="en-US"/>
        </a:p>
      </dgm:t>
    </dgm:pt>
    <dgm:pt modelId="{B3E6D35D-8167-4174-8963-CA9F4A50FF4C}" type="sibTrans" cxnId="{30978BEB-7978-468B-958C-FFFFA00C3D44}">
      <dgm:prSet/>
      <dgm:spPr/>
      <dgm:t>
        <a:bodyPr/>
        <a:lstStyle/>
        <a:p>
          <a:endParaRPr lang="en-US"/>
        </a:p>
      </dgm:t>
    </dgm:pt>
    <dgm:pt modelId="{0BD1A439-65F5-4246-B5BB-F8389B3A5947}">
      <dgm:prSet phldrT="[Text]"/>
      <dgm:spPr/>
      <dgm:t>
        <a:bodyPr/>
        <a:lstStyle/>
        <a:p>
          <a:r>
            <a:rPr lang="en-US" b="1" dirty="0"/>
            <a:t>1 July 2018</a:t>
          </a:r>
        </a:p>
      </dgm:t>
    </dgm:pt>
    <dgm:pt modelId="{67D225C6-CE55-4F7A-8844-C42D0E10CBC3}" type="parTrans" cxnId="{17D30EE9-6D37-4327-8347-1456DDE4FC66}">
      <dgm:prSet/>
      <dgm:spPr/>
      <dgm:t>
        <a:bodyPr/>
        <a:lstStyle/>
        <a:p>
          <a:endParaRPr lang="en-US"/>
        </a:p>
      </dgm:t>
    </dgm:pt>
    <dgm:pt modelId="{010358A4-FE14-46B5-A59C-4170EC36DC07}" type="sibTrans" cxnId="{17D30EE9-6D37-4327-8347-1456DDE4FC66}">
      <dgm:prSet/>
      <dgm:spPr/>
      <dgm:t>
        <a:bodyPr/>
        <a:lstStyle/>
        <a:p>
          <a:endParaRPr lang="en-US"/>
        </a:p>
      </dgm:t>
    </dgm:pt>
    <dgm:pt modelId="{37B48324-35D8-4CEF-9091-BC514EBDC0FE}">
      <dgm:prSet phldrT="[Text]"/>
      <dgm:spPr/>
      <dgm:t>
        <a:bodyPr/>
        <a:lstStyle/>
        <a:p>
          <a:r>
            <a:rPr lang="en-US" dirty="0"/>
            <a:t>Insurance Act</a:t>
          </a:r>
        </a:p>
      </dgm:t>
    </dgm:pt>
    <dgm:pt modelId="{21EC89A8-E1B7-459B-A89F-C2AAFDC9173F}" type="parTrans" cxnId="{84EF0970-7452-440D-AF1D-DAD6B181FDAC}">
      <dgm:prSet/>
      <dgm:spPr/>
      <dgm:t>
        <a:bodyPr/>
        <a:lstStyle/>
        <a:p>
          <a:endParaRPr lang="en-US"/>
        </a:p>
      </dgm:t>
    </dgm:pt>
    <dgm:pt modelId="{B0A04567-C2F2-44E2-9B11-6DD0887C5649}" type="sibTrans" cxnId="{84EF0970-7452-440D-AF1D-DAD6B181FDAC}">
      <dgm:prSet/>
      <dgm:spPr/>
      <dgm:t>
        <a:bodyPr/>
        <a:lstStyle/>
        <a:p>
          <a:endParaRPr lang="en-US"/>
        </a:p>
      </dgm:t>
    </dgm:pt>
    <dgm:pt modelId="{FD4A6277-3060-4E0D-BF40-54A26E5C5172}">
      <dgm:prSet phldrT="[Text]"/>
      <dgm:spPr/>
      <dgm:t>
        <a:bodyPr/>
        <a:lstStyle/>
        <a:p>
          <a:r>
            <a:rPr lang="en-US" b="1" dirty="0"/>
            <a:t>Future …</a:t>
          </a:r>
        </a:p>
      </dgm:t>
    </dgm:pt>
    <dgm:pt modelId="{6DC898E7-C054-4291-AF45-507E7AB2803B}" type="parTrans" cxnId="{F04CA8BD-E0A6-4A97-92A1-C4C6E8117656}">
      <dgm:prSet/>
      <dgm:spPr/>
      <dgm:t>
        <a:bodyPr/>
        <a:lstStyle/>
        <a:p>
          <a:endParaRPr lang="en-US"/>
        </a:p>
      </dgm:t>
    </dgm:pt>
    <dgm:pt modelId="{0E39C9AB-3B07-43CF-B22C-B5797D8D29F8}" type="sibTrans" cxnId="{F04CA8BD-E0A6-4A97-92A1-C4C6E8117656}">
      <dgm:prSet/>
      <dgm:spPr/>
      <dgm:t>
        <a:bodyPr/>
        <a:lstStyle/>
        <a:p>
          <a:endParaRPr lang="en-US"/>
        </a:p>
      </dgm:t>
    </dgm:pt>
    <dgm:pt modelId="{32695E1D-0617-42F0-B6C6-427AA476745F}">
      <dgm:prSet phldrT="[Text]"/>
      <dgm:spPr/>
      <dgm:t>
        <a:bodyPr/>
        <a:lstStyle/>
        <a:p>
          <a:r>
            <a:rPr lang="en-US" dirty="0"/>
            <a:t>SAM 2.0</a:t>
          </a:r>
        </a:p>
      </dgm:t>
    </dgm:pt>
    <dgm:pt modelId="{AD8F7716-6519-4FF7-BF8D-D6F67B89A262}" type="parTrans" cxnId="{44A53F2F-67A6-41E1-B2E7-02969B07E673}">
      <dgm:prSet/>
      <dgm:spPr/>
      <dgm:t>
        <a:bodyPr/>
        <a:lstStyle/>
        <a:p>
          <a:endParaRPr lang="en-US"/>
        </a:p>
      </dgm:t>
    </dgm:pt>
    <dgm:pt modelId="{62E1F9D5-F7C5-4807-B331-4B616BC1D9BA}" type="sibTrans" cxnId="{44A53F2F-67A6-41E1-B2E7-02969B07E673}">
      <dgm:prSet/>
      <dgm:spPr/>
      <dgm:t>
        <a:bodyPr/>
        <a:lstStyle/>
        <a:p>
          <a:endParaRPr lang="en-US"/>
        </a:p>
      </dgm:t>
    </dgm:pt>
    <dgm:pt modelId="{9740A8EF-9A55-400B-B9D6-E60859F5AE2E}">
      <dgm:prSet phldrT="[Text]"/>
      <dgm:spPr/>
      <dgm:t>
        <a:bodyPr/>
        <a:lstStyle/>
        <a:p>
          <a:r>
            <a:rPr lang="en-US" b="1" dirty="0"/>
            <a:t>Dec 2006</a:t>
          </a:r>
        </a:p>
      </dgm:t>
    </dgm:pt>
    <dgm:pt modelId="{28A37883-1DF1-422D-A483-E8C417CAD870}" type="parTrans" cxnId="{183391CE-11FA-436B-A5CA-50748E99C3E3}">
      <dgm:prSet/>
      <dgm:spPr/>
      <dgm:t>
        <a:bodyPr/>
        <a:lstStyle/>
        <a:p>
          <a:endParaRPr lang="en-US"/>
        </a:p>
      </dgm:t>
    </dgm:pt>
    <dgm:pt modelId="{7E6A848A-35C3-4126-8030-A7CF5419B064}" type="sibTrans" cxnId="{183391CE-11FA-436B-A5CA-50748E99C3E3}">
      <dgm:prSet/>
      <dgm:spPr/>
      <dgm:t>
        <a:bodyPr/>
        <a:lstStyle/>
        <a:p>
          <a:endParaRPr lang="en-US"/>
        </a:p>
      </dgm:t>
    </dgm:pt>
    <dgm:pt modelId="{B9468A7F-1FBD-453C-90DB-C9C1D1297319}">
      <dgm:prSet phldrT="[Text]"/>
      <dgm:spPr/>
      <dgm:t>
        <a:bodyPr/>
        <a:lstStyle/>
        <a:p>
          <a:r>
            <a:rPr lang="en-US" dirty="0"/>
            <a:t>Financial Condition Reporting</a:t>
          </a:r>
        </a:p>
      </dgm:t>
    </dgm:pt>
    <dgm:pt modelId="{F22366EA-45B2-4393-9726-338AF17BEF6C}" type="parTrans" cxnId="{31C5032B-C3C8-4747-AAD6-1974F25C9AE7}">
      <dgm:prSet/>
      <dgm:spPr/>
      <dgm:t>
        <a:bodyPr/>
        <a:lstStyle/>
        <a:p>
          <a:endParaRPr lang="en-US"/>
        </a:p>
      </dgm:t>
    </dgm:pt>
    <dgm:pt modelId="{6F61202E-3950-4309-8733-E130FF23ACC3}" type="sibTrans" cxnId="{31C5032B-C3C8-4747-AAD6-1974F25C9AE7}">
      <dgm:prSet/>
      <dgm:spPr/>
      <dgm:t>
        <a:bodyPr/>
        <a:lstStyle/>
        <a:p>
          <a:endParaRPr lang="en-US"/>
        </a:p>
      </dgm:t>
    </dgm:pt>
    <dgm:pt modelId="{22E549F1-D75E-44D4-A15A-B49400617755}">
      <dgm:prSet phldrT="[Text]"/>
      <dgm:spPr/>
      <dgm:t>
        <a:bodyPr/>
        <a:lstStyle/>
        <a:p>
          <a:r>
            <a:rPr lang="en-US"/>
            <a:t>BN169 of 2011</a:t>
          </a:r>
          <a:endParaRPr lang="en-US" dirty="0"/>
        </a:p>
      </dgm:t>
    </dgm:pt>
    <dgm:pt modelId="{A7DD2966-767C-4B7C-B559-2D979CC85DBE}" type="parTrans" cxnId="{FD4C3F2D-1BB9-4900-A6C2-477FEB8726E1}">
      <dgm:prSet/>
      <dgm:spPr/>
      <dgm:t>
        <a:bodyPr/>
        <a:lstStyle/>
        <a:p>
          <a:endParaRPr lang="en-US"/>
        </a:p>
      </dgm:t>
    </dgm:pt>
    <dgm:pt modelId="{B2223E34-6CED-449A-9289-D8F067A6DF32}" type="sibTrans" cxnId="{FD4C3F2D-1BB9-4900-A6C2-477FEB8726E1}">
      <dgm:prSet/>
      <dgm:spPr/>
      <dgm:t>
        <a:bodyPr/>
        <a:lstStyle/>
        <a:p>
          <a:endParaRPr lang="en-US"/>
        </a:p>
      </dgm:t>
    </dgm:pt>
    <dgm:pt modelId="{4120B60A-2C6F-43BB-AA7C-83F24A2F3946}">
      <dgm:prSet phldrT="[Text]"/>
      <dgm:spPr/>
      <dgm:t>
        <a:bodyPr/>
        <a:lstStyle/>
        <a:p>
          <a:r>
            <a:rPr lang="en-US" dirty="0"/>
            <a:t>Act 18 of 2017</a:t>
          </a:r>
        </a:p>
      </dgm:t>
    </dgm:pt>
    <dgm:pt modelId="{A9E25345-4690-4E11-AEF7-0529B2AAFDF3}" type="parTrans" cxnId="{A94BC677-F421-4DA1-93D6-AD392FF1EBFC}">
      <dgm:prSet/>
      <dgm:spPr/>
      <dgm:t>
        <a:bodyPr/>
        <a:lstStyle/>
        <a:p>
          <a:endParaRPr lang="en-US"/>
        </a:p>
      </dgm:t>
    </dgm:pt>
    <dgm:pt modelId="{A12964BB-6D5D-4256-8C3C-28D2281AEB77}" type="sibTrans" cxnId="{A94BC677-F421-4DA1-93D6-AD392FF1EBFC}">
      <dgm:prSet/>
      <dgm:spPr/>
      <dgm:t>
        <a:bodyPr/>
        <a:lstStyle/>
        <a:p>
          <a:endParaRPr lang="en-US"/>
        </a:p>
      </dgm:t>
    </dgm:pt>
    <dgm:pt modelId="{F2006A95-367D-44E2-98B1-7E98EEA58747}" type="pres">
      <dgm:prSet presAssocID="{B6B0279C-2440-4864-A8ED-5007390C1FE6}" presName="arrowDiagram" presStyleCnt="0">
        <dgm:presLayoutVars>
          <dgm:chMax val="5"/>
          <dgm:dir/>
          <dgm:resizeHandles val="exact"/>
        </dgm:presLayoutVars>
      </dgm:prSet>
      <dgm:spPr/>
    </dgm:pt>
    <dgm:pt modelId="{58DDD5F9-32E3-486D-8520-6EA1DE6FF1B4}" type="pres">
      <dgm:prSet presAssocID="{B6B0279C-2440-4864-A8ED-5007390C1FE6}" presName="arrow" presStyleLbl="bgShp" presStyleIdx="0" presStyleCnt="1" custScaleX="113477"/>
      <dgm:spPr/>
    </dgm:pt>
    <dgm:pt modelId="{DC2AD295-C062-4490-A7CE-5733AE40F378}" type="pres">
      <dgm:prSet presAssocID="{B6B0279C-2440-4864-A8ED-5007390C1FE6}" presName="arrowDiagram5" presStyleCnt="0"/>
      <dgm:spPr/>
    </dgm:pt>
    <dgm:pt modelId="{A06E58B3-2F0E-414C-8ECA-1BD47BB07040}" type="pres">
      <dgm:prSet presAssocID="{699E4238-F34B-46CA-8EED-74363DB71F96}" presName="bullet5a" presStyleLbl="node1" presStyleIdx="0" presStyleCnt="5" custLinFactY="-63768" custLinFactNeighborX="-43297" custLinFactNeighborY="-100000"/>
      <dgm:spPr/>
    </dgm:pt>
    <dgm:pt modelId="{C15C5F7B-590E-4770-BA54-C46FD47A37C0}" type="pres">
      <dgm:prSet presAssocID="{699E4238-F34B-46CA-8EED-74363DB71F96}" presName="textBox5a" presStyleLbl="revTx" presStyleIdx="0" presStyleCnt="5" custScaleX="153499" custLinFactNeighborX="2417" custLinFactNeighborY="8964">
        <dgm:presLayoutVars>
          <dgm:bulletEnabled val="1"/>
        </dgm:presLayoutVars>
      </dgm:prSet>
      <dgm:spPr/>
    </dgm:pt>
    <dgm:pt modelId="{DAA8DDCC-3848-4EAC-BBC4-2EB88C925CCB}" type="pres">
      <dgm:prSet presAssocID="{9740A8EF-9A55-400B-B9D6-E60859F5AE2E}" presName="bullet5b" presStyleLbl="node1" presStyleIdx="1" presStyleCnt="5" custLinFactNeighborY="-61690"/>
      <dgm:spPr/>
    </dgm:pt>
    <dgm:pt modelId="{1C9CDEB9-07CC-4BB4-894A-5F7B5C7B2A98}" type="pres">
      <dgm:prSet presAssocID="{9740A8EF-9A55-400B-B9D6-E60859F5AE2E}" presName="textBox5b" presStyleLbl="revTx" presStyleIdx="1" presStyleCnt="5">
        <dgm:presLayoutVars>
          <dgm:bulletEnabled val="1"/>
        </dgm:presLayoutVars>
      </dgm:prSet>
      <dgm:spPr/>
    </dgm:pt>
    <dgm:pt modelId="{BC73E6F6-9963-47A9-90B2-52941257EC6F}" type="pres">
      <dgm:prSet presAssocID="{18CB0B8A-D4EE-48F8-A1D6-52A252624BB2}" presName="bullet5c" presStyleLbl="node1" presStyleIdx="2" presStyleCnt="5" custLinFactNeighborY="521"/>
      <dgm:spPr/>
    </dgm:pt>
    <dgm:pt modelId="{FA6C9CD6-F428-4041-8065-A8545B207673}" type="pres">
      <dgm:prSet presAssocID="{18CB0B8A-D4EE-48F8-A1D6-52A252624BB2}" presName="textBox5c" presStyleLbl="revTx" presStyleIdx="2" presStyleCnt="5" custLinFactNeighborX="4858" custLinFactNeighborY="-830">
        <dgm:presLayoutVars>
          <dgm:bulletEnabled val="1"/>
        </dgm:presLayoutVars>
      </dgm:prSet>
      <dgm:spPr/>
    </dgm:pt>
    <dgm:pt modelId="{D7DDFF7A-1DC3-4B33-9383-74B1365C2955}" type="pres">
      <dgm:prSet presAssocID="{0BD1A439-65F5-4246-B5BB-F8389B3A5947}" presName="bullet5d" presStyleLbl="node1" presStyleIdx="3" presStyleCnt="5" custLinFactNeighborY="2957"/>
      <dgm:spPr/>
    </dgm:pt>
    <dgm:pt modelId="{A1DA4AC5-A0BB-40B1-A2E3-30F1097B7DB0}" type="pres">
      <dgm:prSet presAssocID="{0BD1A439-65F5-4246-B5BB-F8389B3A5947}" presName="textBox5d" presStyleLbl="revTx" presStyleIdx="3" presStyleCnt="5" custScaleX="128125" custScaleY="39303" custLinFactNeighborX="20833" custLinFactNeighborY="-24378">
        <dgm:presLayoutVars>
          <dgm:bulletEnabled val="1"/>
        </dgm:presLayoutVars>
      </dgm:prSet>
      <dgm:spPr/>
    </dgm:pt>
    <dgm:pt modelId="{BD8B49E4-3449-4EE6-B150-806952940046}" type="pres">
      <dgm:prSet presAssocID="{FD4A6277-3060-4E0D-BF40-54A26E5C5172}" presName="bullet5e" presStyleLbl="node1" presStyleIdx="4" presStyleCnt="5" custLinFactNeighborY="4852"/>
      <dgm:spPr/>
    </dgm:pt>
    <dgm:pt modelId="{7E1E35D0-91BD-46F2-AAD0-C7D245E96BAA}" type="pres">
      <dgm:prSet presAssocID="{FD4A6277-3060-4E0D-BF40-54A26E5C5172}" presName="textBox5e" presStyleLbl="revTx" presStyleIdx="4" presStyleCnt="5" custLinFactNeighborX="13021" custLinFactNeighborY="-8696">
        <dgm:presLayoutVars>
          <dgm:bulletEnabled val="1"/>
        </dgm:presLayoutVars>
      </dgm:prSet>
      <dgm:spPr/>
    </dgm:pt>
  </dgm:ptLst>
  <dgm:cxnLst>
    <dgm:cxn modelId="{E5CB9F12-6CB3-4F16-ACC8-CDF6D6580DB7}" type="presOf" srcId="{0BD1A439-65F5-4246-B5BB-F8389B3A5947}" destId="{A1DA4AC5-A0BB-40B1-A2E3-30F1097B7DB0}" srcOrd="0" destOrd="0" presId="urn:microsoft.com/office/officeart/2005/8/layout/arrow2"/>
    <dgm:cxn modelId="{474C7C1E-8629-4672-96BF-255C20FC6CA4}" type="presOf" srcId="{EEF1D26E-3596-45C9-A196-BA84EAE547F8}" destId="{FA6C9CD6-F428-4041-8065-A8545B207673}" srcOrd="0" destOrd="1" presId="urn:microsoft.com/office/officeart/2005/8/layout/arrow2"/>
    <dgm:cxn modelId="{31C5032B-C3C8-4747-AAD6-1974F25C9AE7}" srcId="{9740A8EF-9A55-400B-B9D6-E60859F5AE2E}" destId="{B9468A7F-1FBD-453C-90DB-C9C1D1297319}" srcOrd="0" destOrd="0" parTransId="{F22366EA-45B2-4393-9726-338AF17BEF6C}" sibTransId="{6F61202E-3950-4309-8733-E130FF23ACC3}"/>
    <dgm:cxn modelId="{FD4C3F2D-1BB9-4900-A6C2-477FEB8726E1}" srcId="{18CB0B8A-D4EE-48F8-A1D6-52A252624BB2}" destId="{22E549F1-D75E-44D4-A15A-B49400617755}" srcOrd="1" destOrd="0" parTransId="{A7DD2966-767C-4B7C-B559-2D979CC85DBE}" sibTransId="{B2223E34-6CED-449A-9289-D8F067A6DF32}"/>
    <dgm:cxn modelId="{44A53F2F-67A6-41E1-B2E7-02969B07E673}" srcId="{FD4A6277-3060-4E0D-BF40-54A26E5C5172}" destId="{32695E1D-0617-42F0-B6C6-427AA476745F}" srcOrd="0" destOrd="0" parTransId="{AD8F7716-6519-4FF7-BF8D-D6F67B89A262}" sibTransId="{62E1F9D5-F7C5-4807-B331-4B616BC1D9BA}"/>
    <dgm:cxn modelId="{85000538-5B80-401B-89F8-0153ED2D72E3}" type="presOf" srcId="{5F0AC018-F74E-448F-A2DC-44D302BAA020}" destId="{C15C5F7B-590E-4770-BA54-C46FD47A37C0}" srcOrd="0" destOrd="2" presId="urn:microsoft.com/office/officeart/2005/8/layout/arrow2"/>
    <dgm:cxn modelId="{84EF0970-7452-440D-AF1D-DAD6B181FDAC}" srcId="{0BD1A439-65F5-4246-B5BB-F8389B3A5947}" destId="{37B48324-35D8-4CEF-9091-BC514EBDC0FE}" srcOrd="0" destOrd="0" parTransId="{21EC89A8-E1B7-459B-A89F-C2AAFDC9173F}" sibTransId="{B0A04567-C2F2-44E2-9B11-6DD0887C5649}"/>
    <dgm:cxn modelId="{A94BC677-F421-4DA1-93D6-AD392FF1EBFC}" srcId="{0BD1A439-65F5-4246-B5BB-F8389B3A5947}" destId="{4120B60A-2C6F-43BB-AA7C-83F24A2F3946}" srcOrd="1" destOrd="0" parTransId="{A9E25345-4690-4E11-AEF7-0529B2AAFDF3}" sibTransId="{A12964BB-6D5D-4256-8C3C-28D2281AEB77}"/>
    <dgm:cxn modelId="{E3578D78-F445-4D3F-8E87-139E873F90F3}" type="presOf" srcId="{32695E1D-0617-42F0-B6C6-427AA476745F}" destId="{7E1E35D0-91BD-46F2-AAD0-C7D245E96BAA}" srcOrd="0" destOrd="1" presId="urn:microsoft.com/office/officeart/2005/8/layout/arrow2"/>
    <dgm:cxn modelId="{0D269F79-6713-416B-B398-AF9F02152836}" type="presOf" srcId="{B9468A7F-1FBD-453C-90DB-C9C1D1297319}" destId="{1C9CDEB9-07CC-4BB4-894A-5F7B5C7B2A98}" srcOrd="0" destOrd="1" presId="urn:microsoft.com/office/officeart/2005/8/layout/arrow2"/>
    <dgm:cxn modelId="{590D307D-2D7D-4660-8DC2-B670E59C51BF}" type="presOf" srcId="{4120B60A-2C6F-43BB-AA7C-83F24A2F3946}" destId="{A1DA4AC5-A0BB-40B1-A2E3-30F1097B7DB0}" srcOrd="0" destOrd="2" presId="urn:microsoft.com/office/officeart/2005/8/layout/arrow2"/>
    <dgm:cxn modelId="{1CEAFF7D-9BFA-4714-8604-9405DB6D9646}" srcId="{699E4238-F34B-46CA-8EED-74363DB71F96}" destId="{5F0AC018-F74E-448F-A2DC-44D302BAA020}" srcOrd="1" destOrd="0" parTransId="{7DB382FB-2393-4131-B159-DA967FAEA3F4}" sibTransId="{43E3D7BC-4105-4F11-ABBC-2CC3512553CC}"/>
    <dgm:cxn modelId="{7AF77387-9242-4209-9BA0-9060680FC3BD}" type="presOf" srcId="{22E549F1-D75E-44D4-A15A-B49400617755}" destId="{FA6C9CD6-F428-4041-8065-A8545B207673}" srcOrd="0" destOrd="2" presId="urn:microsoft.com/office/officeart/2005/8/layout/arrow2"/>
    <dgm:cxn modelId="{EF34358A-CC20-4C86-BB58-8BCB14746A2B}" type="presOf" srcId="{B6B0279C-2440-4864-A8ED-5007390C1FE6}" destId="{F2006A95-367D-44E2-98B1-7E98EEA58747}" srcOrd="0" destOrd="0" presId="urn:microsoft.com/office/officeart/2005/8/layout/arrow2"/>
    <dgm:cxn modelId="{EC3D0E91-C6F9-408D-996F-1F590B54D64C}" type="presOf" srcId="{9740A8EF-9A55-400B-B9D6-E60859F5AE2E}" destId="{1C9CDEB9-07CC-4BB4-894A-5F7B5C7B2A98}" srcOrd="0" destOrd="0" presId="urn:microsoft.com/office/officeart/2005/8/layout/arrow2"/>
    <dgm:cxn modelId="{258DF996-AD1B-4727-80DA-0255FAAEB205}" type="presOf" srcId="{C495BF77-C7BD-41C7-8B21-9B654D80F7AD}" destId="{C15C5F7B-590E-4770-BA54-C46FD47A37C0}" srcOrd="0" destOrd="1" presId="urn:microsoft.com/office/officeart/2005/8/layout/arrow2"/>
    <dgm:cxn modelId="{7FAC5AB1-D2CA-4B90-BF97-2A7E72B1ACF9}" srcId="{699E4238-F34B-46CA-8EED-74363DB71F96}" destId="{C495BF77-C7BD-41C7-8B21-9B654D80F7AD}" srcOrd="0" destOrd="0" parTransId="{238BE253-2BAA-4956-AFE5-968C8B944BE0}" sibTransId="{2E3938E8-7D60-4F4D-A65C-6254DAF4A79C}"/>
    <dgm:cxn modelId="{73BA51B3-0D3D-4D3B-BB3F-97E0F736AC71}" type="presOf" srcId="{37B48324-35D8-4CEF-9091-BC514EBDC0FE}" destId="{A1DA4AC5-A0BB-40B1-A2E3-30F1097B7DB0}" srcOrd="0" destOrd="1" presId="urn:microsoft.com/office/officeart/2005/8/layout/arrow2"/>
    <dgm:cxn modelId="{F04CA8BD-E0A6-4A97-92A1-C4C6E8117656}" srcId="{B6B0279C-2440-4864-A8ED-5007390C1FE6}" destId="{FD4A6277-3060-4E0D-BF40-54A26E5C5172}" srcOrd="4" destOrd="0" parTransId="{6DC898E7-C054-4291-AF45-507E7AB2803B}" sibTransId="{0E39C9AB-3B07-43CF-B22C-B5797D8D29F8}"/>
    <dgm:cxn modelId="{FC5977CA-A312-4D60-B18D-5F4F8CFE4648}" srcId="{B6B0279C-2440-4864-A8ED-5007390C1FE6}" destId="{699E4238-F34B-46CA-8EED-74363DB71F96}" srcOrd="0" destOrd="0" parTransId="{99228059-6F6E-4197-B4FA-B30B353197D4}" sibTransId="{98F6C906-66FC-43EA-AB96-5CC6FF46808B}"/>
    <dgm:cxn modelId="{183391CE-11FA-436B-A5CA-50748E99C3E3}" srcId="{B6B0279C-2440-4864-A8ED-5007390C1FE6}" destId="{9740A8EF-9A55-400B-B9D6-E60859F5AE2E}" srcOrd="1" destOrd="0" parTransId="{28A37883-1DF1-422D-A483-E8C417CAD870}" sibTransId="{7E6A848A-35C3-4126-8030-A7CF5419B064}"/>
    <dgm:cxn modelId="{AD016ECF-38D8-4328-B9C8-9C0F6E1DF9CA}" srcId="{B6B0279C-2440-4864-A8ED-5007390C1FE6}" destId="{18CB0B8A-D4EE-48F8-A1D6-52A252624BB2}" srcOrd="2" destOrd="0" parTransId="{53260B16-E151-4602-8FB7-3977D5579F76}" sibTransId="{2FE56FC9-8CE0-4271-BBDA-9D73B3698D69}"/>
    <dgm:cxn modelId="{9E6205DA-8E72-4F4E-B687-89878A6272E8}" type="presOf" srcId="{18CB0B8A-D4EE-48F8-A1D6-52A252624BB2}" destId="{FA6C9CD6-F428-4041-8065-A8545B207673}" srcOrd="0" destOrd="0" presId="urn:microsoft.com/office/officeart/2005/8/layout/arrow2"/>
    <dgm:cxn modelId="{17D30EE9-6D37-4327-8347-1456DDE4FC66}" srcId="{B6B0279C-2440-4864-A8ED-5007390C1FE6}" destId="{0BD1A439-65F5-4246-B5BB-F8389B3A5947}" srcOrd="3" destOrd="0" parTransId="{67D225C6-CE55-4F7A-8844-C42D0E10CBC3}" sibTransId="{010358A4-FE14-46B5-A59C-4170EC36DC07}"/>
    <dgm:cxn modelId="{30978BEB-7978-468B-958C-FFFFA00C3D44}" srcId="{18CB0B8A-D4EE-48F8-A1D6-52A252624BB2}" destId="{EEF1D26E-3596-45C9-A196-BA84EAE547F8}" srcOrd="0" destOrd="0" parTransId="{3BC544A6-8D24-4C94-970F-815D308F14F1}" sibTransId="{B3E6D35D-8167-4174-8963-CA9F4A50FF4C}"/>
    <dgm:cxn modelId="{AC5B23F2-9573-4DD8-9C75-D1B2DEF8B2A9}" type="presOf" srcId="{699E4238-F34B-46CA-8EED-74363DB71F96}" destId="{C15C5F7B-590E-4770-BA54-C46FD47A37C0}" srcOrd="0" destOrd="0" presId="urn:microsoft.com/office/officeart/2005/8/layout/arrow2"/>
    <dgm:cxn modelId="{70993BFF-5225-4FA0-8017-57B2DB9F03E8}" type="presOf" srcId="{FD4A6277-3060-4E0D-BF40-54A26E5C5172}" destId="{7E1E35D0-91BD-46F2-AAD0-C7D245E96BAA}" srcOrd="0" destOrd="0" presId="urn:microsoft.com/office/officeart/2005/8/layout/arrow2"/>
    <dgm:cxn modelId="{38535408-79E7-43E4-B6B3-6AF88F8A8C80}" type="presParOf" srcId="{F2006A95-367D-44E2-98B1-7E98EEA58747}" destId="{58DDD5F9-32E3-486D-8520-6EA1DE6FF1B4}" srcOrd="0" destOrd="0" presId="urn:microsoft.com/office/officeart/2005/8/layout/arrow2"/>
    <dgm:cxn modelId="{E54F583C-5388-494E-AD2E-8EFD0E99E332}" type="presParOf" srcId="{F2006A95-367D-44E2-98B1-7E98EEA58747}" destId="{DC2AD295-C062-4490-A7CE-5733AE40F378}" srcOrd="1" destOrd="0" presId="urn:microsoft.com/office/officeart/2005/8/layout/arrow2"/>
    <dgm:cxn modelId="{E0302AF1-B9FC-4AC9-A753-D6CD79BAFE85}" type="presParOf" srcId="{DC2AD295-C062-4490-A7CE-5733AE40F378}" destId="{A06E58B3-2F0E-414C-8ECA-1BD47BB07040}" srcOrd="0" destOrd="0" presId="urn:microsoft.com/office/officeart/2005/8/layout/arrow2"/>
    <dgm:cxn modelId="{48A026CD-2D7E-490C-A364-15818101B25E}" type="presParOf" srcId="{DC2AD295-C062-4490-A7CE-5733AE40F378}" destId="{C15C5F7B-590E-4770-BA54-C46FD47A37C0}" srcOrd="1" destOrd="0" presId="urn:microsoft.com/office/officeart/2005/8/layout/arrow2"/>
    <dgm:cxn modelId="{32F243B7-AE03-4E21-A906-B2540CC0F427}" type="presParOf" srcId="{DC2AD295-C062-4490-A7CE-5733AE40F378}" destId="{DAA8DDCC-3848-4EAC-BBC4-2EB88C925CCB}" srcOrd="2" destOrd="0" presId="urn:microsoft.com/office/officeart/2005/8/layout/arrow2"/>
    <dgm:cxn modelId="{CC7F43F0-9658-4554-B92B-3C20DC0753CD}" type="presParOf" srcId="{DC2AD295-C062-4490-A7CE-5733AE40F378}" destId="{1C9CDEB9-07CC-4BB4-894A-5F7B5C7B2A98}" srcOrd="3" destOrd="0" presId="urn:microsoft.com/office/officeart/2005/8/layout/arrow2"/>
    <dgm:cxn modelId="{35EF78C2-E7A8-4212-B4D5-4069829936C8}" type="presParOf" srcId="{DC2AD295-C062-4490-A7CE-5733AE40F378}" destId="{BC73E6F6-9963-47A9-90B2-52941257EC6F}" srcOrd="4" destOrd="0" presId="urn:microsoft.com/office/officeart/2005/8/layout/arrow2"/>
    <dgm:cxn modelId="{312A6D35-64F9-4CFD-9B89-1D43357A90DC}" type="presParOf" srcId="{DC2AD295-C062-4490-A7CE-5733AE40F378}" destId="{FA6C9CD6-F428-4041-8065-A8545B207673}" srcOrd="5" destOrd="0" presId="urn:microsoft.com/office/officeart/2005/8/layout/arrow2"/>
    <dgm:cxn modelId="{39A354A7-AD9E-4046-8257-7B9653A387E3}" type="presParOf" srcId="{DC2AD295-C062-4490-A7CE-5733AE40F378}" destId="{D7DDFF7A-1DC3-4B33-9383-74B1365C2955}" srcOrd="6" destOrd="0" presId="urn:microsoft.com/office/officeart/2005/8/layout/arrow2"/>
    <dgm:cxn modelId="{810A998D-D19F-44DA-BE89-5C9DC23EF17E}" type="presParOf" srcId="{DC2AD295-C062-4490-A7CE-5733AE40F378}" destId="{A1DA4AC5-A0BB-40B1-A2E3-30F1097B7DB0}" srcOrd="7" destOrd="0" presId="urn:microsoft.com/office/officeart/2005/8/layout/arrow2"/>
    <dgm:cxn modelId="{EE9C32C4-3D1A-47A8-B2AC-E13AB75ED718}" type="presParOf" srcId="{DC2AD295-C062-4490-A7CE-5733AE40F378}" destId="{BD8B49E4-3449-4EE6-B150-806952940046}" srcOrd="8" destOrd="0" presId="urn:microsoft.com/office/officeart/2005/8/layout/arrow2"/>
    <dgm:cxn modelId="{4DB3DF4B-5FD3-4619-AAAC-4AD95C06CFFB}" type="presParOf" srcId="{DC2AD295-C062-4490-A7CE-5733AE40F378}" destId="{7E1E35D0-91BD-46F2-AAD0-C7D245E96BAA}"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55C13C6-84BC-4E63-B720-DFB6BF00BA5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7821D735-B7B6-4FA4-AC3B-43ED091E51BA}">
      <dgm:prSet phldrT="[Text]"/>
      <dgm:spPr/>
      <dgm:t>
        <a:bodyPr/>
        <a:lstStyle/>
        <a:p>
          <a:r>
            <a:rPr lang="en-US" dirty="0"/>
            <a:t>Largest SCR is usually immediately post the event</a:t>
          </a:r>
        </a:p>
      </dgm:t>
    </dgm:pt>
    <dgm:pt modelId="{D7E01D7F-EE6C-4F08-B9A9-5F1D3379B43E}" type="parTrans" cxnId="{A8D24A6A-2EC9-4B7F-9C3B-0B7471C363C9}">
      <dgm:prSet/>
      <dgm:spPr/>
      <dgm:t>
        <a:bodyPr/>
        <a:lstStyle/>
        <a:p>
          <a:endParaRPr lang="en-US"/>
        </a:p>
      </dgm:t>
    </dgm:pt>
    <dgm:pt modelId="{164DF783-AE34-4A23-A902-BCA96985DC7B}" type="sibTrans" cxnId="{A8D24A6A-2EC9-4B7F-9C3B-0B7471C363C9}">
      <dgm:prSet/>
      <dgm:spPr/>
      <dgm:t>
        <a:bodyPr/>
        <a:lstStyle/>
        <a:p>
          <a:endParaRPr lang="en-US"/>
        </a:p>
      </dgm:t>
    </dgm:pt>
    <dgm:pt modelId="{7E612175-D034-4037-BF39-297A9C5891CC}">
      <dgm:prSet phldrT="[Text]"/>
      <dgm:spPr/>
      <dgm:t>
        <a:bodyPr/>
        <a:lstStyle/>
        <a:p>
          <a:r>
            <a:rPr lang="en-US" dirty="0"/>
            <a:t>Losses can significantly impact the LACDT</a:t>
          </a:r>
        </a:p>
      </dgm:t>
    </dgm:pt>
    <dgm:pt modelId="{BE4D6119-EB34-478B-B9BF-E7522EB19046}" type="parTrans" cxnId="{AF606503-989F-4C72-978E-B3B6F39259D4}">
      <dgm:prSet/>
      <dgm:spPr/>
      <dgm:t>
        <a:bodyPr/>
        <a:lstStyle/>
        <a:p>
          <a:endParaRPr lang="en-US"/>
        </a:p>
      </dgm:t>
    </dgm:pt>
    <dgm:pt modelId="{5B5F3471-0CD1-49A3-BE62-5AA3E51EC489}" type="sibTrans" cxnId="{AF606503-989F-4C72-978E-B3B6F39259D4}">
      <dgm:prSet/>
      <dgm:spPr/>
      <dgm:t>
        <a:bodyPr/>
        <a:lstStyle/>
        <a:p>
          <a:endParaRPr lang="en-US"/>
        </a:p>
      </dgm:t>
    </dgm:pt>
    <dgm:pt modelId="{E8EF057C-17CE-4DC4-9918-676034585C88}">
      <dgm:prSet phldrT="[Text]"/>
      <dgm:spPr/>
      <dgm:t>
        <a:bodyPr/>
        <a:lstStyle/>
        <a:p>
          <a:r>
            <a:rPr lang="en-US" dirty="0"/>
            <a:t>SCR drivers in a stressed event</a:t>
          </a:r>
        </a:p>
      </dgm:t>
    </dgm:pt>
    <dgm:pt modelId="{3257CE76-E289-41E0-A5DE-0ED5F64E4D00}" type="parTrans" cxnId="{7F112B0E-8198-446A-B91F-87063F612257}">
      <dgm:prSet/>
      <dgm:spPr/>
      <dgm:t>
        <a:bodyPr/>
        <a:lstStyle/>
        <a:p>
          <a:endParaRPr lang="en-US"/>
        </a:p>
      </dgm:t>
    </dgm:pt>
    <dgm:pt modelId="{A25E206F-5BA9-43C0-B04E-1FD65D9A336C}" type="sibTrans" cxnId="{7F112B0E-8198-446A-B91F-87063F612257}">
      <dgm:prSet/>
      <dgm:spPr/>
      <dgm:t>
        <a:bodyPr/>
        <a:lstStyle/>
        <a:p>
          <a:endParaRPr lang="en-US"/>
        </a:p>
      </dgm:t>
    </dgm:pt>
    <dgm:pt modelId="{ABE87C6E-E14D-493B-A03D-DF5B91827970}">
      <dgm:prSet phldrT="[Text]"/>
      <dgm:spPr/>
      <dgm:t>
        <a:bodyPr/>
        <a:lstStyle/>
        <a:p>
          <a:r>
            <a:rPr lang="en-US" dirty="0"/>
            <a:t>Predicting profitability and dividends</a:t>
          </a:r>
        </a:p>
      </dgm:t>
    </dgm:pt>
    <dgm:pt modelId="{F8631D7F-137E-4D82-B449-02B07801719F}" type="parTrans" cxnId="{D5991641-1184-42FC-AB74-2C959EA7EF35}">
      <dgm:prSet/>
      <dgm:spPr/>
      <dgm:t>
        <a:bodyPr/>
        <a:lstStyle/>
        <a:p>
          <a:endParaRPr lang="en-US"/>
        </a:p>
      </dgm:t>
    </dgm:pt>
    <dgm:pt modelId="{D9944628-42A8-4753-90D6-4103B566E6FE}" type="sibTrans" cxnId="{D5991641-1184-42FC-AB74-2C959EA7EF35}">
      <dgm:prSet/>
      <dgm:spPr/>
      <dgm:t>
        <a:bodyPr/>
        <a:lstStyle/>
        <a:p>
          <a:endParaRPr lang="en-US"/>
        </a:p>
      </dgm:t>
    </dgm:pt>
    <dgm:pt modelId="{5867165E-A1C8-48DB-8B60-860DEFF09A75}" type="pres">
      <dgm:prSet presAssocID="{655C13C6-84BC-4E63-B720-DFB6BF00BA53}" presName="diagram" presStyleCnt="0">
        <dgm:presLayoutVars>
          <dgm:dir/>
          <dgm:resizeHandles val="exact"/>
        </dgm:presLayoutVars>
      </dgm:prSet>
      <dgm:spPr/>
    </dgm:pt>
    <dgm:pt modelId="{2DE96926-B4B1-4CDD-BFF4-396958BCFCD4}" type="pres">
      <dgm:prSet presAssocID="{7821D735-B7B6-4FA4-AC3B-43ED091E51BA}" presName="node" presStyleLbl="node1" presStyleIdx="0" presStyleCnt="4">
        <dgm:presLayoutVars>
          <dgm:bulletEnabled val="1"/>
        </dgm:presLayoutVars>
      </dgm:prSet>
      <dgm:spPr/>
    </dgm:pt>
    <dgm:pt modelId="{0AC355D8-2CE7-4ADE-BE5F-19A22FFCB4F8}" type="pres">
      <dgm:prSet presAssocID="{164DF783-AE34-4A23-A902-BCA96985DC7B}" presName="sibTrans" presStyleCnt="0"/>
      <dgm:spPr/>
    </dgm:pt>
    <dgm:pt modelId="{A136377C-9B96-4E30-A4D5-097EAFE77F34}" type="pres">
      <dgm:prSet presAssocID="{7E612175-D034-4037-BF39-297A9C5891CC}" presName="node" presStyleLbl="node1" presStyleIdx="1" presStyleCnt="4">
        <dgm:presLayoutVars>
          <dgm:bulletEnabled val="1"/>
        </dgm:presLayoutVars>
      </dgm:prSet>
      <dgm:spPr/>
    </dgm:pt>
    <dgm:pt modelId="{DF363B69-0499-467F-8F01-FCFBA929797A}" type="pres">
      <dgm:prSet presAssocID="{5B5F3471-0CD1-49A3-BE62-5AA3E51EC489}" presName="sibTrans" presStyleCnt="0"/>
      <dgm:spPr/>
    </dgm:pt>
    <dgm:pt modelId="{3D6801E9-CE55-45FA-9047-1C4B61D0FD2F}" type="pres">
      <dgm:prSet presAssocID="{E8EF057C-17CE-4DC4-9918-676034585C88}" presName="node" presStyleLbl="node1" presStyleIdx="2" presStyleCnt="4">
        <dgm:presLayoutVars>
          <dgm:bulletEnabled val="1"/>
        </dgm:presLayoutVars>
      </dgm:prSet>
      <dgm:spPr/>
    </dgm:pt>
    <dgm:pt modelId="{D31803A5-C9D9-4C6D-9544-F17728868F9F}" type="pres">
      <dgm:prSet presAssocID="{A25E206F-5BA9-43C0-B04E-1FD65D9A336C}" presName="sibTrans" presStyleCnt="0"/>
      <dgm:spPr/>
    </dgm:pt>
    <dgm:pt modelId="{2E7CB416-785D-47A2-9FBD-08050B051720}" type="pres">
      <dgm:prSet presAssocID="{ABE87C6E-E14D-493B-A03D-DF5B91827970}" presName="node" presStyleLbl="node1" presStyleIdx="3" presStyleCnt="4">
        <dgm:presLayoutVars>
          <dgm:bulletEnabled val="1"/>
        </dgm:presLayoutVars>
      </dgm:prSet>
      <dgm:spPr/>
    </dgm:pt>
  </dgm:ptLst>
  <dgm:cxnLst>
    <dgm:cxn modelId="{AF606503-989F-4C72-978E-B3B6F39259D4}" srcId="{655C13C6-84BC-4E63-B720-DFB6BF00BA53}" destId="{7E612175-D034-4037-BF39-297A9C5891CC}" srcOrd="1" destOrd="0" parTransId="{BE4D6119-EB34-478B-B9BF-E7522EB19046}" sibTransId="{5B5F3471-0CD1-49A3-BE62-5AA3E51EC489}"/>
    <dgm:cxn modelId="{7F112B0E-8198-446A-B91F-87063F612257}" srcId="{655C13C6-84BC-4E63-B720-DFB6BF00BA53}" destId="{E8EF057C-17CE-4DC4-9918-676034585C88}" srcOrd="2" destOrd="0" parTransId="{3257CE76-E289-41E0-A5DE-0ED5F64E4D00}" sibTransId="{A25E206F-5BA9-43C0-B04E-1FD65D9A336C}"/>
    <dgm:cxn modelId="{D5991641-1184-42FC-AB74-2C959EA7EF35}" srcId="{655C13C6-84BC-4E63-B720-DFB6BF00BA53}" destId="{ABE87C6E-E14D-493B-A03D-DF5B91827970}" srcOrd="3" destOrd="0" parTransId="{F8631D7F-137E-4D82-B449-02B07801719F}" sibTransId="{D9944628-42A8-4753-90D6-4103B566E6FE}"/>
    <dgm:cxn modelId="{A8D24A6A-2EC9-4B7F-9C3B-0B7471C363C9}" srcId="{655C13C6-84BC-4E63-B720-DFB6BF00BA53}" destId="{7821D735-B7B6-4FA4-AC3B-43ED091E51BA}" srcOrd="0" destOrd="0" parTransId="{D7E01D7F-EE6C-4F08-B9A9-5F1D3379B43E}" sibTransId="{164DF783-AE34-4A23-A902-BCA96985DC7B}"/>
    <dgm:cxn modelId="{005C6F57-F323-43D0-BABB-681A2FF9B219}" type="presOf" srcId="{E8EF057C-17CE-4DC4-9918-676034585C88}" destId="{3D6801E9-CE55-45FA-9047-1C4B61D0FD2F}" srcOrd="0" destOrd="0" presId="urn:microsoft.com/office/officeart/2005/8/layout/default"/>
    <dgm:cxn modelId="{87A9307A-EE9F-436A-94DE-225A8166A98B}" type="presOf" srcId="{7821D735-B7B6-4FA4-AC3B-43ED091E51BA}" destId="{2DE96926-B4B1-4CDD-BFF4-396958BCFCD4}" srcOrd="0" destOrd="0" presId="urn:microsoft.com/office/officeart/2005/8/layout/default"/>
    <dgm:cxn modelId="{5B4B689E-13A6-4014-8CD2-AD487C718742}" type="presOf" srcId="{ABE87C6E-E14D-493B-A03D-DF5B91827970}" destId="{2E7CB416-785D-47A2-9FBD-08050B051720}" srcOrd="0" destOrd="0" presId="urn:microsoft.com/office/officeart/2005/8/layout/default"/>
    <dgm:cxn modelId="{A27EC6C6-6A0A-4B24-88E7-439D43285EA7}" type="presOf" srcId="{7E612175-D034-4037-BF39-297A9C5891CC}" destId="{A136377C-9B96-4E30-A4D5-097EAFE77F34}" srcOrd="0" destOrd="0" presId="urn:microsoft.com/office/officeart/2005/8/layout/default"/>
    <dgm:cxn modelId="{0002FDCA-D7FC-467E-92E0-5495B6A4CCD8}" type="presOf" srcId="{655C13C6-84BC-4E63-B720-DFB6BF00BA53}" destId="{5867165E-A1C8-48DB-8B60-860DEFF09A75}" srcOrd="0" destOrd="0" presId="urn:microsoft.com/office/officeart/2005/8/layout/default"/>
    <dgm:cxn modelId="{FC478854-DE3D-4FC5-BA7C-53A8FD448B2E}" type="presParOf" srcId="{5867165E-A1C8-48DB-8B60-860DEFF09A75}" destId="{2DE96926-B4B1-4CDD-BFF4-396958BCFCD4}" srcOrd="0" destOrd="0" presId="urn:microsoft.com/office/officeart/2005/8/layout/default"/>
    <dgm:cxn modelId="{4304DA76-03AD-489E-AAAB-93BB56FCC888}" type="presParOf" srcId="{5867165E-A1C8-48DB-8B60-860DEFF09A75}" destId="{0AC355D8-2CE7-4ADE-BE5F-19A22FFCB4F8}" srcOrd="1" destOrd="0" presId="urn:microsoft.com/office/officeart/2005/8/layout/default"/>
    <dgm:cxn modelId="{81E40446-EFD8-4DB0-93C4-ADEACCA45C49}" type="presParOf" srcId="{5867165E-A1C8-48DB-8B60-860DEFF09A75}" destId="{A136377C-9B96-4E30-A4D5-097EAFE77F34}" srcOrd="2" destOrd="0" presId="urn:microsoft.com/office/officeart/2005/8/layout/default"/>
    <dgm:cxn modelId="{A681ED07-B8BF-4DD6-A555-1AFFD403B83F}" type="presParOf" srcId="{5867165E-A1C8-48DB-8B60-860DEFF09A75}" destId="{DF363B69-0499-467F-8F01-FCFBA929797A}" srcOrd="3" destOrd="0" presId="urn:microsoft.com/office/officeart/2005/8/layout/default"/>
    <dgm:cxn modelId="{62D549B4-807A-4AF0-825E-DC18073DC701}" type="presParOf" srcId="{5867165E-A1C8-48DB-8B60-860DEFF09A75}" destId="{3D6801E9-CE55-45FA-9047-1C4B61D0FD2F}" srcOrd="4" destOrd="0" presId="urn:microsoft.com/office/officeart/2005/8/layout/default"/>
    <dgm:cxn modelId="{1480D7B1-B5C7-4950-9FE6-7F9EDEA15B45}" type="presParOf" srcId="{5867165E-A1C8-48DB-8B60-860DEFF09A75}" destId="{D31803A5-C9D9-4C6D-9544-F17728868F9F}" srcOrd="5" destOrd="0" presId="urn:microsoft.com/office/officeart/2005/8/layout/default"/>
    <dgm:cxn modelId="{586929A8-A53A-4CCD-AD6A-F4971170BC72}" type="presParOf" srcId="{5867165E-A1C8-48DB-8B60-860DEFF09A75}" destId="{2E7CB416-785D-47A2-9FBD-08050B051720}"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2C5A82-9F07-4612-A25A-7F18784D9B75}" type="doc">
      <dgm:prSet loTypeId="urn:microsoft.com/office/officeart/2005/8/layout/hierarchy4" loCatId="list" qsTypeId="urn:microsoft.com/office/officeart/2005/8/quickstyle/simple1" qsCatId="simple" csTypeId="urn:microsoft.com/office/officeart/2005/8/colors/accent1_2" csCatId="accent1" phldr="1"/>
      <dgm:spPr/>
    </dgm:pt>
    <dgm:pt modelId="{344F270B-6771-43C3-A280-56865D61C926}">
      <dgm:prSet phldrT="[Text]"/>
      <dgm:spPr/>
      <dgm:t>
        <a:bodyPr/>
        <a:lstStyle/>
        <a:p>
          <a:r>
            <a:rPr lang="en-US" dirty="0"/>
            <a:t>Fire</a:t>
          </a:r>
        </a:p>
      </dgm:t>
    </dgm:pt>
    <dgm:pt modelId="{5FF16F61-102A-4E2E-82B2-3DE2D2A4BCE0}" type="parTrans" cxnId="{4BA25C81-E728-49ED-8F63-BF9E4C6FA606}">
      <dgm:prSet/>
      <dgm:spPr/>
      <dgm:t>
        <a:bodyPr/>
        <a:lstStyle/>
        <a:p>
          <a:endParaRPr lang="en-US"/>
        </a:p>
      </dgm:t>
    </dgm:pt>
    <dgm:pt modelId="{5EC24E59-A7F6-4597-89FE-8ACD5FCD35FE}" type="sibTrans" cxnId="{4BA25C81-E728-49ED-8F63-BF9E4C6FA606}">
      <dgm:prSet/>
      <dgm:spPr/>
      <dgm:t>
        <a:bodyPr/>
        <a:lstStyle/>
        <a:p>
          <a:endParaRPr lang="en-US"/>
        </a:p>
      </dgm:t>
    </dgm:pt>
    <dgm:pt modelId="{31DA838A-BC0C-44D0-943D-1C22B2EA6A78}">
      <dgm:prSet phldrT="[Text]"/>
      <dgm:spPr/>
      <dgm:t>
        <a:bodyPr vert="vert"/>
        <a:lstStyle/>
        <a:p>
          <a:r>
            <a:rPr lang="en-US" dirty="0"/>
            <a:t>Contents</a:t>
          </a:r>
        </a:p>
      </dgm:t>
    </dgm:pt>
    <dgm:pt modelId="{F16F62E3-1305-4287-B119-C51EF6BB7F59}" type="parTrans" cxnId="{739E8DB7-05DB-4D88-8EA5-04C6ED6CABDA}">
      <dgm:prSet/>
      <dgm:spPr/>
      <dgm:t>
        <a:bodyPr/>
        <a:lstStyle/>
        <a:p>
          <a:endParaRPr lang="en-US"/>
        </a:p>
      </dgm:t>
    </dgm:pt>
    <dgm:pt modelId="{6BE0438C-3870-41C8-ADC7-03D9E8DBFAD1}" type="sibTrans" cxnId="{739E8DB7-05DB-4D88-8EA5-04C6ED6CABDA}">
      <dgm:prSet/>
      <dgm:spPr/>
      <dgm:t>
        <a:bodyPr/>
        <a:lstStyle/>
        <a:p>
          <a:endParaRPr lang="en-US"/>
        </a:p>
      </dgm:t>
    </dgm:pt>
    <dgm:pt modelId="{0F83EC91-CE7D-4C38-B625-FEA8A0B264D2}">
      <dgm:prSet phldrT="[Text]"/>
      <dgm:spPr/>
      <dgm:t>
        <a:bodyPr/>
        <a:lstStyle/>
        <a:p>
          <a:r>
            <a:rPr lang="en-US" dirty="0"/>
            <a:t>Contents</a:t>
          </a:r>
        </a:p>
      </dgm:t>
    </dgm:pt>
    <dgm:pt modelId="{9D7C8E64-D4FC-4E37-9C56-06765CB5438B}" type="parTrans" cxnId="{0A9F443B-E387-47F5-9F36-CD7286E61CFB}">
      <dgm:prSet/>
      <dgm:spPr/>
      <dgm:t>
        <a:bodyPr/>
        <a:lstStyle/>
        <a:p>
          <a:endParaRPr lang="en-US"/>
        </a:p>
      </dgm:t>
    </dgm:pt>
    <dgm:pt modelId="{4462402F-DC6F-49DC-B741-4C522723A165}" type="sibTrans" cxnId="{0A9F443B-E387-47F5-9F36-CD7286E61CFB}">
      <dgm:prSet/>
      <dgm:spPr/>
      <dgm:t>
        <a:bodyPr/>
        <a:lstStyle/>
        <a:p>
          <a:endParaRPr lang="en-US"/>
        </a:p>
      </dgm:t>
    </dgm:pt>
    <dgm:pt modelId="{0C9B4BB7-494A-40CD-B3C9-B8B48D796460}">
      <dgm:prSet phldrT="[Text]"/>
      <dgm:spPr/>
      <dgm:t>
        <a:bodyPr vert="vert"/>
        <a:lstStyle/>
        <a:p>
          <a:r>
            <a:rPr lang="en-US" dirty="0"/>
            <a:t>Building</a:t>
          </a:r>
        </a:p>
      </dgm:t>
    </dgm:pt>
    <dgm:pt modelId="{CCEF1D21-DA59-4355-8E85-0B382C0B111F}" type="parTrans" cxnId="{E6A10123-52B8-4BF8-96F4-A3BD7F989A53}">
      <dgm:prSet/>
      <dgm:spPr/>
      <dgm:t>
        <a:bodyPr/>
        <a:lstStyle/>
        <a:p>
          <a:endParaRPr lang="en-US"/>
        </a:p>
      </dgm:t>
    </dgm:pt>
    <dgm:pt modelId="{299B5B77-F019-490E-A9C7-436448D0C90B}" type="sibTrans" cxnId="{E6A10123-52B8-4BF8-96F4-A3BD7F989A53}">
      <dgm:prSet/>
      <dgm:spPr/>
      <dgm:t>
        <a:bodyPr/>
        <a:lstStyle/>
        <a:p>
          <a:endParaRPr lang="en-US"/>
        </a:p>
      </dgm:t>
    </dgm:pt>
    <dgm:pt modelId="{5F63DE88-1BAC-447C-B0F1-A807D5138017}">
      <dgm:prSet phldrT="[Text]"/>
      <dgm:spPr/>
      <dgm:t>
        <a:bodyPr vert="vert"/>
        <a:lstStyle/>
        <a:p>
          <a:r>
            <a:rPr lang="en-US" dirty="0"/>
            <a:t>All risk</a:t>
          </a:r>
        </a:p>
      </dgm:t>
    </dgm:pt>
    <dgm:pt modelId="{744A12DD-6B9C-4E2C-85AC-9F41101FE9AF}" type="parTrans" cxnId="{ED70AC4B-CF5E-453E-98C1-0FE4DED0C6C0}">
      <dgm:prSet/>
      <dgm:spPr/>
      <dgm:t>
        <a:bodyPr/>
        <a:lstStyle/>
        <a:p>
          <a:endParaRPr lang="en-US"/>
        </a:p>
      </dgm:t>
    </dgm:pt>
    <dgm:pt modelId="{273099F9-4714-474D-9F7A-2986508E9D3A}" type="sibTrans" cxnId="{ED70AC4B-CF5E-453E-98C1-0FE4DED0C6C0}">
      <dgm:prSet/>
      <dgm:spPr/>
      <dgm:t>
        <a:bodyPr/>
        <a:lstStyle/>
        <a:p>
          <a:endParaRPr lang="en-US"/>
        </a:p>
      </dgm:t>
    </dgm:pt>
    <dgm:pt modelId="{B145E9AA-D070-4B32-9CE7-CEE43ACE70C2}">
      <dgm:prSet phldrT="[Text]"/>
      <dgm:spPr/>
      <dgm:t>
        <a:bodyPr vert="vert"/>
        <a:lstStyle/>
        <a:p>
          <a:r>
            <a:rPr lang="en-US" dirty="0"/>
            <a:t>Contents</a:t>
          </a:r>
        </a:p>
      </dgm:t>
    </dgm:pt>
    <dgm:pt modelId="{7045C3BC-59C5-4B59-8B11-96DB8DCB2F6A}" type="parTrans" cxnId="{1DF1CDFD-CC71-4BF7-8024-A76864F6B92A}">
      <dgm:prSet/>
      <dgm:spPr/>
      <dgm:t>
        <a:bodyPr/>
        <a:lstStyle/>
        <a:p>
          <a:endParaRPr lang="en-US"/>
        </a:p>
      </dgm:t>
    </dgm:pt>
    <dgm:pt modelId="{483BE4CD-9E2B-4D14-96C0-1D2E0530E9D9}" type="sibTrans" cxnId="{1DF1CDFD-CC71-4BF7-8024-A76864F6B92A}">
      <dgm:prSet/>
      <dgm:spPr/>
      <dgm:t>
        <a:bodyPr/>
        <a:lstStyle/>
        <a:p>
          <a:endParaRPr lang="en-US"/>
        </a:p>
      </dgm:t>
    </dgm:pt>
    <dgm:pt modelId="{42CAFE77-8CC9-4F51-8C2F-4C6BF6ED43B2}">
      <dgm:prSet phldrT="[Text]"/>
      <dgm:spPr/>
      <dgm:t>
        <a:bodyPr vert="vert"/>
        <a:lstStyle/>
        <a:p>
          <a:r>
            <a:rPr lang="en-US" dirty="0"/>
            <a:t>Specified items</a:t>
          </a:r>
        </a:p>
      </dgm:t>
    </dgm:pt>
    <dgm:pt modelId="{F3424A09-056D-42A0-8F06-B1275AC0D623}" type="parTrans" cxnId="{18E2157F-695E-4A61-9458-F00DFF77B718}">
      <dgm:prSet/>
      <dgm:spPr/>
      <dgm:t>
        <a:bodyPr/>
        <a:lstStyle/>
        <a:p>
          <a:endParaRPr lang="en-US"/>
        </a:p>
      </dgm:t>
    </dgm:pt>
    <dgm:pt modelId="{943CFBCA-A462-4A6F-A268-334F61328FB8}" type="sibTrans" cxnId="{18E2157F-695E-4A61-9458-F00DFF77B718}">
      <dgm:prSet/>
      <dgm:spPr/>
      <dgm:t>
        <a:bodyPr/>
        <a:lstStyle/>
        <a:p>
          <a:endParaRPr lang="en-US"/>
        </a:p>
      </dgm:t>
    </dgm:pt>
    <dgm:pt modelId="{06B42C85-FDF3-4474-95E6-1AF0935EBD8C}">
      <dgm:prSet phldrT="[Text]"/>
      <dgm:spPr>
        <a:solidFill>
          <a:schemeClr val="accent6">
            <a:lumMod val="50000"/>
          </a:schemeClr>
        </a:solidFill>
      </dgm:spPr>
      <dgm:t>
        <a:bodyPr vert="vert"/>
        <a:lstStyle/>
        <a:p>
          <a:r>
            <a:rPr lang="en-US" dirty="0"/>
            <a:t>Additional Sums Insured</a:t>
          </a:r>
        </a:p>
      </dgm:t>
    </dgm:pt>
    <dgm:pt modelId="{4FC7F98B-9BD6-4CD9-8240-E45913139C15}" type="parTrans" cxnId="{A054965C-616E-4757-8D63-A0DCEAB6C20B}">
      <dgm:prSet/>
      <dgm:spPr/>
      <dgm:t>
        <a:bodyPr/>
        <a:lstStyle/>
        <a:p>
          <a:endParaRPr lang="en-US"/>
        </a:p>
      </dgm:t>
    </dgm:pt>
    <dgm:pt modelId="{0AC443B2-DA3E-49AF-8CEA-70EB5613DF45}" type="sibTrans" cxnId="{A054965C-616E-4757-8D63-A0DCEAB6C20B}">
      <dgm:prSet/>
      <dgm:spPr/>
      <dgm:t>
        <a:bodyPr/>
        <a:lstStyle/>
        <a:p>
          <a:endParaRPr lang="en-US"/>
        </a:p>
      </dgm:t>
    </dgm:pt>
    <dgm:pt modelId="{3429C11F-4246-49C7-9316-066F7F33F035}" type="pres">
      <dgm:prSet presAssocID="{972C5A82-9F07-4612-A25A-7F18784D9B75}" presName="Name0" presStyleCnt="0">
        <dgm:presLayoutVars>
          <dgm:chPref val="1"/>
          <dgm:dir/>
          <dgm:animOne val="branch"/>
          <dgm:animLvl val="lvl"/>
          <dgm:resizeHandles/>
        </dgm:presLayoutVars>
      </dgm:prSet>
      <dgm:spPr/>
    </dgm:pt>
    <dgm:pt modelId="{856CF2A0-99F1-4EF5-B71C-683A3A8F510E}" type="pres">
      <dgm:prSet presAssocID="{344F270B-6771-43C3-A280-56865D61C926}" presName="vertOne" presStyleCnt="0"/>
      <dgm:spPr/>
    </dgm:pt>
    <dgm:pt modelId="{C56A8BA1-CCBA-4307-A97C-B76B7F18B190}" type="pres">
      <dgm:prSet presAssocID="{344F270B-6771-43C3-A280-56865D61C926}" presName="txOne" presStyleLbl="node0" presStyleIdx="0" presStyleCnt="3">
        <dgm:presLayoutVars>
          <dgm:chPref val="3"/>
        </dgm:presLayoutVars>
      </dgm:prSet>
      <dgm:spPr/>
    </dgm:pt>
    <dgm:pt modelId="{235A114C-5D59-4295-9F5C-9CF7642E54CF}" type="pres">
      <dgm:prSet presAssocID="{344F270B-6771-43C3-A280-56865D61C926}" presName="parTransOne" presStyleCnt="0"/>
      <dgm:spPr/>
    </dgm:pt>
    <dgm:pt modelId="{0EC1710E-9E01-4079-8091-2D24A5DE688C}" type="pres">
      <dgm:prSet presAssocID="{344F270B-6771-43C3-A280-56865D61C926}" presName="horzOne" presStyleCnt="0"/>
      <dgm:spPr/>
    </dgm:pt>
    <dgm:pt modelId="{4AA747A1-9A96-47F8-9C0C-F421E3DB847E}" type="pres">
      <dgm:prSet presAssocID="{31DA838A-BC0C-44D0-943D-1C22B2EA6A78}" presName="vertTwo" presStyleCnt="0"/>
      <dgm:spPr/>
    </dgm:pt>
    <dgm:pt modelId="{9432E403-566B-4B53-BDB7-3FC3602E24B7}" type="pres">
      <dgm:prSet presAssocID="{31DA838A-BC0C-44D0-943D-1C22B2EA6A78}" presName="txTwo" presStyleLbl="node2" presStyleIdx="0" presStyleCnt="5">
        <dgm:presLayoutVars>
          <dgm:chPref val="3"/>
        </dgm:presLayoutVars>
      </dgm:prSet>
      <dgm:spPr/>
    </dgm:pt>
    <dgm:pt modelId="{8776F153-D904-4135-89BD-85B9ABDC649E}" type="pres">
      <dgm:prSet presAssocID="{31DA838A-BC0C-44D0-943D-1C22B2EA6A78}" presName="horzTwo" presStyleCnt="0"/>
      <dgm:spPr/>
    </dgm:pt>
    <dgm:pt modelId="{0DD0BBE3-C854-41AE-8437-9B380662683A}" type="pres">
      <dgm:prSet presAssocID="{6BE0438C-3870-41C8-ADC7-03D9E8DBFAD1}" presName="sibSpaceTwo" presStyleCnt="0"/>
      <dgm:spPr/>
    </dgm:pt>
    <dgm:pt modelId="{188A52EB-0825-4A11-8A78-B765BC8A2B45}" type="pres">
      <dgm:prSet presAssocID="{0C9B4BB7-494A-40CD-B3C9-B8B48D796460}" presName="vertTwo" presStyleCnt="0"/>
      <dgm:spPr/>
    </dgm:pt>
    <dgm:pt modelId="{E27CC7D0-CF2E-4151-ABAB-39BB185E7984}" type="pres">
      <dgm:prSet presAssocID="{0C9B4BB7-494A-40CD-B3C9-B8B48D796460}" presName="txTwo" presStyleLbl="node2" presStyleIdx="1" presStyleCnt="5">
        <dgm:presLayoutVars>
          <dgm:chPref val="3"/>
        </dgm:presLayoutVars>
      </dgm:prSet>
      <dgm:spPr/>
    </dgm:pt>
    <dgm:pt modelId="{79C1FB7D-BB9A-4411-852D-15F66D4D8015}" type="pres">
      <dgm:prSet presAssocID="{0C9B4BB7-494A-40CD-B3C9-B8B48D796460}" presName="horzTwo" presStyleCnt="0"/>
      <dgm:spPr/>
    </dgm:pt>
    <dgm:pt modelId="{5756DF55-7D1A-4183-A145-39D2B1125367}" type="pres">
      <dgm:prSet presAssocID="{5EC24E59-A7F6-4597-89FE-8ACD5FCD35FE}" presName="sibSpaceOne" presStyleCnt="0"/>
      <dgm:spPr/>
    </dgm:pt>
    <dgm:pt modelId="{390A151F-4955-4B86-88B0-CCE1B06446C1}" type="pres">
      <dgm:prSet presAssocID="{0F83EC91-CE7D-4C38-B625-FEA8A0B264D2}" presName="vertOne" presStyleCnt="0"/>
      <dgm:spPr/>
    </dgm:pt>
    <dgm:pt modelId="{8503EEC0-3D18-4C49-BCBC-A246D114124B}" type="pres">
      <dgm:prSet presAssocID="{0F83EC91-CE7D-4C38-B625-FEA8A0B264D2}" presName="txOne" presStyleLbl="node0" presStyleIdx="1" presStyleCnt="3" custLinFactNeighborX="-762" custLinFactNeighborY="-3">
        <dgm:presLayoutVars>
          <dgm:chPref val="3"/>
        </dgm:presLayoutVars>
      </dgm:prSet>
      <dgm:spPr/>
    </dgm:pt>
    <dgm:pt modelId="{A4C6AF6D-696E-4D0C-81E7-01F08D4FBCF6}" type="pres">
      <dgm:prSet presAssocID="{0F83EC91-CE7D-4C38-B625-FEA8A0B264D2}" presName="parTransOne" presStyleCnt="0"/>
      <dgm:spPr/>
    </dgm:pt>
    <dgm:pt modelId="{B729E8DB-AA52-4660-B95C-35B4E55D306B}" type="pres">
      <dgm:prSet presAssocID="{0F83EC91-CE7D-4C38-B625-FEA8A0B264D2}" presName="horzOne" presStyleCnt="0"/>
      <dgm:spPr/>
    </dgm:pt>
    <dgm:pt modelId="{182D7FA3-D382-4324-806D-35DAA4DD849C}" type="pres">
      <dgm:prSet presAssocID="{5F63DE88-1BAC-447C-B0F1-A807D5138017}" presName="vertTwo" presStyleCnt="0"/>
      <dgm:spPr/>
    </dgm:pt>
    <dgm:pt modelId="{3E616974-7F42-49F1-990E-B8131AAB9457}" type="pres">
      <dgm:prSet presAssocID="{5F63DE88-1BAC-447C-B0F1-A807D5138017}" presName="txTwo" presStyleLbl="node2" presStyleIdx="2" presStyleCnt="5">
        <dgm:presLayoutVars>
          <dgm:chPref val="3"/>
        </dgm:presLayoutVars>
      </dgm:prSet>
      <dgm:spPr/>
    </dgm:pt>
    <dgm:pt modelId="{82BFDE0B-D8F3-433A-946A-8E0FC925416F}" type="pres">
      <dgm:prSet presAssocID="{5F63DE88-1BAC-447C-B0F1-A807D5138017}" presName="horzTwo" presStyleCnt="0"/>
      <dgm:spPr/>
    </dgm:pt>
    <dgm:pt modelId="{F28A8EDD-46AE-455C-9885-57B79881B090}" type="pres">
      <dgm:prSet presAssocID="{273099F9-4714-474D-9F7A-2986508E9D3A}" presName="sibSpaceTwo" presStyleCnt="0"/>
      <dgm:spPr/>
    </dgm:pt>
    <dgm:pt modelId="{7119B2E5-4DD6-4014-8EF3-9F680C03EF13}" type="pres">
      <dgm:prSet presAssocID="{B145E9AA-D070-4B32-9CE7-CEE43ACE70C2}" presName="vertTwo" presStyleCnt="0"/>
      <dgm:spPr/>
    </dgm:pt>
    <dgm:pt modelId="{BE3DD45D-4972-4745-A089-417C53F042A5}" type="pres">
      <dgm:prSet presAssocID="{B145E9AA-D070-4B32-9CE7-CEE43ACE70C2}" presName="txTwo" presStyleLbl="node2" presStyleIdx="3" presStyleCnt="5">
        <dgm:presLayoutVars>
          <dgm:chPref val="3"/>
        </dgm:presLayoutVars>
      </dgm:prSet>
      <dgm:spPr/>
    </dgm:pt>
    <dgm:pt modelId="{A90BA4CE-F419-4944-A198-BC279D932E83}" type="pres">
      <dgm:prSet presAssocID="{B145E9AA-D070-4B32-9CE7-CEE43ACE70C2}" presName="horzTwo" presStyleCnt="0"/>
      <dgm:spPr/>
    </dgm:pt>
    <dgm:pt modelId="{92F11699-9157-4AEE-BA62-FA63C3D735DC}" type="pres">
      <dgm:prSet presAssocID="{483BE4CD-9E2B-4D14-96C0-1D2E0530E9D9}" presName="sibSpaceTwo" presStyleCnt="0"/>
      <dgm:spPr/>
    </dgm:pt>
    <dgm:pt modelId="{BFEC9EAF-62F6-492B-97A8-394AC8EE0E5D}" type="pres">
      <dgm:prSet presAssocID="{42CAFE77-8CC9-4F51-8C2F-4C6BF6ED43B2}" presName="vertTwo" presStyleCnt="0"/>
      <dgm:spPr/>
    </dgm:pt>
    <dgm:pt modelId="{08187FCC-63D0-4C5E-BCB0-725552B4834D}" type="pres">
      <dgm:prSet presAssocID="{42CAFE77-8CC9-4F51-8C2F-4C6BF6ED43B2}" presName="txTwo" presStyleLbl="node2" presStyleIdx="4" presStyleCnt="5">
        <dgm:presLayoutVars>
          <dgm:chPref val="3"/>
        </dgm:presLayoutVars>
      </dgm:prSet>
      <dgm:spPr/>
    </dgm:pt>
    <dgm:pt modelId="{9DDC3E3C-98C2-433F-87F7-085B8933B45C}" type="pres">
      <dgm:prSet presAssocID="{42CAFE77-8CC9-4F51-8C2F-4C6BF6ED43B2}" presName="horzTwo" presStyleCnt="0"/>
      <dgm:spPr/>
    </dgm:pt>
    <dgm:pt modelId="{9D95E7B4-8B57-41B4-AA94-226B4014F7EE}" type="pres">
      <dgm:prSet presAssocID="{4462402F-DC6F-49DC-B741-4C522723A165}" presName="sibSpaceOne" presStyleCnt="0"/>
      <dgm:spPr/>
    </dgm:pt>
    <dgm:pt modelId="{A7F4FD58-9264-411F-B7A5-367BB35BB6F4}" type="pres">
      <dgm:prSet presAssocID="{06B42C85-FDF3-4474-95E6-1AF0935EBD8C}" presName="vertOne" presStyleCnt="0"/>
      <dgm:spPr/>
    </dgm:pt>
    <dgm:pt modelId="{5B19ABF7-2349-41B2-92E3-8B1DF87CD097}" type="pres">
      <dgm:prSet presAssocID="{06B42C85-FDF3-4474-95E6-1AF0935EBD8C}" presName="txOne" presStyleLbl="node0" presStyleIdx="2" presStyleCnt="3" custScaleY="207287" custLinFactNeighborX="-6444" custLinFactNeighborY="717">
        <dgm:presLayoutVars>
          <dgm:chPref val="3"/>
        </dgm:presLayoutVars>
      </dgm:prSet>
      <dgm:spPr/>
    </dgm:pt>
    <dgm:pt modelId="{9608262A-445D-4F02-8241-8C508A422E8F}" type="pres">
      <dgm:prSet presAssocID="{06B42C85-FDF3-4474-95E6-1AF0935EBD8C}" presName="horzOne" presStyleCnt="0"/>
      <dgm:spPr/>
    </dgm:pt>
  </dgm:ptLst>
  <dgm:cxnLst>
    <dgm:cxn modelId="{31A0DE1C-71D5-434F-9499-0EDF960E1612}" type="presOf" srcId="{42CAFE77-8CC9-4F51-8C2F-4C6BF6ED43B2}" destId="{08187FCC-63D0-4C5E-BCB0-725552B4834D}" srcOrd="0" destOrd="0" presId="urn:microsoft.com/office/officeart/2005/8/layout/hierarchy4"/>
    <dgm:cxn modelId="{E6A10123-52B8-4BF8-96F4-A3BD7F989A53}" srcId="{344F270B-6771-43C3-A280-56865D61C926}" destId="{0C9B4BB7-494A-40CD-B3C9-B8B48D796460}" srcOrd="1" destOrd="0" parTransId="{CCEF1D21-DA59-4355-8E85-0B382C0B111F}" sibTransId="{299B5B77-F019-490E-A9C7-436448D0C90B}"/>
    <dgm:cxn modelId="{C45B2139-B5ED-4813-A353-FF168583BD4E}" type="presOf" srcId="{344F270B-6771-43C3-A280-56865D61C926}" destId="{C56A8BA1-CCBA-4307-A97C-B76B7F18B190}" srcOrd="0" destOrd="0" presId="urn:microsoft.com/office/officeart/2005/8/layout/hierarchy4"/>
    <dgm:cxn modelId="{0A9F443B-E387-47F5-9F36-CD7286E61CFB}" srcId="{972C5A82-9F07-4612-A25A-7F18784D9B75}" destId="{0F83EC91-CE7D-4C38-B625-FEA8A0B264D2}" srcOrd="1" destOrd="0" parTransId="{9D7C8E64-D4FC-4E37-9C56-06765CB5438B}" sibTransId="{4462402F-DC6F-49DC-B741-4C522723A165}"/>
    <dgm:cxn modelId="{A054965C-616E-4757-8D63-A0DCEAB6C20B}" srcId="{972C5A82-9F07-4612-A25A-7F18784D9B75}" destId="{06B42C85-FDF3-4474-95E6-1AF0935EBD8C}" srcOrd="2" destOrd="0" parTransId="{4FC7F98B-9BD6-4CD9-8240-E45913139C15}" sibTransId="{0AC443B2-DA3E-49AF-8CEA-70EB5613DF45}"/>
    <dgm:cxn modelId="{28BB3F5D-48EF-42BA-920F-05D357298371}" type="presOf" srcId="{0F83EC91-CE7D-4C38-B625-FEA8A0B264D2}" destId="{8503EEC0-3D18-4C49-BCBC-A246D114124B}" srcOrd="0" destOrd="0" presId="urn:microsoft.com/office/officeart/2005/8/layout/hierarchy4"/>
    <dgm:cxn modelId="{FBDFFF5F-95AB-42B6-AD8E-24E089ED613B}" type="presOf" srcId="{31DA838A-BC0C-44D0-943D-1C22B2EA6A78}" destId="{9432E403-566B-4B53-BDB7-3FC3602E24B7}" srcOrd="0" destOrd="0" presId="urn:microsoft.com/office/officeart/2005/8/layout/hierarchy4"/>
    <dgm:cxn modelId="{28172B44-0A0B-493C-9DF4-27B4FE640F22}" type="presOf" srcId="{B145E9AA-D070-4B32-9CE7-CEE43ACE70C2}" destId="{BE3DD45D-4972-4745-A089-417C53F042A5}" srcOrd="0" destOrd="0" presId="urn:microsoft.com/office/officeart/2005/8/layout/hierarchy4"/>
    <dgm:cxn modelId="{ED70AC4B-CF5E-453E-98C1-0FE4DED0C6C0}" srcId="{0F83EC91-CE7D-4C38-B625-FEA8A0B264D2}" destId="{5F63DE88-1BAC-447C-B0F1-A807D5138017}" srcOrd="0" destOrd="0" parTransId="{744A12DD-6B9C-4E2C-85AC-9F41101FE9AF}" sibTransId="{273099F9-4714-474D-9F7A-2986508E9D3A}"/>
    <dgm:cxn modelId="{EBC1CF59-D4BB-49D4-AC7F-FA18FE9B32AB}" type="presOf" srcId="{5F63DE88-1BAC-447C-B0F1-A807D5138017}" destId="{3E616974-7F42-49F1-990E-B8131AAB9457}" srcOrd="0" destOrd="0" presId="urn:microsoft.com/office/officeart/2005/8/layout/hierarchy4"/>
    <dgm:cxn modelId="{18E2157F-695E-4A61-9458-F00DFF77B718}" srcId="{0F83EC91-CE7D-4C38-B625-FEA8A0B264D2}" destId="{42CAFE77-8CC9-4F51-8C2F-4C6BF6ED43B2}" srcOrd="2" destOrd="0" parTransId="{F3424A09-056D-42A0-8F06-B1275AC0D623}" sibTransId="{943CFBCA-A462-4A6F-A268-334F61328FB8}"/>
    <dgm:cxn modelId="{4BA25C81-E728-49ED-8F63-BF9E4C6FA606}" srcId="{972C5A82-9F07-4612-A25A-7F18784D9B75}" destId="{344F270B-6771-43C3-A280-56865D61C926}" srcOrd="0" destOrd="0" parTransId="{5FF16F61-102A-4E2E-82B2-3DE2D2A4BCE0}" sibTransId="{5EC24E59-A7F6-4597-89FE-8ACD5FCD35FE}"/>
    <dgm:cxn modelId="{739E8DB7-05DB-4D88-8EA5-04C6ED6CABDA}" srcId="{344F270B-6771-43C3-A280-56865D61C926}" destId="{31DA838A-BC0C-44D0-943D-1C22B2EA6A78}" srcOrd="0" destOrd="0" parTransId="{F16F62E3-1305-4287-B119-C51EF6BB7F59}" sibTransId="{6BE0438C-3870-41C8-ADC7-03D9E8DBFAD1}"/>
    <dgm:cxn modelId="{359B5DC1-6686-47D3-BBA2-F5E5E29FC4C0}" type="presOf" srcId="{06B42C85-FDF3-4474-95E6-1AF0935EBD8C}" destId="{5B19ABF7-2349-41B2-92E3-8B1DF87CD097}" srcOrd="0" destOrd="0" presId="urn:microsoft.com/office/officeart/2005/8/layout/hierarchy4"/>
    <dgm:cxn modelId="{9B9D0CD8-4B60-4199-B700-0C16EE49C9F6}" type="presOf" srcId="{972C5A82-9F07-4612-A25A-7F18784D9B75}" destId="{3429C11F-4246-49C7-9316-066F7F33F035}" srcOrd="0" destOrd="0" presId="urn:microsoft.com/office/officeart/2005/8/layout/hierarchy4"/>
    <dgm:cxn modelId="{94F664EE-470E-4581-8624-4C22CB554B4A}" type="presOf" srcId="{0C9B4BB7-494A-40CD-B3C9-B8B48D796460}" destId="{E27CC7D0-CF2E-4151-ABAB-39BB185E7984}" srcOrd="0" destOrd="0" presId="urn:microsoft.com/office/officeart/2005/8/layout/hierarchy4"/>
    <dgm:cxn modelId="{1DF1CDFD-CC71-4BF7-8024-A76864F6B92A}" srcId="{0F83EC91-CE7D-4C38-B625-FEA8A0B264D2}" destId="{B145E9AA-D070-4B32-9CE7-CEE43ACE70C2}" srcOrd="1" destOrd="0" parTransId="{7045C3BC-59C5-4B59-8B11-96DB8DCB2F6A}" sibTransId="{483BE4CD-9E2B-4D14-96C0-1D2E0530E9D9}"/>
    <dgm:cxn modelId="{5EA12920-89EA-4EB1-BBA1-401DAAE5094F}" type="presParOf" srcId="{3429C11F-4246-49C7-9316-066F7F33F035}" destId="{856CF2A0-99F1-4EF5-B71C-683A3A8F510E}" srcOrd="0" destOrd="0" presId="urn:microsoft.com/office/officeart/2005/8/layout/hierarchy4"/>
    <dgm:cxn modelId="{B291EF6D-A04F-422A-B7D6-7E05C24E2839}" type="presParOf" srcId="{856CF2A0-99F1-4EF5-B71C-683A3A8F510E}" destId="{C56A8BA1-CCBA-4307-A97C-B76B7F18B190}" srcOrd="0" destOrd="0" presId="urn:microsoft.com/office/officeart/2005/8/layout/hierarchy4"/>
    <dgm:cxn modelId="{6D12A412-7F21-489F-BC71-53B08AB0BC4B}" type="presParOf" srcId="{856CF2A0-99F1-4EF5-B71C-683A3A8F510E}" destId="{235A114C-5D59-4295-9F5C-9CF7642E54CF}" srcOrd="1" destOrd="0" presId="urn:microsoft.com/office/officeart/2005/8/layout/hierarchy4"/>
    <dgm:cxn modelId="{A804506D-220D-43EF-884E-F3E9B90412D9}" type="presParOf" srcId="{856CF2A0-99F1-4EF5-B71C-683A3A8F510E}" destId="{0EC1710E-9E01-4079-8091-2D24A5DE688C}" srcOrd="2" destOrd="0" presId="urn:microsoft.com/office/officeart/2005/8/layout/hierarchy4"/>
    <dgm:cxn modelId="{4993073E-8692-43AA-9582-7E7F09FDADE1}" type="presParOf" srcId="{0EC1710E-9E01-4079-8091-2D24A5DE688C}" destId="{4AA747A1-9A96-47F8-9C0C-F421E3DB847E}" srcOrd="0" destOrd="0" presId="urn:microsoft.com/office/officeart/2005/8/layout/hierarchy4"/>
    <dgm:cxn modelId="{CF98F4E3-1E67-4084-BD7A-4E59B105A02F}" type="presParOf" srcId="{4AA747A1-9A96-47F8-9C0C-F421E3DB847E}" destId="{9432E403-566B-4B53-BDB7-3FC3602E24B7}" srcOrd="0" destOrd="0" presId="urn:microsoft.com/office/officeart/2005/8/layout/hierarchy4"/>
    <dgm:cxn modelId="{41E3DF47-A20A-478B-88C2-3FEEBA9BF104}" type="presParOf" srcId="{4AA747A1-9A96-47F8-9C0C-F421E3DB847E}" destId="{8776F153-D904-4135-89BD-85B9ABDC649E}" srcOrd="1" destOrd="0" presId="urn:microsoft.com/office/officeart/2005/8/layout/hierarchy4"/>
    <dgm:cxn modelId="{7AD1401D-FACF-4FF8-8F93-1BC2D64D0797}" type="presParOf" srcId="{0EC1710E-9E01-4079-8091-2D24A5DE688C}" destId="{0DD0BBE3-C854-41AE-8437-9B380662683A}" srcOrd="1" destOrd="0" presId="urn:microsoft.com/office/officeart/2005/8/layout/hierarchy4"/>
    <dgm:cxn modelId="{118C0532-F3AF-4B26-B2B7-9FBF8DCBF14C}" type="presParOf" srcId="{0EC1710E-9E01-4079-8091-2D24A5DE688C}" destId="{188A52EB-0825-4A11-8A78-B765BC8A2B45}" srcOrd="2" destOrd="0" presId="urn:microsoft.com/office/officeart/2005/8/layout/hierarchy4"/>
    <dgm:cxn modelId="{082B0F9F-DE5E-4920-B064-3EF520E1B249}" type="presParOf" srcId="{188A52EB-0825-4A11-8A78-B765BC8A2B45}" destId="{E27CC7D0-CF2E-4151-ABAB-39BB185E7984}" srcOrd="0" destOrd="0" presId="urn:microsoft.com/office/officeart/2005/8/layout/hierarchy4"/>
    <dgm:cxn modelId="{41243B35-D3F0-4FD3-A002-2DD1ABF97AF4}" type="presParOf" srcId="{188A52EB-0825-4A11-8A78-B765BC8A2B45}" destId="{79C1FB7D-BB9A-4411-852D-15F66D4D8015}" srcOrd="1" destOrd="0" presId="urn:microsoft.com/office/officeart/2005/8/layout/hierarchy4"/>
    <dgm:cxn modelId="{171A7A93-BB0C-46CE-BC41-6D59630D8E21}" type="presParOf" srcId="{3429C11F-4246-49C7-9316-066F7F33F035}" destId="{5756DF55-7D1A-4183-A145-39D2B1125367}" srcOrd="1" destOrd="0" presId="urn:microsoft.com/office/officeart/2005/8/layout/hierarchy4"/>
    <dgm:cxn modelId="{D8365DD7-D526-4CEB-875E-BD52D36DA0F2}" type="presParOf" srcId="{3429C11F-4246-49C7-9316-066F7F33F035}" destId="{390A151F-4955-4B86-88B0-CCE1B06446C1}" srcOrd="2" destOrd="0" presId="urn:microsoft.com/office/officeart/2005/8/layout/hierarchy4"/>
    <dgm:cxn modelId="{7CF2FB46-3DA3-43D0-8D80-ED5208AB8971}" type="presParOf" srcId="{390A151F-4955-4B86-88B0-CCE1B06446C1}" destId="{8503EEC0-3D18-4C49-BCBC-A246D114124B}" srcOrd="0" destOrd="0" presId="urn:microsoft.com/office/officeart/2005/8/layout/hierarchy4"/>
    <dgm:cxn modelId="{2974C9CD-7C24-4125-BD19-C9448861D45A}" type="presParOf" srcId="{390A151F-4955-4B86-88B0-CCE1B06446C1}" destId="{A4C6AF6D-696E-4D0C-81E7-01F08D4FBCF6}" srcOrd="1" destOrd="0" presId="urn:microsoft.com/office/officeart/2005/8/layout/hierarchy4"/>
    <dgm:cxn modelId="{C34DE76D-EBE8-48E1-AAFF-2F666E78C892}" type="presParOf" srcId="{390A151F-4955-4B86-88B0-CCE1B06446C1}" destId="{B729E8DB-AA52-4660-B95C-35B4E55D306B}" srcOrd="2" destOrd="0" presId="urn:microsoft.com/office/officeart/2005/8/layout/hierarchy4"/>
    <dgm:cxn modelId="{866D5541-9D9A-40AE-81F6-F0FA724326CD}" type="presParOf" srcId="{B729E8DB-AA52-4660-B95C-35B4E55D306B}" destId="{182D7FA3-D382-4324-806D-35DAA4DD849C}" srcOrd="0" destOrd="0" presId="urn:microsoft.com/office/officeart/2005/8/layout/hierarchy4"/>
    <dgm:cxn modelId="{4263A86D-6DC9-47C3-B10B-DCA022F6CD7C}" type="presParOf" srcId="{182D7FA3-D382-4324-806D-35DAA4DD849C}" destId="{3E616974-7F42-49F1-990E-B8131AAB9457}" srcOrd="0" destOrd="0" presId="urn:microsoft.com/office/officeart/2005/8/layout/hierarchy4"/>
    <dgm:cxn modelId="{2665B4F0-9BF9-4D51-82F7-AD3D949107D4}" type="presParOf" srcId="{182D7FA3-D382-4324-806D-35DAA4DD849C}" destId="{82BFDE0B-D8F3-433A-946A-8E0FC925416F}" srcOrd="1" destOrd="0" presId="urn:microsoft.com/office/officeart/2005/8/layout/hierarchy4"/>
    <dgm:cxn modelId="{E7CC2A47-F296-4619-8377-2A41B187800D}" type="presParOf" srcId="{B729E8DB-AA52-4660-B95C-35B4E55D306B}" destId="{F28A8EDD-46AE-455C-9885-57B79881B090}" srcOrd="1" destOrd="0" presId="urn:microsoft.com/office/officeart/2005/8/layout/hierarchy4"/>
    <dgm:cxn modelId="{571D60AD-5F8A-4482-B3E6-68994742EEBC}" type="presParOf" srcId="{B729E8DB-AA52-4660-B95C-35B4E55D306B}" destId="{7119B2E5-4DD6-4014-8EF3-9F680C03EF13}" srcOrd="2" destOrd="0" presId="urn:microsoft.com/office/officeart/2005/8/layout/hierarchy4"/>
    <dgm:cxn modelId="{DD4A3E65-8746-45FE-8440-18CC88B99674}" type="presParOf" srcId="{7119B2E5-4DD6-4014-8EF3-9F680C03EF13}" destId="{BE3DD45D-4972-4745-A089-417C53F042A5}" srcOrd="0" destOrd="0" presId="urn:microsoft.com/office/officeart/2005/8/layout/hierarchy4"/>
    <dgm:cxn modelId="{FB0A1C29-46E8-4C8A-BFB4-DD3370150CEC}" type="presParOf" srcId="{7119B2E5-4DD6-4014-8EF3-9F680C03EF13}" destId="{A90BA4CE-F419-4944-A198-BC279D932E83}" srcOrd="1" destOrd="0" presId="urn:microsoft.com/office/officeart/2005/8/layout/hierarchy4"/>
    <dgm:cxn modelId="{CBB924D6-B1FC-462B-A616-4559B3C30FA4}" type="presParOf" srcId="{B729E8DB-AA52-4660-B95C-35B4E55D306B}" destId="{92F11699-9157-4AEE-BA62-FA63C3D735DC}" srcOrd="3" destOrd="0" presId="urn:microsoft.com/office/officeart/2005/8/layout/hierarchy4"/>
    <dgm:cxn modelId="{1E230C84-59FD-4373-8091-83473827A6DF}" type="presParOf" srcId="{B729E8DB-AA52-4660-B95C-35B4E55D306B}" destId="{BFEC9EAF-62F6-492B-97A8-394AC8EE0E5D}" srcOrd="4" destOrd="0" presId="urn:microsoft.com/office/officeart/2005/8/layout/hierarchy4"/>
    <dgm:cxn modelId="{F4E617FA-B601-4DFC-9A5C-593F0B61EAE1}" type="presParOf" srcId="{BFEC9EAF-62F6-492B-97A8-394AC8EE0E5D}" destId="{08187FCC-63D0-4C5E-BCB0-725552B4834D}" srcOrd="0" destOrd="0" presId="urn:microsoft.com/office/officeart/2005/8/layout/hierarchy4"/>
    <dgm:cxn modelId="{39125B11-816D-436D-929C-DBD69CCBF555}" type="presParOf" srcId="{BFEC9EAF-62F6-492B-97A8-394AC8EE0E5D}" destId="{9DDC3E3C-98C2-433F-87F7-085B8933B45C}" srcOrd="1" destOrd="0" presId="urn:microsoft.com/office/officeart/2005/8/layout/hierarchy4"/>
    <dgm:cxn modelId="{9F3441FC-280C-4374-8FB6-C657130EFD4F}" type="presParOf" srcId="{3429C11F-4246-49C7-9316-066F7F33F035}" destId="{9D95E7B4-8B57-41B4-AA94-226B4014F7EE}" srcOrd="3" destOrd="0" presId="urn:microsoft.com/office/officeart/2005/8/layout/hierarchy4"/>
    <dgm:cxn modelId="{9676DF5B-6B05-45B1-B3BA-AFC4874E7CE6}" type="presParOf" srcId="{3429C11F-4246-49C7-9316-066F7F33F035}" destId="{A7F4FD58-9264-411F-B7A5-367BB35BB6F4}" srcOrd="4" destOrd="0" presId="urn:microsoft.com/office/officeart/2005/8/layout/hierarchy4"/>
    <dgm:cxn modelId="{62305232-4BAA-41E5-96DB-DC5898850D13}" type="presParOf" srcId="{A7F4FD58-9264-411F-B7A5-367BB35BB6F4}" destId="{5B19ABF7-2349-41B2-92E3-8B1DF87CD097}" srcOrd="0" destOrd="0" presId="urn:microsoft.com/office/officeart/2005/8/layout/hierarchy4"/>
    <dgm:cxn modelId="{05A24A2A-3331-4598-ADFB-28A222740F4B}" type="presParOf" srcId="{A7F4FD58-9264-411F-B7A5-367BB35BB6F4}" destId="{9608262A-445D-4F02-8241-8C508A422E8F}"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627DE2-454F-4DE9-9074-31A620430EEE}" type="doc">
      <dgm:prSet loTypeId="urn:microsoft.com/office/officeart/2005/8/layout/radial3" loCatId="cycle" qsTypeId="urn:microsoft.com/office/officeart/2005/8/quickstyle/simple1" qsCatId="simple" csTypeId="urn:microsoft.com/office/officeart/2005/8/colors/colorful2" csCatId="colorful" phldr="1"/>
      <dgm:spPr/>
    </dgm:pt>
    <dgm:pt modelId="{4C707C3A-D5FD-4195-8A88-471F70C661D3}">
      <dgm:prSet phldrT="[Text]"/>
      <dgm:spPr/>
      <dgm:t>
        <a:bodyPr/>
        <a:lstStyle/>
        <a:p>
          <a:r>
            <a:rPr lang="en-US" dirty="0"/>
            <a:t>Scratch &amp; Dent</a:t>
          </a:r>
        </a:p>
      </dgm:t>
    </dgm:pt>
    <dgm:pt modelId="{6D8126BC-27CB-48DE-A24B-FB23D6BBA5D1}" type="parTrans" cxnId="{A0EE162E-6157-410D-8622-EAD2C2315F5E}">
      <dgm:prSet/>
      <dgm:spPr/>
      <dgm:t>
        <a:bodyPr/>
        <a:lstStyle/>
        <a:p>
          <a:endParaRPr lang="en-US"/>
        </a:p>
      </dgm:t>
    </dgm:pt>
    <dgm:pt modelId="{5B16C902-8726-4610-BEE3-EF91B546430A}" type="sibTrans" cxnId="{A0EE162E-6157-410D-8622-EAD2C2315F5E}">
      <dgm:prSet/>
      <dgm:spPr/>
      <dgm:t>
        <a:bodyPr/>
        <a:lstStyle/>
        <a:p>
          <a:endParaRPr lang="en-US"/>
        </a:p>
      </dgm:t>
    </dgm:pt>
    <dgm:pt modelId="{8FAD7214-D37A-4561-99D6-DFDAFF962E99}">
      <dgm:prSet phldrT="[Text]"/>
      <dgm:spPr/>
      <dgm:t>
        <a:bodyPr/>
        <a:lstStyle/>
        <a:p>
          <a:r>
            <a:rPr lang="en-US" dirty="0"/>
            <a:t>Credit Shortfall</a:t>
          </a:r>
        </a:p>
      </dgm:t>
    </dgm:pt>
    <dgm:pt modelId="{82EDBEB8-D719-4FC7-9B1B-F2F78452D991}" type="parTrans" cxnId="{DB736F39-52D2-446F-8A16-39A7A5909043}">
      <dgm:prSet/>
      <dgm:spPr/>
      <dgm:t>
        <a:bodyPr/>
        <a:lstStyle/>
        <a:p>
          <a:endParaRPr lang="en-US"/>
        </a:p>
      </dgm:t>
    </dgm:pt>
    <dgm:pt modelId="{323BCB7B-D60C-4BE8-97B0-EDD0D1A384DA}" type="sibTrans" cxnId="{DB736F39-52D2-446F-8A16-39A7A5909043}">
      <dgm:prSet/>
      <dgm:spPr/>
      <dgm:t>
        <a:bodyPr/>
        <a:lstStyle/>
        <a:p>
          <a:endParaRPr lang="en-US"/>
        </a:p>
      </dgm:t>
    </dgm:pt>
    <dgm:pt modelId="{BC9E1A5C-8B1F-44EB-B947-04D7E4A4559E}">
      <dgm:prSet phldrT="[Text]"/>
      <dgm:spPr/>
      <dgm:t>
        <a:bodyPr/>
        <a:lstStyle/>
        <a:p>
          <a:r>
            <a:rPr lang="en-US" dirty="0"/>
            <a:t>Excess buy-down</a:t>
          </a:r>
        </a:p>
      </dgm:t>
    </dgm:pt>
    <dgm:pt modelId="{48344AF4-F822-48DE-813A-89F0BDC48203}" type="parTrans" cxnId="{7D684E82-8E0B-44C5-9D1A-4686F480F4BD}">
      <dgm:prSet/>
      <dgm:spPr/>
      <dgm:t>
        <a:bodyPr/>
        <a:lstStyle/>
        <a:p>
          <a:endParaRPr lang="en-US"/>
        </a:p>
      </dgm:t>
    </dgm:pt>
    <dgm:pt modelId="{33C5882B-E7A7-4AC9-B17D-71F920B7DD20}" type="sibTrans" cxnId="{7D684E82-8E0B-44C5-9D1A-4686F480F4BD}">
      <dgm:prSet/>
      <dgm:spPr/>
      <dgm:t>
        <a:bodyPr/>
        <a:lstStyle/>
        <a:p>
          <a:endParaRPr lang="en-US"/>
        </a:p>
      </dgm:t>
    </dgm:pt>
    <dgm:pt modelId="{6DF61654-F2EC-4A2F-9628-80F7671E749C}">
      <dgm:prSet phldrT="[Text]"/>
      <dgm:spPr/>
      <dgm:t>
        <a:bodyPr/>
        <a:lstStyle/>
        <a:p>
          <a:r>
            <a:rPr lang="en-US" dirty="0"/>
            <a:t>Catastrophe Exposure</a:t>
          </a:r>
        </a:p>
      </dgm:t>
    </dgm:pt>
    <dgm:pt modelId="{61054DC1-7DEA-4CFC-B876-1EE48BFC844B}" type="parTrans" cxnId="{A294B298-58CB-4B5D-92F2-0AB47C2F481D}">
      <dgm:prSet/>
      <dgm:spPr/>
      <dgm:t>
        <a:bodyPr/>
        <a:lstStyle/>
        <a:p>
          <a:endParaRPr lang="en-US"/>
        </a:p>
      </dgm:t>
    </dgm:pt>
    <dgm:pt modelId="{DD7A7CD1-4541-4292-B645-E6CADE8FB236}" type="sibTrans" cxnId="{A294B298-58CB-4B5D-92F2-0AB47C2F481D}">
      <dgm:prSet/>
      <dgm:spPr/>
      <dgm:t>
        <a:bodyPr/>
        <a:lstStyle/>
        <a:p>
          <a:endParaRPr lang="en-US"/>
        </a:p>
      </dgm:t>
    </dgm:pt>
    <dgm:pt modelId="{75DF5738-3CE7-4F3F-B9E2-B92844DC96FD}">
      <dgm:prSet phldrT="[Text]"/>
      <dgm:spPr/>
      <dgm:t>
        <a:bodyPr/>
        <a:lstStyle/>
        <a:p>
          <a:r>
            <a:rPr lang="en-US" dirty="0"/>
            <a:t>Yellow Metal</a:t>
          </a:r>
        </a:p>
      </dgm:t>
    </dgm:pt>
    <dgm:pt modelId="{980DFB16-7939-4D2D-81F2-0F36F71BFB93}" type="parTrans" cxnId="{3E095D12-755E-435E-9BDF-C5ADDFC1A766}">
      <dgm:prSet/>
      <dgm:spPr/>
      <dgm:t>
        <a:bodyPr/>
        <a:lstStyle/>
        <a:p>
          <a:endParaRPr lang="en-US"/>
        </a:p>
      </dgm:t>
    </dgm:pt>
    <dgm:pt modelId="{FCA3701C-361D-4569-8770-A6D77F3AE2A0}" type="sibTrans" cxnId="{3E095D12-755E-435E-9BDF-C5ADDFC1A766}">
      <dgm:prSet/>
      <dgm:spPr/>
      <dgm:t>
        <a:bodyPr/>
        <a:lstStyle/>
        <a:p>
          <a:endParaRPr lang="en-US"/>
        </a:p>
      </dgm:t>
    </dgm:pt>
    <dgm:pt modelId="{078B6D93-166C-41C7-ACB5-22FD1D602933}" type="pres">
      <dgm:prSet presAssocID="{5B627DE2-454F-4DE9-9074-31A620430EEE}" presName="composite" presStyleCnt="0">
        <dgm:presLayoutVars>
          <dgm:chMax val="1"/>
          <dgm:dir/>
          <dgm:resizeHandles val="exact"/>
        </dgm:presLayoutVars>
      </dgm:prSet>
      <dgm:spPr/>
    </dgm:pt>
    <dgm:pt modelId="{780F049F-89B9-4F62-9FF5-E545BE49F200}" type="pres">
      <dgm:prSet presAssocID="{5B627DE2-454F-4DE9-9074-31A620430EEE}" presName="radial" presStyleCnt="0">
        <dgm:presLayoutVars>
          <dgm:animLvl val="ctr"/>
        </dgm:presLayoutVars>
      </dgm:prSet>
      <dgm:spPr/>
    </dgm:pt>
    <dgm:pt modelId="{21EDC626-6B17-4FD9-B103-67AB1C6A8E2A}" type="pres">
      <dgm:prSet presAssocID="{6DF61654-F2EC-4A2F-9628-80F7671E749C}" presName="centerShape" presStyleLbl="vennNode1" presStyleIdx="0" presStyleCnt="5"/>
      <dgm:spPr/>
    </dgm:pt>
    <dgm:pt modelId="{9685470B-3A26-4723-A736-7B751255B920}" type="pres">
      <dgm:prSet presAssocID="{4C707C3A-D5FD-4195-8A88-471F70C661D3}" presName="node" presStyleLbl="vennNode1" presStyleIdx="1" presStyleCnt="5">
        <dgm:presLayoutVars>
          <dgm:bulletEnabled val="1"/>
        </dgm:presLayoutVars>
      </dgm:prSet>
      <dgm:spPr/>
    </dgm:pt>
    <dgm:pt modelId="{34B24525-4FAA-42E9-B103-E51BFDCDAB8A}" type="pres">
      <dgm:prSet presAssocID="{8FAD7214-D37A-4561-99D6-DFDAFF962E99}" presName="node" presStyleLbl="vennNode1" presStyleIdx="2" presStyleCnt="5">
        <dgm:presLayoutVars>
          <dgm:bulletEnabled val="1"/>
        </dgm:presLayoutVars>
      </dgm:prSet>
      <dgm:spPr/>
    </dgm:pt>
    <dgm:pt modelId="{AFD216C3-D804-47EF-BD67-9EC0948B74B2}" type="pres">
      <dgm:prSet presAssocID="{BC9E1A5C-8B1F-44EB-B947-04D7E4A4559E}" presName="node" presStyleLbl="vennNode1" presStyleIdx="3" presStyleCnt="5">
        <dgm:presLayoutVars>
          <dgm:bulletEnabled val="1"/>
        </dgm:presLayoutVars>
      </dgm:prSet>
      <dgm:spPr/>
    </dgm:pt>
    <dgm:pt modelId="{E3506981-760A-49D6-B429-5DAD60C74DB2}" type="pres">
      <dgm:prSet presAssocID="{75DF5738-3CE7-4F3F-B9E2-B92844DC96FD}" presName="node" presStyleLbl="vennNode1" presStyleIdx="4" presStyleCnt="5">
        <dgm:presLayoutVars>
          <dgm:bulletEnabled val="1"/>
        </dgm:presLayoutVars>
      </dgm:prSet>
      <dgm:spPr/>
    </dgm:pt>
  </dgm:ptLst>
  <dgm:cxnLst>
    <dgm:cxn modelId="{E715E609-0404-4CC4-8E40-6AE65FEF7074}" type="presOf" srcId="{BC9E1A5C-8B1F-44EB-B947-04D7E4A4559E}" destId="{AFD216C3-D804-47EF-BD67-9EC0948B74B2}" srcOrd="0" destOrd="0" presId="urn:microsoft.com/office/officeart/2005/8/layout/radial3"/>
    <dgm:cxn modelId="{3E095D12-755E-435E-9BDF-C5ADDFC1A766}" srcId="{6DF61654-F2EC-4A2F-9628-80F7671E749C}" destId="{75DF5738-3CE7-4F3F-B9E2-B92844DC96FD}" srcOrd="3" destOrd="0" parTransId="{980DFB16-7939-4D2D-81F2-0F36F71BFB93}" sibTransId="{FCA3701C-361D-4569-8770-A6D77F3AE2A0}"/>
    <dgm:cxn modelId="{785C8C22-25A5-4CE2-B319-8F3F5E4D3192}" type="presOf" srcId="{5B627DE2-454F-4DE9-9074-31A620430EEE}" destId="{078B6D93-166C-41C7-ACB5-22FD1D602933}" srcOrd="0" destOrd="0" presId="urn:microsoft.com/office/officeart/2005/8/layout/radial3"/>
    <dgm:cxn modelId="{A0EE162E-6157-410D-8622-EAD2C2315F5E}" srcId="{6DF61654-F2EC-4A2F-9628-80F7671E749C}" destId="{4C707C3A-D5FD-4195-8A88-471F70C661D3}" srcOrd="0" destOrd="0" parTransId="{6D8126BC-27CB-48DE-A24B-FB23D6BBA5D1}" sibTransId="{5B16C902-8726-4610-BEE3-EF91B546430A}"/>
    <dgm:cxn modelId="{DB736F39-52D2-446F-8A16-39A7A5909043}" srcId="{6DF61654-F2EC-4A2F-9628-80F7671E749C}" destId="{8FAD7214-D37A-4561-99D6-DFDAFF962E99}" srcOrd="1" destOrd="0" parTransId="{82EDBEB8-D719-4FC7-9B1B-F2F78452D991}" sibTransId="{323BCB7B-D60C-4BE8-97B0-EDD0D1A384DA}"/>
    <dgm:cxn modelId="{440DEA48-6B76-4A9F-9C62-84BD8751A22C}" type="presOf" srcId="{75DF5738-3CE7-4F3F-B9E2-B92844DC96FD}" destId="{E3506981-760A-49D6-B429-5DAD60C74DB2}" srcOrd="0" destOrd="0" presId="urn:microsoft.com/office/officeart/2005/8/layout/radial3"/>
    <dgm:cxn modelId="{A7D03751-4CAE-4755-A287-9F1CB7FF81D9}" type="presOf" srcId="{6DF61654-F2EC-4A2F-9628-80F7671E749C}" destId="{21EDC626-6B17-4FD9-B103-67AB1C6A8E2A}" srcOrd="0" destOrd="0" presId="urn:microsoft.com/office/officeart/2005/8/layout/radial3"/>
    <dgm:cxn modelId="{7D684E82-8E0B-44C5-9D1A-4686F480F4BD}" srcId="{6DF61654-F2EC-4A2F-9628-80F7671E749C}" destId="{BC9E1A5C-8B1F-44EB-B947-04D7E4A4559E}" srcOrd="2" destOrd="0" parTransId="{48344AF4-F822-48DE-813A-89F0BDC48203}" sibTransId="{33C5882B-E7A7-4AC9-B17D-71F920B7DD20}"/>
    <dgm:cxn modelId="{A294B298-58CB-4B5D-92F2-0AB47C2F481D}" srcId="{5B627DE2-454F-4DE9-9074-31A620430EEE}" destId="{6DF61654-F2EC-4A2F-9628-80F7671E749C}" srcOrd="0" destOrd="0" parTransId="{61054DC1-7DEA-4CFC-B876-1EE48BFC844B}" sibTransId="{DD7A7CD1-4541-4292-B645-E6CADE8FB236}"/>
    <dgm:cxn modelId="{F30EF8BA-7F53-4330-A891-C7862E0839AE}" type="presOf" srcId="{8FAD7214-D37A-4561-99D6-DFDAFF962E99}" destId="{34B24525-4FAA-42E9-B103-E51BFDCDAB8A}" srcOrd="0" destOrd="0" presId="urn:microsoft.com/office/officeart/2005/8/layout/radial3"/>
    <dgm:cxn modelId="{FFD701C0-719C-4C2E-A5B2-6C1C5C0DCA2F}" type="presOf" srcId="{4C707C3A-D5FD-4195-8A88-471F70C661D3}" destId="{9685470B-3A26-4723-A736-7B751255B920}" srcOrd="0" destOrd="0" presId="urn:microsoft.com/office/officeart/2005/8/layout/radial3"/>
    <dgm:cxn modelId="{036283F1-99F5-4A59-B280-3291C0851586}" type="presParOf" srcId="{078B6D93-166C-41C7-ACB5-22FD1D602933}" destId="{780F049F-89B9-4F62-9FF5-E545BE49F200}" srcOrd="0" destOrd="0" presId="urn:microsoft.com/office/officeart/2005/8/layout/radial3"/>
    <dgm:cxn modelId="{153EF174-4005-4065-A8D1-1EAE146152E6}" type="presParOf" srcId="{780F049F-89B9-4F62-9FF5-E545BE49F200}" destId="{21EDC626-6B17-4FD9-B103-67AB1C6A8E2A}" srcOrd="0" destOrd="0" presId="urn:microsoft.com/office/officeart/2005/8/layout/radial3"/>
    <dgm:cxn modelId="{93A03DBA-1C05-4FAB-ACBF-CB61B79EBAE5}" type="presParOf" srcId="{780F049F-89B9-4F62-9FF5-E545BE49F200}" destId="{9685470B-3A26-4723-A736-7B751255B920}" srcOrd="1" destOrd="0" presId="urn:microsoft.com/office/officeart/2005/8/layout/radial3"/>
    <dgm:cxn modelId="{61086157-E0E6-4E06-9A7A-91C9302A7D39}" type="presParOf" srcId="{780F049F-89B9-4F62-9FF5-E545BE49F200}" destId="{34B24525-4FAA-42E9-B103-E51BFDCDAB8A}" srcOrd="2" destOrd="0" presId="urn:microsoft.com/office/officeart/2005/8/layout/radial3"/>
    <dgm:cxn modelId="{0622E50A-5FF8-407B-B720-93A65445E5E6}" type="presParOf" srcId="{780F049F-89B9-4F62-9FF5-E545BE49F200}" destId="{AFD216C3-D804-47EF-BD67-9EC0948B74B2}" srcOrd="3" destOrd="0" presId="urn:microsoft.com/office/officeart/2005/8/layout/radial3"/>
    <dgm:cxn modelId="{5BE6283D-7F6A-4399-B5AB-04095B30A0D7}" type="presParOf" srcId="{780F049F-89B9-4F62-9FF5-E545BE49F200}" destId="{E3506981-760A-49D6-B429-5DAD60C74DB2}" srcOrd="4" destOrd="0" presId="urn:microsoft.com/office/officeart/2005/8/layout/radial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2D001C4-AB52-4DBE-8A95-2459D8BC31E3}" type="doc">
      <dgm:prSet loTypeId="urn:microsoft.com/office/officeart/2005/8/layout/rings+Icon" loCatId="officeonline" qsTypeId="urn:microsoft.com/office/officeart/2005/8/quickstyle/simple1" qsCatId="simple" csTypeId="urn:microsoft.com/office/officeart/2005/8/colors/colorful1" csCatId="colorful" phldr="1"/>
      <dgm:spPr/>
    </dgm:pt>
    <dgm:pt modelId="{FF7B1F7C-C4F4-4942-BCAC-AEAB1F52771C}">
      <dgm:prSet phldrT="[Text]">
        <dgm:style>
          <a:lnRef idx="0">
            <a:scrgbClr r="0" g="0" b="0"/>
          </a:lnRef>
          <a:fillRef idx="0">
            <a:scrgbClr r="0" g="0" b="0"/>
          </a:fillRef>
          <a:effectRef idx="0">
            <a:scrgbClr r="0" g="0" b="0"/>
          </a:effectRef>
          <a:fontRef idx="minor">
            <a:schemeClr val="lt1"/>
          </a:fontRef>
        </dgm:style>
      </dgm:prSet>
      <dgm:spPr>
        <a:solidFill>
          <a:schemeClr val="accent6"/>
        </a:solidFill>
        <a:ln>
          <a:noFill/>
        </a:ln>
      </dgm:spPr>
      <dgm:t>
        <a:bodyPr/>
        <a:lstStyle/>
        <a:p>
          <a:r>
            <a:rPr lang="en-US" dirty="0"/>
            <a:t>Premium risk presents losses above 100%</a:t>
          </a:r>
        </a:p>
      </dgm:t>
    </dgm:pt>
    <dgm:pt modelId="{31768545-AAE6-4047-97B7-39AACB0603DC}" type="parTrans" cxnId="{B5364F0C-7E11-480A-82E7-E37824F70F07}">
      <dgm:prSet/>
      <dgm:spPr/>
      <dgm:t>
        <a:bodyPr/>
        <a:lstStyle/>
        <a:p>
          <a:endParaRPr lang="en-US"/>
        </a:p>
      </dgm:t>
    </dgm:pt>
    <dgm:pt modelId="{EEC7DFF6-C432-4709-9540-EFC007E3F2EB}" type="sibTrans" cxnId="{B5364F0C-7E11-480A-82E7-E37824F70F07}">
      <dgm:prSet/>
      <dgm:spPr/>
      <dgm:t>
        <a:bodyPr/>
        <a:lstStyle/>
        <a:p>
          <a:endParaRPr lang="en-US"/>
        </a:p>
      </dgm:t>
    </dgm:pt>
    <dgm:pt modelId="{3AE863C7-4A03-47F7-A536-A41E7C648744}">
      <dgm:prSet phldrT="[Text]">
        <dgm:style>
          <a:lnRef idx="1">
            <a:schemeClr val="accent3"/>
          </a:lnRef>
          <a:fillRef idx="3">
            <a:schemeClr val="accent3"/>
          </a:fillRef>
          <a:effectRef idx="2">
            <a:schemeClr val="accent3"/>
          </a:effectRef>
          <a:fontRef idx="minor">
            <a:schemeClr val="lt1"/>
          </a:fontRef>
        </dgm:style>
      </dgm:prSet>
      <dgm:spPr/>
      <dgm:t>
        <a:bodyPr/>
        <a:lstStyle/>
        <a:p>
          <a:r>
            <a:rPr lang="en-US" dirty="0"/>
            <a:t>Loss ratio vs combined ratio</a:t>
          </a:r>
        </a:p>
      </dgm:t>
    </dgm:pt>
    <dgm:pt modelId="{9DFDB270-2093-45BE-8A6D-AACAD9E69848}" type="parTrans" cxnId="{8200C46F-2A0E-493A-B3E5-9EF9A22F4D31}">
      <dgm:prSet/>
      <dgm:spPr/>
      <dgm:t>
        <a:bodyPr/>
        <a:lstStyle/>
        <a:p>
          <a:endParaRPr lang="en-US"/>
        </a:p>
      </dgm:t>
    </dgm:pt>
    <dgm:pt modelId="{6EC3712D-077D-4DFC-A22A-D12F3CD3B590}" type="sibTrans" cxnId="{8200C46F-2A0E-493A-B3E5-9EF9A22F4D31}">
      <dgm:prSet/>
      <dgm:spPr/>
      <dgm:t>
        <a:bodyPr/>
        <a:lstStyle/>
        <a:p>
          <a:endParaRPr lang="en-US"/>
        </a:p>
      </dgm:t>
    </dgm:pt>
    <dgm:pt modelId="{62C745CD-5B07-4C9A-82C1-ED2A5FE0F82A}">
      <dgm:prSet phldrT="[Text]"/>
      <dgm:spPr/>
      <dgm:t>
        <a:bodyPr/>
        <a:lstStyle/>
        <a:p>
          <a:r>
            <a:rPr lang="en-US" dirty="0"/>
            <a:t>Different underwriting years</a:t>
          </a:r>
        </a:p>
      </dgm:t>
    </dgm:pt>
    <dgm:pt modelId="{EF9B86AA-8E98-4C48-AC23-4ADD62D8AA9C}" type="parTrans" cxnId="{23BFCC56-0826-44AF-913F-1E528328193C}">
      <dgm:prSet/>
      <dgm:spPr/>
      <dgm:t>
        <a:bodyPr/>
        <a:lstStyle/>
        <a:p>
          <a:endParaRPr lang="en-US"/>
        </a:p>
      </dgm:t>
    </dgm:pt>
    <dgm:pt modelId="{CA1BC9A2-B2CF-4BE9-8E59-B1D8C3A07552}" type="sibTrans" cxnId="{23BFCC56-0826-44AF-913F-1E528328193C}">
      <dgm:prSet/>
      <dgm:spPr/>
      <dgm:t>
        <a:bodyPr/>
        <a:lstStyle/>
        <a:p>
          <a:endParaRPr lang="en-US"/>
        </a:p>
      </dgm:t>
    </dgm:pt>
    <dgm:pt modelId="{DBAA7790-D671-4E01-A063-47CC53AEFC1D}">
      <dgm:prSet phldrT="[Text]">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dirty="0"/>
            <a:t>Contingency policies</a:t>
          </a:r>
        </a:p>
      </dgm:t>
    </dgm:pt>
    <dgm:pt modelId="{B2022492-0407-4C03-B7EC-BE57F21FC48B}" type="parTrans" cxnId="{DD187EF2-0083-4B8C-AC54-AD7919CE2A58}">
      <dgm:prSet/>
      <dgm:spPr/>
      <dgm:t>
        <a:bodyPr/>
        <a:lstStyle/>
        <a:p>
          <a:endParaRPr lang="en-US"/>
        </a:p>
      </dgm:t>
    </dgm:pt>
    <dgm:pt modelId="{A90DA2BF-D8D2-486A-B08D-E90AD1207514}" type="sibTrans" cxnId="{DD187EF2-0083-4B8C-AC54-AD7919CE2A58}">
      <dgm:prSet/>
      <dgm:spPr/>
      <dgm:t>
        <a:bodyPr/>
        <a:lstStyle/>
        <a:p>
          <a:endParaRPr lang="en-US"/>
        </a:p>
      </dgm:t>
    </dgm:pt>
    <dgm:pt modelId="{551C9B91-C81D-4DBC-8EDF-BF21D517299F}">
      <dgm:prSet phldrT="[Text]">
        <dgm:style>
          <a:lnRef idx="1">
            <a:schemeClr val="accent1"/>
          </a:lnRef>
          <a:fillRef idx="3">
            <a:schemeClr val="accent1"/>
          </a:fillRef>
          <a:effectRef idx="2">
            <a:schemeClr val="accent1"/>
          </a:effectRef>
          <a:fontRef idx="minor">
            <a:schemeClr val="lt1"/>
          </a:fontRef>
        </dgm:style>
      </dgm:prSet>
      <dgm:spPr/>
      <dgm:t>
        <a:bodyPr/>
        <a:lstStyle/>
        <a:p>
          <a:r>
            <a:rPr lang="en-US" dirty="0"/>
            <a:t>Expense risk is included?</a:t>
          </a:r>
        </a:p>
      </dgm:t>
    </dgm:pt>
    <dgm:pt modelId="{CB8A1E5B-7746-43F9-AE20-20BDBCD20A57}" type="parTrans" cxnId="{80CF2C7A-A172-4CFB-9CA4-71AE983DCD5E}">
      <dgm:prSet/>
      <dgm:spPr/>
      <dgm:t>
        <a:bodyPr/>
        <a:lstStyle/>
        <a:p>
          <a:endParaRPr lang="en-US"/>
        </a:p>
      </dgm:t>
    </dgm:pt>
    <dgm:pt modelId="{FB76DB49-18C2-4FB5-A4BA-9BD91D08299D}" type="sibTrans" cxnId="{80CF2C7A-A172-4CFB-9CA4-71AE983DCD5E}">
      <dgm:prSet/>
      <dgm:spPr/>
      <dgm:t>
        <a:bodyPr/>
        <a:lstStyle/>
        <a:p>
          <a:endParaRPr lang="en-US"/>
        </a:p>
      </dgm:t>
    </dgm:pt>
    <dgm:pt modelId="{A5497F2E-35D0-4B92-B173-58D388621F40}" type="pres">
      <dgm:prSet presAssocID="{02D001C4-AB52-4DBE-8A95-2459D8BC31E3}" presName="Name0" presStyleCnt="0">
        <dgm:presLayoutVars>
          <dgm:chMax val="7"/>
          <dgm:dir/>
          <dgm:resizeHandles val="exact"/>
        </dgm:presLayoutVars>
      </dgm:prSet>
      <dgm:spPr/>
    </dgm:pt>
    <dgm:pt modelId="{3056C481-EA5A-473A-BD25-0F64CC43B166}" type="pres">
      <dgm:prSet presAssocID="{02D001C4-AB52-4DBE-8A95-2459D8BC31E3}" presName="ellipse1" presStyleLbl="vennNode1" presStyleIdx="0" presStyleCnt="5">
        <dgm:presLayoutVars>
          <dgm:bulletEnabled val="1"/>
        </dgm:presLayoutVars>
      </dgm:prSet>
      <dgm:spPr/>
    </dgm:pt>
    <dgm:pt modelId="{98AAAB5D-F23B-4614-8841-9A00EB301ED2}" type="pres">
      <dgm:prSet presAssocID="{02D001C4-AB52-4DBE-8A95-2459D8BC31E3}" presName="ellipse2" presStyleLbl="vennNode1" presStyleIdx="1" presStyleCnt="5">
        <dgm:presLayoutVars>
          <dgm:bulletEnabled val="1"/>
        </dgm:presLayoutVars>
      </dgm:prSet>
      <dgm:spPr/>
    </dgm:pt>
    <dgm:pt modelId="{8AE5AEBB-87C7-4F2F-BA1D-6B6BD343A017}" type="pres">
      <dgm:prSet presAssocID="{02D001C4-AB52-4DBE-8A95-2459D8BC31E3}" presName="ellipse3" presStyleLbl="vennNode1" presStyleIdx="2" presStyleCnt="5">
        <dgm:presLayoutVars>
          <dgm:bulletEnabled val="1"/>
        </dgm:presLayoutVars>
      </dgm:prSet>
      <dgm:spPr/>
    </dgm:pt>
    <dgm:pt modelId="{37FF9364-5070-4D44-A108-92B8F1D5E2DC}" type="pres">
      <dgm:prSet presAssocID="{02D001C4-AB52-4DBE-8A95-2459D8BC31E3}" presName="ellipse4" presStyleLbl="vennNode1" presStyleIdx="3" presStyleCnt="5">
        <dgm:presLayoutVars>
          <dgm:bulletEnabled val="1"/>
        </dgm:presLayoutVars>
      </dgm:prSet>
      <dgm:spPr/>
    </dgm:pt>
    <dgm:pt modelId="{16780E0C-CC0C-474E-9D07-37E2B4BC5C2A}" type="pres">
      <dgm:prSet presAssocID="{02D001C4-AB52-4DBE-8A95-2459D8BC31E3}" presName="ellipse5" presStyleLbl="vennNode1" presStyleIdx="4" presStyleCnt="5">
        <dgm:presLayoutVars>
          <dgm:bulletEnabled val="1"/>
        </dgm:presLayoutVars>
      </dgm:prSet>
      <dgm:spPr/>
    </dgm:pt>
  </dgm:ptLst>
  <dgm:cxnLst>
    <dgm:cxn modelId="{2080D201-F961-4390-A0C8-CDC56CBB9A0E}" type="presOf" srcId="{DBAA7790-D671-4E01-A063-47CC53AEFC1D}" destId="{16780E0C-CC0C-474E-9D07-37E2B4BC5C2A}" srcOrd="0" destOrd="0" presId="urn:microsoft.com/office/officeart/2005/8/layout/rings+Icon"/>
    <dgm:cxn modelId="{B5364F0C-7E11-480A-82E7-E37824F70F07}" srcId="{02D001C4-AB52-4DBE-8A95-2459D8BC31E3}" destId="{FF7B1F7C-C4F4-4942-BCAC-AEAB1F52771C}" srcOrd="0" destOrd="0" parTransId="{31768545-AAE6-4047-97B7-39AACB0603DC}" sibTransId="{EEC7DFF6-C432-4709-9540-EFC007E3F2EB}"/>
    <dgm:cxn modelId="{0BFCEA0F-8EAE-49AC-9F51-48991C0CFE21}" type="presOf" srcId="{62C745CD-5B07-4C9A-82C1-ED2A5FE0F82A}" destId="{37FF9364-5070-4D44-A108-92B8F1D5E2DC}" srcOrd="0" destOrd="0" presId="urn:microsoft.com/office/officeart/2005/8/layout/rings+Icon"/>
    <dgm:cxn modelId="{36AB2F1D-5DDE-4098-9A4F-491A6379BE2B}" type="presOf" srcId="{FF7B1F7C-C4F4-4942-BCAC-AEAB1F52771C}" destId="{3056C481-EA5A-473A-BD25-0F64CC43B166}" srcOrd="0" destOrd="0" presId="urn:microsoft.com/office/officeart/2005/8/layout/rings+Icon"/>
    <dgm:cxn modelId="{A0B30E2F-ADA5-4285-BC0F-E09EF923A9E7}" type="presOf" srcId="{3AE863C7-4A03-47F7-A536-A41E7C648744}" destId="{98AAAB5D-F23B-4614-8841-9A00EB301ED2}" srcOrd="0" destOrd="0" presId="urn:microsoft.com/office/officeart/2005/8/layout/rings+Icon"/>
    <dgm:cxn modelId="{8200C46F-2A0E-493A-B3E5-9EF9A22F4D31}" srcId="{02D001C4-AB52-4DBE-8A95-2459D8BC31E3}" destId="{3AE863C7-4A03-47F7-A536-A41E7C648744}" srcOrd="1" destOrd="0" parTransId="{9DFDB270-2093-45BE-8A6D-AACAD9E69848}" sibTransId="{6EC3712D-077D-4DFC-A22A-D12F3CD3B590}"/>
    <dgm:cxn modelId="{23BFCC56-0826-44AF-913F-1E528328193C}" srcId="{02D001C4-AB52-4DBE-8A95-2459D8BC31E3}" destId="{62C745CD-5B07-4C9A-82C1-ED2A5FE0F82A}" srcOrd="3" destOrd="0" parTransId="{EF9B86AA-8E98-4C48-AC23-4ADD62D8AA9C}" sibTransId="{CA1BC9A2-B2CF-4BE9-8E59-B1D8C3A07552}"/>
    <dgm:cxn modelId="{80CF2C7A-A172-4CFB-9CA4-71AE983DCD5E}" srcId="{02D001C4-AB52-4DBE-8A95-2459D8BC31E3}" destId="{551C9B91-C81D-4DBC-8EDF-BF21D517299F}" srcOrd="2" destOrd="0" parTransId="{CB8A1E5B-7746-43F9-AE20-20BDBCD20A57}" sibTransId="{FB76DB49-18C2-4FB5-A4BA-9BD91D08299D}"/>
    <dgm:cxn modelId="{3DF56D88-4968-4080-8C45-E1152E15B46E}" type="presOf" srcId="{551C9B91-C81D-4DBC-8EDF-BF21D517299F}" destId="{8AE5AEBB-87C7-4F2F-BA1D-6B6BD343A017}" srcOrd="0" destOrd="0" presId="urn:microsoft.com/office/officeart/2005/8/layout/rings+Icon"/>
    <dgm:cxn modelId="{1093A1CC-6EF6-4562-B8BB-C3675F9C772C}" type="presOf" srcId="{02D001C4-AB52-4DBE-8A95-2459D8BC31E3}" destId="{A5497F2E-35D0-4B92-B173-58D388621F40}" srcOrd="0" destOrd="0" presId="urn:microsoft.com/office/officeart/2005/8/layout/rings+Icon"/>
    <dgm:cxn modelId="{DD187EF2-0083-4B8C-AC54-AD7919CE2A58}" srcId="{02D001C4-AB52-4DBE-8A95-2459D8BC31E3}" destId="{DBAA7790-D671-4E01-A063-47CC53AEFC1D}" srcOrd="4" destOrd="0" parTransId="{B2022492-0407-4C03-B7EC-BE57F21FC48B}" sibTransId="{A90DA2BF-D8D2-486A-B08D-E90AD1207514}"/>
    <dgm:cxn modelId="{847C3E10-F12D-4800-B65B-5CDD06541302}" type="presParOf" srcId="{A5497F2E-35D0-4B92-B173-58D388621F40}" destId="{3056C481-EA5A-473A-BD25-0F64CC43B166}" srcOrd="0" destOrd="0" presId="urn:microsoft.com/office/officeart/2005/8/layout/rings+Icon"/>
    <dgm:cxn modelId="{B7C0E175-63A4-4AC9-96DB-94B24E18A8CB}" type="presParOf" srcId="{A5497F2E-35D0-4B92-B173-58D388621F40}" destId="{98AAAB5D-F23B-4614-8841-9A00EB301ED2}" srcOrd="1" destOrd="0" presId="urn:microsoft.com/office/officeart/2005/8/layout/rings+Icon"/>
    <dgm:cxn modelId="{F68BCD5E-2844-4AD4-AC3A-7E7F321083FE}" type="presParOf" srcId="{A5497F2E-35D0-4B92-B173-58D388621F40}" destId="{8AE5AEBB-87C7-4F2F-BA1D-6B6BD343A017}" srcOrd="2" destOrd="0" presId="urn:microsoft.com/office/officeart/2005/8/layout/rings+Icon"/>
    <dgm:cxn modelId="{82A5E8E3-0385-435E-AFD4-869A6F517C34}" type="presParOf" srcId="{A5497F2E-35D0-4B92-B173-58D388621F40}" destId="{37FF9364-5070-4D44-A108-92B8F1D5E2DC}" srcOrd="3" destOrd="0" presId="urn:microsoft.com/office/officeart/2005/8/layout/rings+Icon"/>
    <dgm:cxn modelId="{A0A42D35-AECC-4F07-9050-155B1512264B}" type="presParOf" srcId="{A5497F2E-35D0-4B92-B173-58D388621F40}" destId="{16780E0C-CC0C-474E-9D07-37E2B4BC5C2A}" srcOrd="4"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01CE862-C707-4938-9D4B-81C056DD4DC6}" type="doc">
      <dgm:prSet loTypeId="urn:microsoft.com/office/officeart/2005/8/layout/venn3" loCatId="relationship" qsTypeId="urn:microsoft.com/office/officeart/2005/8/quickstyle/simple1" qsCatId="simple" csTypeId="urn:microsoft.com/office/officeart/2005/8/colors/colorful2" csCatId="colorful" phldr="1"/>
      <dgm:spPr/>
      <dgm:t>
        <a:bodyPr/>
        <a:lstStyle/>
        <a:p>
          <a:endParaRPr lang="en-US"/>
        </a:p>
      </dgm:t>
    </dgm:pt>
    <dgm:pt modelId="{144A1817-1FAD-4506-A1FE-19FB8C7541B1}">
      <dgm:prSet phldrT="[Text]"/>
      <dgm:spPr/>
      <dgm:t>
        <a:bodyPr/>
        <a:lstStyle/>
        <a:p>
          <a:r>
            <a:rPr lang="en-US" dirty="0"/>
            <a:t>Holding company shares</a:t>
          </a:r>
        </a:p>
      </dgm:t>
    </dgm:pt>
    <dgm:pt modelId="{CABBDC45-08AA-40C3-A863-888184E0765C}" type="parTrans" cxnId="{231F1521-4825-4FB2-8EDE-EF5B52E980DE}">
      <dgm:prSet/>
      <dgm:spPr/>
      <dgm:t>
        <a:bodyPr/>
        <a:lstStyle/>
        <a:p>
          <a:endParaRPr lang="en-US"/>
        </a:p>
      </dgm:t>
    </dgm:pt>
    <dgm:pt modelId="{B3DBD894-92F6-484F-AF5D-5A5796664E0D}" type="sibTrans" cxnId="{231F1521-4825-4FB2-8EDE-EF5B52E980DE}">
      <dgm:prSet/>
      <dgm:spPr/>
      <dgm:t>
        <a:bodyPr/>
        <a:lstStyle/>
        <a:p>
          <a:endParaRPr lang="en-US"/>
        </a:p>
      </dgm:t>
    </dgm:pt>
    <dgm:pt modelId="{F4CE696A-FD7C-4299-AF99-5C0953AD6A73}">
      <dgm:prSet phldrT="[Text]"/>
      <dgm:spPr/>
      <dgm:t>
        <a:bodyPr/>
        <a:lstStyle/>
        <a:p>
          <a:r>
            <a:rPr lang="en-US" dirty="0" err="1"/>
            <a:t>Bancassurers</a:t>
          </a:r>
          <a:endParaRPr lang="en-US" dirty="0"/>
        </a:p>
      </dgm:t>
    </dgm:pt>
    <dgm:pt modelId="{0C41EE6D-8223-4D5C-9A77-2AB633B84681}" type="parTrans" cxnId="{84C8DF6B-A5CF-448E-83F4-273C2F463212}">
      <dgm:prSet/>
      <dgm:spPr/>
      <dgm:t>
        <a:bodyPr/>
        <a:lstStyle/>
        <a:p>
          <a:endParaRPr lang="en-US"/>
        </a:p>
      </dgm:t>
    </dgm:pt>
    <dgm:pt modelId="{2CB40150-55CB-4FE7-876B-4701A3C13F33}" type="sibTrans" cxnId="{84C8DF6B-A5CF-448E-83F4-273C2F463212}">
      <dgm:prSet/>
      <dgm:spPr/>
      <dgm:t>
        <a:bodyPr/>
        <a:lstStyle/>
        <a:p>
          <a:endParaRPr lang="en-US"/>
        </a:p>
      </dgm:t>
    </dgm:pt>
    <dgm:pt modelId="{75F70C27-48B5-4F42-B6A5-3A0816D245E0}">
      <dgm:prSet phldrT="[Text]"/>
      <dgm:spPr/>
      <dgm:t>
        <a:bodyPr/>
        <a:lstStyle/>
        <a:p>
          <a:r>
            <a:rPr lang="en-US" dirty="0"/>
            <a:t>Participations</a:t>
          </a:r>
        </a:p>
      </dgm:t>
    </dgm:pt>
    <dgm:pt modelId="{BB1209B0-E567-4BDF-AF80-495C382D0463}" type="parTrans" cxnId="{1A9ACA25-52D7-4815-9929-737059CBF4D7}">
      <dgm:prSet/>
      <dgm:spPr/>
      <dgm:t>
        <a:bodyPr/>
        <a:lstStyle/>
        <a:p>
          <a:endParaRPr lang="en-US"/>
        </a:p>
      </dgm:t>
    </dgm:pt>
    <dgm:pt modelId="{D51131B2-9879-4386-BC30-6C2483448DAE}" type="sibTrans" cxnId="{1A9ACA25-52D7-4815-9929-737059CBF4D7}">
      <dgm:prSet/>
      <dgm:spPr/>
      <dgm:t>
        <a:bodyPr/>
        <a:lstStyle/>
        <a:p>
          <a:endParaRPr lang="en-US"/>
        </a:p>
      </dgm:t>
    </dgm:pt>
    <dgm:pt modelId="{40EF4FCB-DAF1-4A2B-AB92-873A3C5E85D7}">
      <dgm:prSet phldrT="[Text]"/>
      <dgm:spPr/>
      <dgm:t>
        <a:bodyPr/>
        <a:lstStyle/>
        <a:p>
          <a:r>
            <a:rPr lang="en-US" dirty="0"/>
            <a:t>Own Company Shares</a:t>
          </a:r>
        </a:p>
      </dgm:t>
    </dgm:pt>
    <dgm:pt modelId="{201DB455-E73E-4C7F-83C7-042915909B4E}" type="parTrans" cxnId="{5B8306F1-E9E7-4C54-A437-81A9FAB33246}">
      <dgm:prSet/>
      <dgm:spPr/>
      <dgm:t>
        <a:bodyPr/>
        <a:lstStyle/>
        <a:p>
          <a:endParaRPr lang="en-US"/>
        </a:p>
      </dgm:t>
    </dgm:pt>
    <dgm:pt modelId="{AE4BF5D8-DA75-4368-902E-F82ADE2008BD}" type="sibTrans" cxnId="{5B8306F1-E9E7-4C54-A437-81A9FAB33246}">
      <dgm:prSet/>
      <dgm:spPr/>
      <dgm:t>
        <a:bodyPr/>
        <a:lstStyle/>
        <a:p>
          <a:endParaRPr lang="en-US"/>
        </a:p>
      </dgm:t>
    </dgm:pt>
    <dgm:pt modelId="{8DF8A5D5-7DAC-4D47-ADF8-40E4689660FD}" type="pres">
      <dgm:prSet presAssocID="{D01CE862-C707-4938-9D4B-81C056DD4DC6}" presName="Name0" presStyleCnt="0">
        <dgm:presLayoutVars>
          <dgm:dir/>
          <dgm:resizeHandles val="exact"/>
        </dgm:presLayoutVars>
      </dgm:prSet>
      <dgm:spPr/>
    </dgm:pt>
    <dgm:pt modelId="{4F18FAE7-6989-45D1-847C-F75C91E7E73E}" type="pres">
      <dgm:prSet presAssocID="{144A1817-1FAD-4506-A1FE-19FB8C7541B1}" presName="Name5" presStyleLbl="vennNode1" presStyleIdx="0" presStyleCnt="4">
        <dgm:presLayoutVars>
          <dgm:bulletEnabled val="1"/>
        </dgm:presLayoutVars>
      </dgm:prSet>
      <dgm:spPr/>
    </dgm:pt>
    <dgm:pt modelId="{97ADFCFE-72FF-4D8C-B74A-AC8962A090D5}" type="pres">
      <dgm:prSet presAssocID="{B3DBD894-92F6-484F-AF5D-5A5796664E0D}" presName="space" presStyleCnt="0"/>
      <dgm:spPr/>
    </dgm:pt>
    <dgm:pt modelId="{357C9791-E976-4654-ADAA-33AF4F53FCDE}" type="pres">
      <dgm:prSet presAssocID="{F4CE696A-FD7C-4299-AF99-5C0953AD6A73}" presName="Name5" presStyleLbl="vennNode1" presStyleIdx="1" presStyleCnt="4">
        <dgm:presLayoutVars>
          <dgm:bulletEnabled val="1"/>
        </dgm:presLayoutVars>
      </dgm:prSet>
      <dgm:spPr/>
    </dgm:pt>
    <dgm:pt modelId="{BDB9DB52-EA14-41AE-8B50-4532E238A0E1}" type="pres">
      <dgm:prSet presAssocID="{2CB40150-55CB-4FE7-876B-4701A3C13F33}" presName="space" presStyleCnt="0"/>
      <dgm:spPr/>
    </dgm:pt>
    <dgm:pt modelId="{645E24E1-75F9-4698-841D-CD42B9D5D607}" type="pres">
      <dgm:prSet presAssocID="{75F70C27-48B5-4F42-B6A5-3A0816D245E0}" presName="Name5" presStyleLbl="vennNode1" presStyleIdx="2" presStyleCnt="4">
        <dgm:presLayoutVars>
          <dgm:bulletEnabled val="1"/>
        </dgm:presLayoutVars>
      </dgm:prSet>
      <dgm:spPr/>
    </dgm:pt>
    <dgm:pt modelId="{55855DD1-F8D3-4418-A2BC-F6C8D50E1C7E}" type="pres">
      <dgm:prSet presAssocID="{D51131B2-9879-4386-BC30-6C2483448DAE}" presName="space" presStyleCnt="0"/>
      <dgm:spPr/>
    </dgm:pt>
    <dgm:pt modelId="{76F8FCB6-7AEF-43B7-ADD8-07CB85557647}" type="pres">
      <dgm:prSet presAssocID="{40EF4FCB-DAF1-4A2B-AB92-873A3C5E85D7}" presName="Name5" presStyleLbl="vennNode1" presStyleIdx="3" presStyleCnt="4">
        <dgm:presLayoutVars>
          <dgm:bulletEnabled val="1"/>
        </dgm:presLayoutVars>
      </dgm:prSet>
      <dgm:spPr/>
    </dgm:pt>
  </dgm:ptLst>
  <dgm:cxnLst>
    <dgm:cxn modelId="{231F1521-4825-4FB2-8EDE-EF5B52E980DE}" srcId="{D01CE862-C707-4938-9D4B-81C056DD4DC6}" destId="{144A1817-1FAD-4506-A1FE-19FB8C7541B1}" srcOrd="0" destOrd="0" parTransId="{CABBDC45-08AA-40C3-A863-888184E0765C}" sibTransId="{B3DBD894-92F6-484F-AF5D-5A5796664E0D}"/>
    <dgm:cxn modelId="{1A9ACA25-52D7-4815-9929-737059CBF4D7}" srcId="{D01CE862-C707-4938-9D4B-81C056DD4DC6}" destId="{75F70C27-48B5-4F42-B6A5-3A0816D245E0}" srcOrd="2" destOrd="0" parTransId="{BB1209B0-E567-4BDF-AF80-495C382D0463}" sibTransId="{D51131B2-9879-4386-BC30-6C2483448DAE}"/>
    <dgm:cxn modelId="{84C8DF6B-A5CF-448E-83F4-273C2F463212}" srcId="{D01CE862-C707-4938-9D4B-81C056DD4DC6}" destId="{F4CE696A-FD7C-4299-AF99-5C0953AD6A73}" srcOrd="1" destOrd="0" parTransId="{0C41EE6D-8223-4D5C-9A77-2AB633B84681}" sibTransId="{2CB40150-55CB-4FE7-876B-4701A3C13F33}"/>
    <dgm:cxn modelId="{242B5155-8652-431A-A672-6F573E943949}" type="presOf" srcId="{40EF4FCB-DAF1-4A2B-AB92-873A3C5E85D7}" destId="{76F8FCB6-7AEF-43B7-ADD8-07CB85557647}" srcOrd="0" destOrd="0" presId="urn:microsoft.com/office/officeart/2005/8/layout/venn3"/>
    <dgm:cxn modelId="{60905F97-A8F0-44AC-9238-748972E58FE9}" type="presOf" srcId="{144A1817-1FAD-4506-A1FE-19FB8C7541B1}" destId="{4F18FAE7-6989-45D1-847C-F75C91E7E73E}" srcOrd="0" destOrd="0" presId="urn:microsoft.com/office/officeart/2005/8/layout/venn3"/>
    <dgm:cxn modelId="{EC229BB5-03A1-4E8A-B502-2BC18C3FE312}" type="presOf" srcId="{75F70C27-48B5-4F42-B6A5-3A0816D245E0}" destId="{645E24E1-75F9-4698-841D-CD42B9D5D607}" srcOrd="0" destOrd="0" presId="urn:microsoft.com/office/officeart/2005/8/layout/venn3"/>
    <dgm:cxn modelId="{DEDA77D3-A0A0-4AF9-A4C1-0D8F51DFA8F9}" type="presOf" srcId="{F4CE696A-FD7C-4299-AF99-5C0953AD6A73}" destId="{357C9791-E976-4654-ADAA-33AF4F53FCDE}" srcOrd="0" destOrd="0" presId="urn:microsoft.com/office/officeart/2005/8/layout/venn3"/>
    <dgm:cxn modelId="{DD812CE4-F2B3-4781-9763-E55F3A2C6C66}" type="presOf" srcId="{D01CE862-C707-4938-9D4B-81C056DD4DC6}" destId="{8DF8A5D5-7DAC-4D47-ADF8-40E4689660FD}" srcOrd="0" destOrd="0" presId="urn:microsoft.com/office/officeart/2005/8/layout/venn3"/>
    <dgm:cxn modelId="{5B8306F1-E9E7-4C54-A437-81A9FAB33246}" srcId="{D01CE862-C707-4938-9D4B-81C056DD4DC6}" destId="{40EF4FCB-DAF1-4A2B-AB92-873A3C5E85D7}" srcOrd="3" destOrd="0" parTransId="{201DB455-E73E-4C7F-83C7-042915909B4E}" sibTransId="{AE4BF5D8-DA75-4368-902E-F82ADE2008BD}"/>
    <dgm:cxn modelId="{3796B70A-8C08-428A-B623-40019379A90C}" type="presParOf" srcId="{8DF8A5D5-7DAC-4D47-ADF8-40E4689660FD}" destId="{4F18FAE7-6989-45D1-847C-F75C91E7E73E}" srcOrd="0" destOrd="0" presId="urn:microsoft.com/office/officeart/2005/8/layout/venn3"/>
    <dgm:cxn modelId="{E3883471-323C-489A-9D6B-D0BA5113059F}" type="presParOf" srcId="{8DF8A5D5-7DAC-4D47-ADF8-40E4689660FD}" destId="{97ADFCFE-72FF-4D8C-B74A-AC8962A090D5}" srcOrd="1" destOrd="0" presId="urn:microsoft.com/office/officeart/2005/8/layout/venn3"/>
    <dgm:cxn modelId="{5A82E8BD-0D47-46C1-AB0B-27F6BAD8F681}" type="presParOf" srcId="{8DF8A5D5-7DAC-4D47-ADF8-40E4689660FD}" destId="{357C9791-E976-4654-ADAA-33AF4F53FCDE}" srcOrd="2" destOrd="0" presId="urn:microsoft.com/office/officeart/2005/8/layout/venn3"/>
    <dgm:cxn modelId="{414079D3-CF14-412E-AC62-826A72AE0DC1}" type="presParOf" srcId="{8DF8A5D5-7DAC-4D47-ADF8-40E4689660FD}" destId="{BDB9DB52-EA14-41AE-8B50-4532E238A0E1}" srcOrd="3" destOrd="0" presId="urn:microsoft.com/office/officeart/2005/8/layout/venn3"/>
    <dgm:cxn modelId="{65BD59DC-9E05-4CE8-BA3B-B71EF70042C1}" type="presParOf" srcId="{8DF8A5D5-7DAC-4D47-ADF8-40E4689660FD}" destId="{645E24E1-75F9-4698-841D-CD42B9D5D607}" srcOrd="4" destOrd="0" presId="urn:microsoft.com/office/officeart/2005/8/layout/venn3"/>
    <dgm:cxn modelId="{479078E3-F20D-43A2-9223-8111E5FE341B}" type="presParOf" srcId="{8DF8A5D5-7DAC-4D47-ADF8-40E4689660FD}" destId="{55855DD1-F8D3-4418-A2BC-F6C8D50E1C7E}" srcOrd="5" destOrd="0" presId="urn:microsoft.com/office/officeart/2005/8/layout/venn3"/>
    <dgm:cxn modelId="{6F4E1E10-37B7-41A3-A801-84C257F72D74}" type="presParOf" srcId="{8DF8A5D5-7DAC-4D47-ADF8-40E4689660FD}" destId="{76F8FCB6-7AEF-43B7-ADD8-07CB85557647}" srcOrd="6" destOrd="0" presId="urn:microsoft.com/office/officeart/2005/8/layout/venn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8F0BB1-ACA7-4D02-8019-CE561087F1CE}" type="doc">
      <dgm:prSet loTypeId="urn:microsoft.com/office/officeart/2005/8/layout/hierarchy4" loCatId="relationship" qsTypeId="urn:microsoft.com/office/officeart/2005/8/quickstyle/simple1" qsCatId="simple" csTypeId="urn:microsoft.com/office/officeart/2005/8/colors/accent1_2" csCatId="accent1" phldr="1"/>
      <dgm:spPr/>
      <dgm:t>
        <a:bodyPr/>
        <a:lstStyle/>
        <a:p>
          <a:endParaRPr lang="en-US"/>
        </a:p>
      </dgm:t>
    </dgm:pt>
    <dgm:pt modelId="{EC86155B-1AC0-47B2-9534-D2DC8D4AF494}">
      <dgm:prSet phldrT="[Text]"/>
      <dgm:spPr/>
      <dgm:t>
        <a:bodyPr/>
        <a:lstStyle/>
        <a:p>
          <a:r>
            <a:rPr lang="en-US" dirty="0"/>
            <a:t>Reduce market value</a:t>
          </a:r>
        </a:p>
      </dgm:t>
    </dgm:pt>
    <dgm:pt modelId="{8CF92D21-1F0D-495D-8093-361EF50D1559}" type="parTrans" cxnId="{BE814A1D-CA86-4730-B3C2-9B5AD362CE88}">
      <dgm:prSet/>
      <dgm:spPr/>
      <dgm:t>
        <a:bodyPr/>
        <a:lstStyle/>
        <a:p>
          <a:endParaRPr lang="en-US"/>
        </a:p>
      </dgm:t>
    </dgm:pt>
    <dgm:pt modelId="{0BA93DC2-C5CF-4775-BA68-191320BA0C05}" type="sibTrans" cxnId="{BE814A1D-CA86-4730-B3C2-9B5AD362CE88}">
      <dgm:prSet/>
      <dgm:spPr/>
      <dgm:t>
        <a:bodyPr/>
        <a:lstStyle/>
        <a:p>
          <a:endParaRPr lang="en-US"/>
        </a:p>
      </dgm:t>
    </dgm:pt>
    <dgm:pt modelId="{7361676F-AD22-4293-A6A7-8D4F18F5A1F4}">
      <dgm:prSet phldrT="[Text]" custT="1">
        <dgm:style>
          <a:lnRef idx="3">
            <a:schemeClr val="lt1"/>
          </a:lnRef>
          <a:fillRef idx="1">
            <a:schemeClr val="accent2"/>
          </a:fillRef>
          <a:effectRef idx="1">
            <a:schemeClr val="accent2"/>
          </a:effectRef>
          <a:fontRef idx="minor">
            <a:schemeClr val="lt1"/>
          </a:fontRef>
        </dgm:style>
      </dgm:prSet>
      <dgm:spPr/>
      <dgm:t>
        <a:bodyPr/>
        <a:lstStyle/>
        <a:p>
          <a:r>
            <a:rPr lang="en-US" sz="4400" b="1" dirty="0"/>
            <a:t>VS</a:t>
          </a:r>
        </a:p>
      </dgm:t>
    </dgm:pt>
    <dgm:pt modelId="{A0364956-9AED-4F8E-9B5D-FD6A7E014DA5}" type="parTrans" cxnId="{49EAC6E4-DDD6-4BB1-9A7D-76A3AF109B5C}">
      <dgm:prSet/>
      <dgm:spPr/>
      <dgm:t>
        <a:bodyPr/>
        <a:lstStyle/>
        <a:p>
          <a:endParaRPr lang="en-US"/>
        </a:p>
      </dgm:t>
    </dgm:pt>
    <dgm:pt modelId="{7F642A6D-0B5A-4CFE-AF0F-69FED74CBF4D}" type="sibTrans" cxnId="{49EAC6E4-DDD6-4BB1-9A7D-76A3AF109B5C}">
      <dgm:prSet/>
      <dgm:spPr/>
      <dgm:t>
        <a:bodyPr/>
        <a:lstStyle/>
        <a:p>
          <a:endParaRPr lang="en-US"/>
        </a:p>
      </dgm:t>
    </dgm:pt>
    <dgm:pt modelId="{3167585C-1FA3-4F57-8557-1F3241C5B196}">
      <dgm:prSet phldrT="[Text]"/>
      <dgm:spPr/>
      <dgm:t>
        <a:bodyPr/>
        <a:lstStyle/>
        <a:p>
          <a:r>
            <a:rPr lang="en-US" dirty="0"/>
            <a:t>Recalculate disallowed assets</a:t>
          </a:r>
        </a:p>
      </dgm:t>
    </dgm:pt>
    <dgm:pt modelId="{5B39BEAB-E16D-475F-9B28-3568C44F5237}" type="parTrans" cxnId="{FBB57E7B-A790-4906-831C-C5BBAB72854E}">
      <dgm:prSet/>
      <dgm:spPr/>
      <dgm:t>
        <a:bodyPr/>
        <a:lstStyle/>
        <a:p>
          <a:endParaRPr lang="en-US"/>
        </a:p>
      </dgm:t>
    </dgm:pt>
    <dgm:pt modelId="{99A31954-2191-4E84-8258-7856FF9281AD}" type="sibTrans" cxnId="{FBB57E7B-A790-4906-831C-C5BBAB72854E}">
      <dgm:prSet/>
      <dgm:spPr/>
      <dgm:t>
        <a:bodyPr/>
        <a:lstStyle/>
        <a:p>
          <a:endParaRPr lang="en-US"/>
        </a:p>
      </dgm:t>
    </dgm:pt>
    <dgm:pt modelId="{D652BC1E-1E70-45C1-8324-CD00818AA6EF}" type="pres">
      <dgm:prSet presAssocID="{B28F0BB1-ACA7-4D02-8019-CE561087F1CE}" presName="Name0" presStyleCnt="0">
        <dgm:presLayoutVars>
          <dgm:chPref val="1"/>
          <dgm:dir/>
          <dgm:animOne val="branch"/>
          <dgm:animLvl val="lvl"/>
          <dgm:resizeHandles/>
        </dgm:presLayoutVars>
      </dgm:prSet>
      <dgm:spPr/>
    </dgm:pt>
    <dgm:pt modelId="{553B1788-4346-4CED-A61C-282D58759A1B}" type="pres">
      <dgm:prSet presAssocID="{EC86155B-1AC0-47B2-9534-D2DC8D4AF494}" presName="vertOne" presStyleCnt="0"/>
      <dgm:spPr/>
    </dgm:pt>
    <dgm:pt modelId="{CB240750-678E-4D23-93EA-78A8A0248BB2}" type="pres">
      <dgm:prSet presAssocID="{EC86155B-1AC0-47B2-9534-D2DC8D4AF494}" presName="txOne" presStyleLbl="node0" presStyleIdx="0" presStyleCnt="3">
        <dgm:presLayoutVars>
          <dgm:chPref val="3"/>
        </dgm:presLayoutVars>
      </dgm:prSet>
      <dgm:spPr/>
    </dgm:pt>
    <dgm:pt modelId="{E0B589E9-F8AB-4203-A267-8A6B1FFE05B9}" type="pres">
      <dgm:prSet presAssocID="{EC86155B-1AC0-47B2-9534-D2DC8D4AF494}" presName="horzOne" presStyleCnt="0"/>
      <dgm:spPr/>
    </dgm:pt>
    <dgm:pt modelId="{06614D79-160D-4F12-8776-7E50C55DB67C}" type="pres">
      <dgm:prSet presAssocID="{0BA93DC2-C5CF-4775-BA68-191320BA0C05}" presName="sibSpaceOne" presStyleCnt="0"/>
      <dgm:spPr/>
    </dgm:pt>
    <dgm:pt modelId="{6845BCB9-4105-41DB-AECD-1A221BCAD98F}" type="pres">
      <dgm:prSet presAssocID="{7361676F-AD22-4293-A6A7-8D4F18F5A1F4}" presName="vertOne" presStyleCnt="0"/>
      <dgm:spPr/>
    </dgm:pt>
    <dgm:pt modelId="{7AA948CF-5AC4-4D19-AAD7-EFEBF0B1DA2C}" type="pres">
      <dgm:prSet presAssocID="{7361676F-AD22-4293-A6A7-8D4F18F5A1F4}" presName="txOne" presStyleLbl="node0" presStyleIdx="1" presStyleCnt="3" custLinFactY="19521" custLinFactNeighborX="0" custLinFactNeighborY="100000">
        <dgm:presLayoutVars>
          <dgm:chPref val="3"/>
        </dgm:presLayoutVars>
      </dgm:prSet>
      <dgm:spPr/>
    </dgm:pt>
    <dgm:pt modelId="{509AE4F5-028A-48BF-8FAE-966D1C94063A}" type="pres">
      <dgm:prSet presAssocID="{7361676F-AD22-4293-A6A7-8D4F18F5A1F4}" presName="horzOne" presStyleCnt="0"/>
      <dgm:spPr/>
    </dgm:pt>
    <dgm:pt modelId="{76F2B511-7125-4CFF-A9E6-9DECA07444EE}" type="pres">
      <dgm:prSet presAssocID="{7F642A6D-0B5A-4CFE-AF0F-69FED74CBF4D}" presName="sibSpaceOne" presStyleCnt="0"/>
      <dgm:spPr/>
    </dgm:pt>
    <dgm:pt modelId="{070F052C-F43A-49BE-9ADC-EA82D54D2010}" type="pres">
      <dgm:prSet presAssocID="{3167585C-1FA3-4F57-8557-1F3241C5B196}" presName="vertOne" presStyleCnt="0"/>
      <dgm:spPr/>
    </dgm:pt>
    <dgm:pt modelId="{1A6D8C57-F441-4800-B58A-8DE1BD50DC18}" type="pres">
      <dgm:prSet presAssocID="{3167585C-1FA3-4F57-8557-1F3241C5B196}" presName="txOne" presStyleLbl="node0" presStyleIdx="2" presStyleCnt="3">
        <dgm:presLayoutVars>
          <dgm:chPref val="3"/>
        </dgm:presLayoutVars>
      </dgm:prSet>
      <dgm:spPr/>
    </dgm:pt>
    <dgm:pt modelId="{35715553-6693-4D10-9155-8DD0D8A779B1}" type="pres">
      <dgm:prSet presAssocID="{3167585C-1FA3-4F57-8557-1F3241C5B196}" presName="horzOne" presStyleCnt="0"/>
      <dgm:spPr/>
    </dgm:pt>
  </dgm:ptLst>
  <dgm:cxnLst>
    <dgm:cxn modelId="{BE814A1D-CA86-4730-B3C2-9B5AD362CE88}" srcId="{B28F0BB1-ACA7-4D02-8019-CE561087F1CE}" destId="{EC86155B-1AC0-47B2-9534-D2DC8D4AF494}" srcOrd="0" destOrd="0" parTransId="{8CF92D21-1F0D-495D-8093-361EF50D1559}" sibTransId="{0BA93DC2-C5CF-4775-BA68-191320BA0C05}"/>
    <dgm:cxn modelId="{03A9CE36-602B-42BD-B186-669787D5EC65}" type="presOf" srcId="{7361676F-AD22-4293-A6A7-8D4F18F5A1F4}" destId="{7AA948CF-5AC4-4D19-AAD7-EFEBF0B1DA2C}" srcOrd="0" destOrd="0" presId="urn:microsoft.com/office/officeart/2005/8/layout/hierarchy4"/>
    <dgm:cxn modelId="{CA729D37-C647-4803-8968-ADF2EF31B988}" type="presOf" srcId="{3167585C-1FA3-4F57-8557-1F3241C5B196}" destId="{1A6D8C57-F441-4800-B58A-8DE1BD50DC18}" srcOrd="0" destOrd="0" presId="urn:microsoft.com/office/officeart/2005/8/layout/hierarchy4"/>
    <dgm:cxn modelId="{FBB57E7B-A790-4906-831C-C5BBAB72854E}" srcId="{B28F0BB1-ACA7-4D02-8019-CE561087F1CE}" destId="{3167585C-1FA3-4F57-8557-1F3241C5B196}" srcOrd="2" destOrd="0" parTransId="{5B39BEAB-E16D-475F-9B28-3568C44F5237}" sibTransId="{99A31954-2191-4E84-8258-7856FF9281AD}"/>
    <dgm:cxn modelId="{4CE069B9-8905-4628-AB32-43395300F731}" type="presOf" srcId="{B28F0BB1-ACA7-4D02-8019-CE561087F1CE}" destId="{D652BC1E-1E70-45C1-8324-CD00818AA6EF}" srcOrd="0" destOrd="0" presId="urn:microsoft.com/office/officeart/2005/8/layout/hierarchy4"/>
    <dgm:cxn modelId="{49EAC6E4-DDD6-4BB1-9A7D-76A3AF109B5C}" srcId="{B28F0BB1-ACA7-4D02-8019-CE561087F1CE}" destId="{7361676F-AD22-4293-A6A7-8D4F18F5A1F4}" srcOrd="1" destOrd="0" parTransId="{A0364956-9AED-4F8E-9B5D-FD6A7E014DA5}" sibTransId="{7F642A6D-0B5A-4CFE-AF0F-69FED74CBF4D}"/>
    <dgm:cxn modelId="{7D1A30F6-35E0-49C0-9259-C3F1920AB19E}" type="presOf" srcId="{EC86155B-1AC0-47B2-9534-D2DC8D4AF494}" destId="{CB240750-678E-4D23-93EA-78A8A0248BB2}" srcOrd="0" destOrd="0" presId="urn:microsoft.com/office/officeart/2005/8/layout/hierarchy4"/>
    <dgm:cxn modelId="{61CE79C6-6A44-453F-A3F8-77A44F155370}" type="presParOf" srcId="{D652BC1E-1E70-45C1-8324-CD00818AA6EF}" destId="{553B1788-4346-4CED-A61C-282D58759A1B}" srcOrd="0" destOrd="0" presId="urn:microsoft.com/office/officeart/2005/8/layout/hierarchy4"/>
    <dgm:cxn modelId="{B3A5F6A5-784C-47A2-8BB6-EB34A657852B}" type="presParOf" srcId="{553B1788-4346-4CED-A61C-282D58759A1B}" destId="{CB240750-678E-4D23-93EA-78A8A0248BB2}" srcOrd="0" destOrd="0" presId="urn:microsoft.com/office/officeart/2005/8/layout/hierarchy4"/>
    <dgm:cxn modelId="{8CA18C2E-FDC7-4738-93D9-B316F44C15C9}" type="presParOf" srcId="{553B1788-4346-4CED-A61C-282D58759A1B}" destId="{E0B589E9-F8AB-4203-A267-8A6B1FFE05B9}" srcOrd="1" destOrd="0" presId="urn:microsoft.com/office/officeart/2005/8/layout/hierarchy4"/>
    <dgm:cxn modelId="{C2701FF4-2954-4365-A2A0-36782DF4D520}" type="presParOf" srcId="{D652BC1E-1E70-45C1-8324-CD00818AA6EF}" destId="{06614D79-160D-4F12-8776-7E50C55DB67C}" srcOrd="1" destOrd="0" presId="urn:microsoft.com/office/officeart/2005/8/layout/hierarchy4"/>
    <dgm:cxn modelId="{226E5BA7-6356-4564-926C-2ECAB3E9DC69}" type="presParOf" srcId="{D652BC1E-1E70-45C1-8324-CD00818AA6EF}" destId="{6845BCB9-4105-41DB-AECD-1A221BCAD98F}" srcOrd="2" destOrd="0" presId="urn:microsoft.com/office/officeart/2005/8/layout/hierarchy4"/>
    <dgm:cxn modelId="{D892E5D4-389D-48D2-AF13-3AB06A0A8BE9}" type="presParOf" srcId="{6845BCB9-4105-41DB-AECD-1A221BCAD98F}" destId="{7AA948CF-5AC4-4D19-AAD7-EFEBF0B1DA2C}" srcOrd="0" destOrd="0" presId="urn:microsoft.com/office/officeart/2005/8/layout/hierarchy4"/>
    <dgm:cxn modelId="{FDE17194-6039-4BA6-93EA-4ABB8A0A7838}" type="presParOf" srcId="{6845BCB9-4105-41DB-AECD-1A221BCAD98F}" destId="{509AE4F5-028A-48BF-8FAE-966D1C94063A}" srcOrd="1" destOrd="0" presId="urn:microsoft.com/office/officeart/2005/8/layout/hierarchy4"/>
    <dgm:cxn modelId="{7DFB97A8-4F77-4FF5-BB72-19C932E08FF3}" type="presParOf" srcId="{D652BC1E-1E70-45C1-8324-CD00818AA6EF}" destId="{76F2B511-7125-4CFF-A9E6-9DECA07444EE}" srcOrd="3" destOrd="0" presId="urn:microsoft.com/office/officeart/2005/8/layout/hierarchy4"/>
    <dgm:cxn modelId="{DCDAA8C0-FB24-41DE-A0CF-0DD2CC11BC99}" type="presParOf" srcId="{D652BC1E-1E70-45C1-8324-CD00818AA6EF}" destId="{070F052C-F43A-49BE-9ADC-EA82D54D2010}" srcOrd="4" destOrd="0" presId="urn:microsoft.com/office/officeart/2005/8/layout/hierarchy4"/>
    <dgm:cxn modelId="{93FECBCC-117C-4043-BD90-C8924C69156E}" type="presParOf" srcId="{070F052C-F43A-49BE-9ADC-EA82D54D2010}" destId="{1A6D8C57-F441-4800-B58A-8DE1BD50DC18}" srcOrd="0" destOrd="0" presId="urn:microsoft.com/office/officeart/2005/8/layout/hierarchy4"/>
    <dgm:cxn modelId="{792AA85A-EF74-4C89-AE94-89A18E3C379E}" type="presParOf" srcId="{070F052C-F43A-49BE-9ADC-EA82D54D2010}" destId="{35715553-6693-4D10-9155-8DD0D8A779B1}" srcOrd="1" destOrd="0" presId="urn:microsoft.com/office/officeart/2005/8/layout/hierarchy4"/>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BDB0696-6ED6-47ED-AB43-16D807C6244A}" type="doc">
      <dgm:prSet loTypeId="urn:microsoft.com/office/officeart/2009/layout/CircleArrowProcess" loCatId="cycle" qsTypeId="urn:microsoft.com/office/officeart/2005/8/quickstyle/simple1" qsCatId="simple" csTypeId="urn:microsoft.com/office/officeart/2005/8/colors/colorful1" csCatId="colorful" phldr="1"/>
      <dgm:spPr/>
      <dgm:t>
        <a:bodyPr/>
        <a:lstStyle/>
        <a:p>
          <a:endParaRPr lang="en-US"/>
        </a:p>
      </dgm:t>
    </dgm:pt>
    <dgm:pt modelId="{B174D1C9-996B-411A-B8B0-B78ECB5DCFD1}">
      <dgm:prSet phldrT="[Text]" custT="1"/>
      <dgm:spPr/>
      <dgm:t>
        <a:bodyPr lIns="0" rIns="0"/>
        <a:lstStyle/>
        <a:p>
          <a:r>
            <a:rPr lang="en-US" sz="1500" dirty="0"/>
            <a:t>Type 1</a:t>
          </a:r>
          <a:br>
            <a:rPr lang="en-US" sz="1500" dirty="0"/>
          </a:br>
          <a:r>
            <a:rPr lang="en-US" sz="1500" dirty="0"/>
            <a:t>vs</a:t>
          </a:r>
          <a:br>
            <a:rPr lang="en-US" sz="1500" dirty="0"/>
          </a:br>
          <a:r>
            <a:rPr lang="en-US" sz="1500" dirty="0"/>
            <a:t>Type 3</a:t>
          </a:r>
        </a:p>
      </dgm:t>
    </dgm:pt>
    <dgm:pt modelId="{AD17C161-0557-4657-BBD7-542C7844F218}" type="parTrans" cxnId="{6CD0A5BF-7A11-4295-8E33-6F95413513BC}">
      <dgm:prSet/>
      <dgm:spPr/>
      <dgm:t>
        <a:bodyPr/>
        <a:lstStyle/>
        <a:p>
          <a:endParaRPr lang="en-US"/>
        </a:p>
      </dgm:t>
    </dgm:pt>
    <dgm:pt modelId="{E8319EE7-C1F4-4930-B3AF-63C6B1959FA9}" type="sibTrans" cxnId="{6CD0A5BF-7A11-4295-8E33-6F95413513BC}">
      <dgm:prSet/>
      <dgm:spPr/>
      <dgm:t>
        <a:bodyPr/>
        <a:lstStyle/>
        <a:p>
          <a:endParaRPr lang="en-US"/>
        </a:p>
      </dgm:t>
    </dgm:pt>
    <dgm:pt modelId="{1D2B9620-B997-4CB2-97F8-1BD9ED963259}">
      <dgm:prSet phldrT="[Text]" custT="1"/>
      <dgm:spPr/>
      <dgm:t>
        <a:bodyPr/>
        <a:lstStyle/>
        <a:p>
          <a:r>
            <a:rPr lang="en-US" sz="1500" dirty="0"/>
            <a:t>Concentration Limits</a:t>
          </a:r>
        </a:p>
      </dgm:t>
    </dgm:pt>
    <dgm:pt modelId="{B1A4824B-21CB-4C9C-A717-E975DF45F4AC}" type="parTrans" cxnId="{436D2B2B-6AC4-4463-9F61-9006E27D4F9F}">
      <dgm:prSet/>
      <dgm:spPr/>
      <dgm:t>
        <a:bodyPr/>
        <a:lstStyle/>
        <a:p>
          <a:endParaRPr lang="en-US"/>
        </a:p>
      </dgm:t>
    </dgm:pt>
    <dgm:pt modelId="{CD14BF5D-8623-401E-AE02-BC3E51E01E7C}" type="sibTrans" cxnId="{436D2B2B-6AC4-4463-9F61-9006E27D4F9F}">
      <dgm:prSet/>
      <dgm:spPr/>
      <dgm:t>
        <a:bodyPr/>
        <a:lstStyle/>
        <a:p>
          <a:endParaRPr lang="en-US"/>
        </a:p>
      </dgm:t>
    </dgm:pt>
    <dgm:pt modelId="{5BC8878F-F974-4C58-931A-BB36CE896308}">
      <dgm:prSet phldrT="[Text]" custT="1"/>
      <dgm:spPr/>
      <dgm:t>
        <a:bodyPr/>
        <a:lstStyle/>
        <a:p>
          <a:r>
            <a:rPr lang="en-US" sz="1500" dirty="0"/>
            <a:t>Disallowed Assets</a:t>
          </a:r>
        </a:p>
      </dgm:t>
    </dgm:pt>
    <dgm:pt modelId="{EF5072FF-23E0-443C-8D6F-1E953782AFEA}" type="parTrans" cxnId="{65F969D8-FA2F-4F3A-BC53-FAD09BBF31F3}">
      <dgm:prSet/>
      <dgm:spPr/>
      <dgm:t>
        <a:bodyPr/>
        <a:lstStyle/>
        <a:p>
          <a:endParaRPr lang="en-US"/>
        </a:p>
      </dgm:t>
    </dgm:pt>
    <dgm:pt modelId="{19A08378-493D-44C6-81BB-AD749638466E}" type="sibTrans" cxnId="{65F969D8-FA2F-4F3A-BC53-FAD09BBF31F3}">
      <dgm:prSet/>
      <dgm:spPr/>
      <dgm:t>
        <a:bodyPr/>
        <a:lstStyle/>
        <a:p>
          <a:endParaRPr lang="en-US"/>
        </a:p>
      </dgm:t>
    </dgm:pt>
    <dgm:pt modelId="{11D46D9D-216C-4D32-9074-2CA56466E0E9}" type="pres">
      <dgm:prSet presAssocID="{2BDB0696-6ED6-47ED-AB43-16D807C6244A}" presName="Name0" presStyleCnt="0">
        <dgm:presLayoutVars>
          <dgm:chMax val="7"/>
          <dgm:chPref val="7"/>
          <dgm:dir/>
          <dgm:animLvl val="lvl"/>
        </dgm:presLayoutVars>
      </dgm:prSet>
      <dgm:spPr/>
    </dgm:pt>
    <dgm:pt modelId="{2ECC3D34-B3C7-44AE-A78B-0B5730873849}" type="pres">
      <dgm:prSet presAssocID="{B174D1C9-996B-411A-B8B0-B78ECB5DCFD1}" presName="Accent1" presStyleCnt="0"/>
      <dgm:spPr/>
    </dgm:pt>
    <dgm:pt modelId="{518CB34E-2B35-4EEB-BBA3-B761F9244B6C}" type="pres">
      <dgm:prSet presAssocID="{B174D1C9-996B-411A-B8B0-B78ECB5DCFD1}" presName="Accent" presStyleLbl="node1" presStyleIdx="0" presStyleCnt="3"/>
      <dgm:spPr/>
    </dgm:pt>
    <dgm:pt modelId="{0E1316C7-29CA-4572-AC64-0AF614893FFF}" type="pres">
      <dgm:prSet presAssocID="{B174D1C9-996B-411A-B8B0-B78ECB5DCFD1}" presName="Parent1" presStyleLbl="revTx" presStyleIdx="0" presStyleCnt="3" custScaleX="124929">
        <dgm:presLayoutVars>
          <dgm:chMax val="1"/>
          <dgm:chPref val="1"/>
          <dgm:bulletEnabled val="1"/>
        </dgm:presLayoutVars>
      </dgm:prSet>
      <dgm:spPr/>
    </dgm:pt>
    <dgm:pt modelId="{96D8396E-D3AD-4622-B9FE-61053614E445}" type="pres">
      <dgm:prSet presAssocID="{1D2B9620-B997-4CB2-97F8-1BD9ED963259}" presName="Accent2" presStyleCnt="0"/>
      <dgm:spPr/>
    </dgm:pt>
    <dgm:pt modelId="{8AA61608-C87B-4E7D-B1DA-A924A728B427}" type="pres">
      <dgm:prSet presAssocID="{1D2B9620-B997-4CB2-97F8-1BD9ED963259}" presName="Accent" presStyleLbl="node1" presStyleIdx="1" presStyleCnt="3"/>
      <dgm:spPr/>
    </dgm:pt>
    <dgm:pt modelId="{64674DDB-F2E6-48F3-810E-5FABCBE99CB2}" type="pres">
      <dgm:prSet presAssocID="{1D2B9620-B997-4CB2-97F8-1BD9ED963259}" presName="Parent2" presStyleLbl="revTx" presStyleIdx="1" presStyleCnt="3" custScaleX="113615">
        <dgm:presLayoutVars>
          <dgm:chMax val="1"/>
          <dgm:chPref val="1"/>
          <dgm:bulletEnabled val="1"/>
        </dgm:presLayoutVars>
      </dgm:prSet>
      <dgm:spPr/>
    </dgm:pt>
    <dgm:pt modelId="{766F53A6-421D-4DAA-954F-65F7CCD44A7E}" type="pres">
      <dgm:prSet presAssocID="{5BC8878F-F974-4C58-931A-BB36CE896308}" presName="Accent3" presStyleCnt="0"/>
      <dgm:spPr/>
    </dgm:pt>
    <dgm:pt modelId="{7FF6BC28-E14E-4EE2-868A-74725E5BB94E}" type="pres">
      <dgm:prSet presAssocID="{5BC8878F-F974-4C58-931A-BB36CE896308}" presName="Accent" presStyleLbl="node1" presStyleIdx="2" presStyleCnt="3"/>
      <dgm:spPr/>
    </dgm:pt>
    <dgm:pt modelId="{225AE626-DFF1-45FD-999A-71CCCF45E39D}" type="pres">
      <dgm:prSet presAssocID="{5BC8878F-F974-4C58-931A-BB36CE896308}" presName="Parent3" presStyleLbl="revTx" presStyleIdx="2" presStyleCnt="3">
        <dgm:presLayoutVars>
          <dgm:chMax val="1"/>
          <dgm:chPref val="1"/>
          <dgm:bulletEnabled val="1"/>
        </dgm:presLayoutVars>
      </dgm:prSet>
      <dgm:spPr/>
    </dgm:pt>
  </dgm:ptLst>
  <dgm:cxnLst>
    <dgm:cxn modelId="{10EBB50C-61F9-451C-8BCF-FEDA03C4D19E}" type="presOf" srcId="{B174D1C9-996B-411A-B8B0-B78ECB5DCFD1}" destId="{0E1316C7-29CA-4572-AC64-0AF614893FFF}" srcOrd="0" destOrd="0" presId="urn:microsoft.com/office/officeart/2009/layout/CircleArrowProcess"/>
    <dgm:cxn modelId="{D558E215-0739-46C4-B2B6-3EB617226D96}" type="presOf" srcId="{1D2B9620-B997-4CB2-97F8-1BD9ED963259}" destId="{64674DDB-F2E6-48F3-810E-5FABCBE99CB2}" srcOrd="0" destOrd="0" presId="urn:microsoft.com/office/officeart/2009/layout/CircleArrowProcess"/>
    <dgm:cxn modelId="{436D2B2B-6AC4-4463-9F61-9006E27D4F9F}" srcId="{2BDB0696-6ED6-47ED-AB43-16D807C6244A}" destId="{1D2B9620-B997-4CB2-97F8-1BD9ED963259}" srcOrd="1" destOrd="0" parTransId="{B1A4824B-21CB-4C9C-A717-E975DF45F4AC}" sibTransId="{CD14BF5D-8623-401E-AE02-BC3E51E01E7C}"/>
    <dgm:cxn modelId="{976F4B92-7BD5-4EE4-9437-BD98C46AD54D}" type="presOf" srcId="{5BC8878F-F974-4C58-931A-BB36CE896308}" destId="{225AE626-DFF1-45FD-999A-71CCCF45E39D}" srcOrd="0" destOrd="0" presId="urn:microsoft.com/office/officeart/2009/layout/CircleArrowProcess"/>
    <dgm:cxn modelId="{BC38249F-66BA-40FA-84F0-4F685D17D717}" type="presOf" srcId="{2BDB0696-6ED6-47ED-AB43-16D807C6244A}" destId="{11D46D9D-216C-4D32-9074-2CA56466E0E9}" srcOrd="0" destOrd="0" presId="urn:microsoft.com/office/officeart/2009/layout/CircleArrowProcess"/>
    <dgm:cxn modelId="{6CD0A5BF-7A11-4295-8E33-6F95413513BC}" srcId="{2BDB0696-6ED6-47ED-AB43-16D807C6244A}" destId="{B174D1C9-996B-411A-B8B0-B78ECB5DCFD1}" srcOrd="0" destOrd="0" parTransId="{AD17C161-0557-4657-BBD7-542C7844F218}" sibTransId="{E8319EE7-C1F4-4930-B3AF-63C6B1959FA9}"/>
    <dgm:cxn modelId="{65F969D8-FA2F-4F3A-BC53-FAD09BBF31F3}" srcId="{2BDB0696-6ED6-47ED-AB43-16D807C6244A}" destId="{5BC8878F-F974-4C58-931A-BB36CE896308}" srcOrd="2" destOrd="0" parTransId="{EF5072FF-23E0-443C-8D6F-1E953782AFEA}" sibTransId="{19A08378-493D-44C6-81BB-AD749638466E}"/>
    <dgm:cxn modelId="{82D54154-6BA6-4DE0-A963-53E9AFD915CF}" type="presParOf" srcId="{11D46D9D-216C-4D32-9074-2CA56466E0E9}" destId="{2ECC3D34-B3C7-44AE-A78B-0B5730873849}" srcOrd="0" destOrd="0" presId="urn:microsoft.com/office/officeart/2009/layout/CircleArrowProcess"/>
    <dgm:cxn modelId="{41224EFF-A716-40E7-A288-123071FFC678}" type="presParOf" srcId="{2ECC3D34-B3C7-44AE-A78B-0B5730873849}" destId="{518CB34E-2B35-4EEB-BBA3-B761F9244B6C}" srcOrd="0" destOrd="0" presId="urn:microsoft.com/office/officeart/2009/layout/CircleArrowProcess"/>
    <dgm:cxn modelId="{538ED1B4-F49E-428E-88CE-81EEE01B6CA9}" type="presParOf" srcId="{11D46D9D-216C-4D32-9074-2CA56466E0E9}" destId="{0E1316C7-29CA-4572-AC64-0AF614893FFF}" srcOrd="1" destOrd="0" presId="urn:microsoft.com/office/officeart/2009/layout/CircleArrowProcess"/>
    <dgm:cxn modelId="{4A72A8A5-2B28-48B9-8E05-EDAF18B8AD27}" type="presParOf" srcId="{11D46D9D-216C-4D32-9074-2CA56466E0E9}" destId="{96D8396E-D3AD-4622-B9FE-61053614E445}" srcOrd="2" destOrd="0" presId="urn:microsoft.com/office/officeart/2009/layout/CircleArrowProcess"/>
    <dgm:cxn modelId="{CE2B0119-8F95-45D4-B79D-FD2C962AA8B9}" type="presParOf" srcId="{96D8396E-D3AD-4622-B9FE-61053614E445}" destId="{8AA61608-C87B-4E7D-B1DA-A924A728B427}" srcOrd="0" destOrd="0" presId="urn:microsoft.com/office/officeart/2009/layout/CircleArrowProcess"/>
    <dgm:cxn modelId="{4C422A5E-E5DD-4432-9456-448D9AD54B05}" type="presParOf" srcId="{11D46D9D-216C-4D32-9074-2CA56466E0E9}" destId="{64674DDB-F2E6-48F3-810E-5FABCBE99CB2}" srcOrd="3" destOrd="0" presId="urn:microsoft.com/office/officeart/2009/layout/CircleArrowProcess"/>
    <dgm:cxn modelId="{53394EF3-61D5-463F-8C28-194FA8A7EA96}" type="presParOf" srcId="{11D46D9D-216C-4D32-9074-2CA56466E0E9}" destId="{766F53A6-421D-4DAA-954F-65F7CCD44A7E}" srcOrd="4" destOrd="0" presId="urn:microsoft.com/office/officeart/2009/layout/CircleArrowProcess"/>
    <dgm:cxn modelId="{87D47D5D-963F-4EF8-B7BB-8422DC3BACD1}" type="presParOf" srcId="{766F53A6-421D-4DAA-954F-65F7CCD44A7E}" destId="{7FF6BC28-E14E-4EE2-868A-74725E5BB94E}" srcOrd="0" destOrd="0" presId="urn:microsoft.com/office/officeart/2009/layout/CircleArrowProcess"/>
    <dgm:cxn modelId="{D0ACCCE8-1D67-4E71-A342-08BA51472051}" type="presParOf" srcId="{11D46D9D-216C-4D32-9074-2CA56466E0E9}" destId="{225AE626-DFF1-45FD-999A-71CCCF45E39D}" srcOrd="5" destOrd="0" presId="urn:microsoft.com/office/officeart/2009/layout/CircleArrow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3A05A24-C995-4C10-A27A-7BC6305B8299}" type="doc">
      <dgm:prSet loTypeId="urn:microsoft.com/office/officeart/2005/8/layout/process5" loCatId="process" qsTypeId="urn:microsoft.com/office/officeart/2005/8/quickstyle/simple1" qsCatId="simple" csTypeId="urn:microsoft.com/office/officeart/2005/8/colors/colorful5" csCatId="colorful" phldr="1"/>
      <dgm:spPr/>
      <dgm:t>
        <a:bodyPr/>
        <a:lstStyle/>
        <a:p>
          <a:endParaRPr lang="en-US"/>
        </a:p>
      </dgm:t>
    </dgm:pt>
    <dgm:pt modelId="{742C2F6C-3EAF-4E48-8E8B-33D59AAF1621}">
      <dgm:prSet phldrT="[Text]"/>
      <dgm:spPr/>
      <dgm:t>
        <a:bodyPr/>
        <a:lstStyle/>
        <a:p>
          <a:r>
            <a:rPr lang="en-US" b="1" dirty="0"/>
            <a:t>Monthly:</a:t>
          </a:r>
          <a:br>
            <a:rPr lang="en-US" b="1" dirty="0"/>
          </a:br>
          <a:r>
            <a:rPr lang="en-US" dirty="0"/>
            <a:t>No CAT risk?</a:t>
          </a:r>
        </a:p>
      </dgm:t>
    </dgm:pt>
    <dgm:pt modelId="{5A1B5A65-27DD-4332-A22F-0F4F3A0D483B}" type="parTrans" cxnId="{A28D0B3F-74B1-4456-B8C7-1F60BD68FD89}">
      <dgm:prSet/>
      <dgm:spPr/>
      <dgm:t>
        <a:bodyPr/>
        <a:lstStyle/>
        <a:p>
          <a:endParaRPr lang="en-US"/>
        </a:p>
      </dgm:t>
    </dgm:pt>
    <dgm:pt modelId="{3163378E-270A-43BC-A83D-CAFBFB495797}" type="sibTrans" cxnId="{A28D0B3F-74B1-4456-B8C7-1F60BD68FD89}">
      <dgm:prSet/>
      <dgm:spPr/>
      <dgm:t>
        <a:bodyPr/>
        <a:lstStyle/>
        <a:p>
          <a:endParaRPr lang="en-US"/>
        </a:p>
      </dgm:t>
    </dgm:pt>
    <dgm:pt modelId="{0467140F-0D65-428A-83DD-06DBFDB862AA}">
      <dgm:prSet phldrT="[Text]"/>
      <dgm:spPr/>
      <dgm:t>
        <a:bodyPr/>
        <a:lstStyle/>
        <a:p>
          <a:r>
            <a:rPr lang="en-US" dirty="0"/>
            <a:t>Zero future premiums?</a:t>
          </a:r>
        </a:p>
      </dgm:t>
    </dgm:pt>
    <dgm:pt modelId="{99D2759F-5106-483E-9CDB-18C1B0A257C0}" type="parTrans" cxnId="{16DED349-EFFD-4644-932C-CB54A8DBC989}">
      <dgm:prSet/>
      <dgm:spPr/>
      <dgm:t>
        <a:bodyPr/>
        <a:lstStyle/>
        <a:p>
          <a:endParaRPr lang="en-US"/>
        </a:p>
      </dgm:t>
    </dgm:pt>
    <dgm:pt modelId="{7EE88E5E-92E8-4817-883F-8693C490A4C9}" type="sibTrans" cxnId="{16DED349-EFFD-4644-932C-CB54A8DBC989}">
      <dgm:prSet/>
      <dgm:spPr/>
      <dgm:t>
        <a:bodyPr/>
        <a:lstStyle/>
        <a:p>
          <a:endParaRPr lang="en-US"/>
        </a:p>
      </dgm:t>
    </dgm:pt>
    <dgm:pt modelId="{F217DA5D-EC83-4506-AB79-DD5825815103}">
      <dgm:prSet phldrT="[Text]"/>
      <dgm:spPr/>
      <dgm:t>
        <a:bodyPr/>
        <a:lstStyle/>
        <a:p>
          <a:r>
            <a:rPr lang="en-US" dirty="0"/>
            <a:t>Run-off of past premiums</a:t>
          </a:r>
        </a:p>
      </dgm:t>
    </dgm:pt>
    <dgm:pt modelId="{0363FF7C-DE76-4E3F-B78B-F9A11AC21B43}" type="parTrans" cxnId="{C7901EFB-4E1C-44B8-B3AC-C0811A26EFAD}">
      <dgm:prSet/>
      <dgm:spPr/>
      <dgm:t>
        <a:bodyPr/>
        <a:lstStyle/>
        <a:p>
          <a:endParaRPr lang="en-US"/>
        </a:p>
      </dgm:t>
    </dgm:pt>
    <dgm:pt modelId="{2FA6F289-D48E-44F3-870E-DABB15E3695E}" type="sibTrans" cxnId="{C7901EFB-4E1C-44B8-B3AC-C0811A26EFAD}">
      <dgm:prSet/>
      <dgm:spPr/>
      <dgm:t>
        <a:bodyPr/>
        <a:lstStyle/>
        <a:p>
          <a:endParaRPr lang="en-US"/>
        </a:p>
      </dgm:t>
    </dgm:pt>
    <dgm:pt modelId="{EBAA3D3F-C434-4AF7-B9CD-99BBA717BA66}">
      <dgm:prSet phldrT="[Text]"/>
      <dgm:spPr/>
      <dgm:t>
        <a:bodyPr/>
        <a:lstStyle/>
        <a:p>
          <a:r>
            <a:rPr lang="en-US" dirty="0"/>
            <a:t>Reserve risk … is long</a:t>
          </a:r>
        </a:p>
      </dgm:t>
    </dgm:pt>
    <dgm:pt modelId="{3BD737C7-9CC0-4DE8-8B54-0C5EA63A6EA9}" type="parTrans" cxnId="{F9195A7E-265B-41D3-B567-387C6F17E26E}">
      <dgm:prSet/>
      <dgm:spPr/>
      <dgm:t>
        <a:bodyPr/>
        <a:lstStyle/>
        <a:p>
          <a:endParaRPr lang="en-US"/>
        </a:p>
      </dgm:t>
    </dgm:pt>
    <dgm:pt modelId="{218D4FA0-817C-4B48-8E3C-600441E950E8}" type="sibTrans" cxnId="{F9195A7E-265B-41D3-B567-387C6F17E26E}">
      <dgm:prSet/>
      <dgm:spPr/>
      <dgm:t>
        <a:bodyPr/>
        <a:lstStyle/>
        <a:p>
          <a:endParaRPr lang="en-US"/>
        </a:p>
      </dgm:t>
    </dgm:pt>
    <dgm:pt modelId="{D6C38844-F6B0-41AA-888F-387822495AE2}">
      <dgm:prSet phldrT="[Text]"/>
      <dgm:spPr/>
      <dgm:t>
        <a:bodyPr/>
        <a:lstStyle/>
        <a:p>
          <a:r>
            <a:rPr lang="en-US" dirty="0"/>
            <a:t>Avoidable market risk?</a:t>
          </a:r>
        </a:p>
      </dgm:t>
    </dgm:pt>
    <dgm:pt modelId="{4EAC1E88-22E0-4A54-AEF6-D89D81364903}" type="parTrans" cxnId="{9B51F73F-1323-4C55-B7A9-3B791A19812C}">
      <dgm:prSet/>
      <dgm:spPr/>
      <dgm:t>
        <a:bodyPr/>
        <a:lstStyle/>
        <a:p>
          <a:endParaRPr lang="en-US"/>
        </a:p>
      </dgm:t>
    </dgm:pt>
    <dgm:pt modelId="{28B108FF-9C90-400C-97BC-9B45BA8A98BF}" type="sibTrans" cxnId="{9B51F73F-1323-4C55-B7A9-3B791A19812C}">
      <dgm:prSet/>
      <dgm:spPr/>
      <dgm:t>
        <a:bodyPr/>
        <a:lstStyle/>
        <a:p>
          <a:endParaRPr lang="en-US"/>
        </a:p>
      </dgm:t>
    </dgm:pt>
    <dgm:pt modelId="{DD7FB133-35A9-48DE-AB02-A7A8F19EAE6C}">
      <dgm:prSet phldrT="[Text]"/>
      <dgm:spPr/>
      <dgm:t>
        <a:bodyPr/>
        <a:lstStyle/>
        <a:p>
          <a:r>
            <a:rPr lang="en-US" dirty="0"/>
            <a:t>Reinsurance credit risk?</a:t>
          </a:r>
        </a:p>
      </dgm:t>
    </dgm:pt>
    <dgm:pt modelId="{26A71450-F866-4AC5-AFC3-F17D922DF868}" type="parTrans" cxnId="{3D86872F-8F96-40AC-8CB9-35C195EC5251}">
      <dgm:prSet/>
      <dgm:spPr/>
      <dgm:t>
        <a:bodyPr/>
        <a:lstStyle/>
        <a:p>
          <a:endParaRPr lang="en-US"/>
        </a:p>
      </dgm:t>
    </dgm:pt>
    <dgm:pt modelId="{44B87BB8-42E4-4BDC-BF8A-32B840BD4F4A}" type="sibTrans" cxnId="{3D86872F-8F96-40AC-8CB9-35C195EC5251}">
      <dgm:prSet/>
      <dgm:spPr/>
      <dgm:t>
        <a:bodyPr/>
        <a:lstStyle/>
        <a:p>
          <a:endParaRPr lang="en-US"/>
        </a:p>
      </dgm:t>
    </dgm:pt>
    <dgm:pt modelId="{CF981B25-3EF7-441F-B6A1-060C348F8009}" type="pres">
      <dgm:prSet presAssocID="{53A05A24-C995-4C10-A27A-7BC6305B8299}" presName="diagram" presStyleCnt="0">
        <dgm:presLayoutVars>
          <dgm:dir/>
          <dgm:resizeHandles val="exact"/>
        </dgm:presLayoutVars>
      </dgm:prSet>
      <dgm:spPr/>
    </dgm:pt>
    <dgm:pt modelId="{6CF21C79-B6DD-41F3-BE29-88F89EF5A079}" type="pres">
      <dgm:prSet presAssocID="{742C2F6C-3EAF-4E48-8E8B-33D59AAF1621}" presName="node" presStyleLbl="node1" presStyleIdx="0" presStyleCnt="6">
        <dgm:presLayoutVars>
          <dgm:bulletEnabled val="1"/>
        </dgm:presLayoutVars>
      </dgm:prSet>
      <dgm:spPr/>
    </dgm:pt>
    <dgm:pt modelId="{08290B9B-44B5-457E-9BC9-954FD29E1FFC}" type="pres">
      <dgm:prSet presAssocID="{3163378E-270A-43BC-A83D-CAFBFB495797}" presName="sibTrans" presStyleLbl="sibTrans2D1" presStyleIdx="0" presStyleCnt="5"/>
      <dgm:spPr/>
    </dgm:pt>
    <dgm:pt modelId="{91B0C9DD-CF9C-4B26-A311-60DDFD657CC3}" type="pres">
      <dgm:prSet presAssocID="{3163378E-270A-43BC-A83D-CAFBFB495797}" presName="connectorText" presStyleLbl="sibTrans2D1" presStyleIdx="0" presStyleCnt="5"/>
      <dgm:spPr/>
    </dgm:pt>
    <dgm:pt modelId="{FC8C070F-0DA3-4683-8281-84BB4CDD5BC4}" type="pres">
      <dgm:prSet presAssocID="{0467140F-0D65-428A-83DD-06DBFDB862AA}" presName="node" presStyleLbl="node1" presStyleIdx="1" presStyleCnt="6">
        <dgm:presLayoutVars>
          <dgm:bulletEnabled val="1"/>
        </dgm:presLayoutVars>
      </dgm:prSet>
      <dgm:spPr/>
    </dgm:pt>
    <dgm:pt modelId="{133339D5-BC37-4D35-A848-38CA878DA7CC}" type="pres">
      <dgm:prSet presAssocID="{7EE88E5E-92E8-4817-883F-8693C490A4C9}" presName="sibTrans" presStyleLbl="sibTrans2D1" presStyleIdx="1" presStyleCnt="5"/>
      <dgm:spPr/>
    </dgm:pt>
    <dgm:pt modelId="{07A062ED-68AB-4A7A-ADF0-D7E010B587B5}" type="pres">
      <dgm:prSet presAssocID="{7EE88E5E-92E8-4817-883F-8693C490A4C9}" presName="connectorText" presStyleLbl="sibTrans2D1" presStyleIdx="1" presStyleCnt="5"/>
      <dgm:spPr/>
    </dgm:pt>
    <dgm:pt modelId="{D7588637-7F04-435D-8F92-FDD79EB62049}" type="pres">
      <dgm:prSet presAssocID="{F217DA5D-EC83-4506-AB79-DD5825815103}" presName="node" presStyleLbl="node1" presStyleIdx="2" presStyleCnt="6">
        <dgm:presLayoutVars>
          <dgm:bulletEnabled val="1"/>
        </dgm:presLayoutVars>
      </dgm:prSet>
      <dgm:spPr/>
    </dgm:pt>
    <dgm:pt modelId="{E6BEC1A0-0CF5-4B41-89A5-414C5DD681E9}" type="pres">
      <dgm:prSet presAssocID="{2FA6F289-D48E-44F3-870E-DABB15E3695E}" presName="sibTrans" presStyleLbl="sibTrans2D1" presStyleIdx="2" presStyleCnt="5"/>
      <dgm:spPr/>
    </dgm:pt>
    <dgm:pt modelId="{3C948508-12C5-4DB8-91CC-0D7B672F4897}" type="pres">
      <dgm:prSet presAssocID="{2FA6F289-D48E-44F3-870E-DABB15E3695E}" presName="connectorText" presStyleLbl="sibTrans2D1" presStyleIdx="2" presStyleCnt="5"/>
      <dgm:spPr/>
    </dgm:pt>
    <dgm:pt modelId="{E12F05D7-0FA8-4010-9BF0-BEB0D9378492}" type="pres">
      <dgm:prSet presAssocID="{EBAA3D3F-C434-4AF7-B9CD-99BBA717BA66}" presName="node" presStyleLbl="node1" presStyleIdx="3" presStyleCnt="6">
        <dgm:presLayoutVars>
          <dgm:bulletEnabled val="1"/>
        </dgm:presLayoutVars>
      </dgm:prSet>
      <dgm:spPr/>
    </dgm:pt>
    <dgm:pt modelId="{151BF324-8988-4ABB-AC8F-344184E03AC8}" type="pres">
      <dgm:prSet presAssocID="{218D4FA0-817C-4B48-8E3C-600441E950E8}" presName="sibTrans" presStyleLbl="sibTrans2D1" presStyleIdx="3" presStyleCnt="5"/>
      <dgm:spPr/>
    </dgm:pt>
    <dgm:pt modelId="{A63806FE-017F-4E6A-8AED-9B7EDB7BA278}" type="pres">
      <dgm:prSet presAssocID="{218D4FA0-817C-4B48-8E3C-600441E950E8}" presName="connectorText" presStyleLbl="sibTrans2D1" presStyleIdx="3" presStyleCnt="5"/>
      <dgm:spPr/>
    </dgm:pt>
    <dgm:pt modelId="{92492C84-CDD8-4CC2-B3E0-5BE30C5BAEE3}" type="pres">
      <dgm:prSet presAssocID="{D6C38844-F6B0-41AA-888F-387822495AE2}" presName="node" presStyleLbl="node1" presStyleIdx="4" presStyleCnt="6">
        <dgm:presLayoutVars>
          <dgm:bulletEnabled val="1"/>
        </dgm:presLayoutVars>
      </dgm:prSet>
      <dgm:spPr/>
    </dgm:pt>
    <dgm:pt modelId="{36A27B9E-8BF9-4780-A4F6-4C2B76717749}" type="pres">
      <dgm:prSet presAssocID="{28B108FF-9C90-400C-97BC-9B45BA8A98BF}" presName="sibTrans" presStyleLbl="sibTrans2D1" presStyleIdx="4" presStyleCnt="5"/>
      <dgm:spPr/>
    </dgm:pt>
    <dgm:pt modelId="{6080AF9D-1041-41D0-AF35-099EDC5851A3}" type="pres">
      <dgm:prSet presAssocID="{28B108FF-9C90-400C-97BC-9B45BA8A98BF}" presName="connectorText" presStyleLbl="sibTrans2D1" presStyleIdx="4" presStyleCnt="5"/>
      <dgm:spPr/>
    </dgm:pt>
    <dgm:pt modelId="{6AD1D476-D98E-40F8-83E0-7529AEEF441E}" type="pres">
      <dgm:prSet presAssocID="{DD7FB133-35A9-48DE-AB02-A7A8F19EAE6C}" presName="node" presStyleLbl="node1" presStyleIdx="5" presStyleCnt="6">
        <dgm:presLayoutVars>
          <dgm:bulletEnabled val="1"/>
        </dgm:presLayoutVars>
      </dgm:prSet>
      <dgm:spPr/>
    </dgm:pt>
  </dgm:ptLst>
  <dgm:cxnLst>
    <dgm:cxn modelId="{65759902-44E3-4FC1-98BB-7C47B6490835}" type="presOf" srcId="{28B108FF-9C90-400C-97BC-9B45BA8A98BF}" destId="{36A27B9E-8BF9-4780-A4F6-4C2B76717749}" srcOrd="0" destOrd="0" presId="urn:microsoft.com/office/officeart/2005/8/layout/process5"/>
    <dgm:cxn modelId="{32AAD906-F89D-4528-B2E8-86F629B7A504}" type="presOf" srcId="{7EE88E5E-92E8-4817-883F-8693C490A4C9}" destId="{133339D5-BC37-4D35-A848-38CA878DA7CC}" srcOrd="0" destOrd="0" presId="urn:microsoft.com/office/officeart/2005/8/layout/process5"/>
    <dgm:cxn modelId="{7FA06E08-99C5-4310-81FF-DE0494679714}" type="presOf" srcId="{28B108FF-9C90-400C-97BC-9B45BA8A98BF}" destId="{6080AF9D-1041-41D0-AF35-099EDC5851A3}" srcOrd="1" destOrd="0" presId="urn:microsoft.com/office/officeart/2005/8/layout/process5"/>
    <dgm:cxn modelId="{5A420F0A-A7DB-4129-9714-E54AB2DBB35A}" type="presOf" srcId="{742C2F6C-3EAF-4E48-8E8B-33D59AAF1621}" destId="{6CF21C79-B6DD-41F3-BE29-88F89EF5A079}" srcOrd="0" destOrd="0" presId="urn:microsoft.com/office/officeart/2005/8/layout/process5"/>
    <dgm:cxn modelId="{3D86872F-8F96-40AC-8CB9-35C195EC5251}" srcId="{53A05A24-C995-4C10-A27A-7BC6305B8299}" destId="{DD7FB133-35A9-48DE-AB02-A7A8F19EAE6C}" srcOrd="5" destOrd="0" parTransId="{26A71450-F866-4AC5-AFC3-F17D922DF868}" sibTransId="{44B87BB8-42E4-4BDC-BF8A-32B840BD4F4A}"/>
    <dgm:cxn modelId="{4EE5563A-CA44-4E23-9470-E3FF774B5A77}" type="presOf" srcId="{0467140F-0D65-428A-83DD-06DBFDB862AA}" destId="{FC8C070F-0DA3-4683-8281-84BB4CDD5BC4}" srcOrd="0" destOrd="0" presId="urn:microsoft.com/office/officeart/2005/8/layout/process5"/>
    <dgm:cxn modelId="{A28D0B3F-74B1-4456-B8C7-1F60BD68FD89}" srcId="{53A05A24-C995-4C10-A27A-7BC6305B8299}" destId="{742C2F6C-3EAF-4E48-8E8B-33D59AAF1621}" srcOrd="0" destOrd="0" parTransId="{5A1B5A65-27DD-4332-A22F-0F4F3A0D483B}" sibTransId="{3163378E-270A-43BC-A83D-CAFBFB495797}"/>
    <dgm:cxn modelId="{9B51F73F-1323-4C55-B7A9-3B791A19812C}" srcId="{53A05A24-C995-4C10-A27A-7BC6305B8299}" destId="{D6C38844-F6B0-41AA-888F-387822495AE2}" srcOrd="4" destOrd="0" parTransId="{4EAC1E88-22E0-4A54-AEF6-D89D81364903}" sibTransId="{28B108FF-9C90-400C-97BC-9B45BA8A98BF}"/>
    <dgm:cxn modelId="{92D6DD66-9B82-4065-B16A-D20EC38CD212}" type="presOf" srcId="{2FA6F289-D48E-44F3-870E-DABB15E3695E}" destId="{3C948508-12C5-4DB8-91CC-0D7B672F4897}" srcOrd="1" destOrd="0" presId="urn:microsoft.com/office/officeart/2005/8/layout/process5"/>
    <dgm:cxn modelId="{16DED349-EFFD-4644-932C-CB54A8DBC989}" srcId="{53A05A24-C995-4C10-A27A-7BC6305B8299}" destId="{0467140F-0D65-428A-83DD-06DBFDB862AA}" srcOrd="1" destOrd="0" parTransId="{99D2759F-5106-483E-9CDB-18C1B0A257C0}" sibTransId="{7EE88E5E-92E8-4817-883F-8693C490A4C9}"/>
    <dgm:cxn modelId="{E86F4171-F10C-4361-A162-A0FF8F640A6F}" type="presOf" srcId="{F217DA5D-EC83-4506-AB79-DD5825815103}" destId="{D7588637-7F04-435D-8F92-FDD79EB62049}" srcOrd="0" destOrd="0" presId="urn:microsoft.com/office/officeart/2005/8/layout/process5"/>
    <dgm:cxn modelId="{8554EE51-D7D8-46A7-A278-EDD4CBFF1D3E}" type="presOf" srcId="{2FA6F289-D48E-44F3-870E-DABB15E3695E}" destId="{E6BEC1A0-0CF5-4B41-89A5-414C5DD681E9}" srcOrd="0" destOrd="0" presId="urn:microsoft.com/office/officeart/2005/8/layout/process5"/>
    <dgm:cxn modelId="{4B11A354-18AF-4345-BD5D-5BB09DF425DD}" type="presOf" srcId="{218D4FA0-817C-4B48-8E3C-600441E950E8}" destId="{A63806FE-017F-4E6A-8AED-9B7EDB7BA278}" srcOrd="1" destOrd="0" presId="urn:microsoft.com/office/officeart/2005/8/layout/process5"/>
    <dgm:cxn modelId="{F9195A7E-265B-41D3-B567-387C6F17E26E}" srcId="{53A05A24-C995-4C10-A27A-7BC6305B8299}" destId="{EBAA3D3F-C434-4AF7-B9CD-99BBA717BA66}" srcOrd="3" destOrd="0" parTransId="{3BD737C7-9CC0-4DE8-8B54-0C5EA63A6EA9}" sibTransId="{218D4FA0-817C-4B48-8E3C-600441E950E8}"/>
    <dgm:cxn modelId="{031AA893-C548-4291-BFBE-32AB25A1672B}" type="presOf" srcId="{3163378E-270A-43BC-A83D-CAFBFB495797}" destId="{08290B9B-44B5-457E-9BC9-954FD29E1FFC}" srcOrd="0" destOrd="0" presId="urn:microsoft.com/office/officeart/2005/8/layout/process5"/>
    <dgm:cxn modelId="{548DC0C7-61F0-4064-BDE5-1B6F82F7A814}" type="presOf" srcId="{EBAA3D3F-C434-4AF7-B9CD-99BBA717BA66}" destId="{E12F05D7-0FA8-4010-9BF0-BEB0D9378492}" srcOrd="0" destOrd="0" presId="urn:microsoft.com/office/officeart/2005/8/layout/process5"/>
    <dgm:cxn modelId="{DBFF46CA-7FFB-4A02-9466-BAF0C701E267}" type="presOf" srcId="{218D4FA0-817C-4B48-8E3C-600441E950E8}" destId="{151BF324-8988-4ABB-AC8F-344184E03AC8}" srcOrd="0" destOrd="0" presId="urn:microsoft.com/office/officeart/2005/8/layout/process5"/>
    <dgm:cxn modelId="{9BA9CCD0-7013-4888-B1D0-18AEB61CB030}" type="presOf" srcId="{7EE88E5E-92E8-4817-883F-8693C490A4C9}" destId="{07A062ED-68AB-4A7A-ADF0-D7E010B587B5}" srcOrd="1" destOrd="0" presId="urn:microsoft.com/office/officeart/2005/8/layout/process5"/>
    <dgm:cxn modelId="{EDEE84E8-197B-4D3C-AF45-DC0B8927520B}" type="presOf" srcId="{3163378E-270A-43BC-A83D-CAFBFB495797}" destId="{91B0C9DD-CF9C-4B26-A311-60DDFD657CC3}" srcOrd="1" destOrd="0" presId="urn:microsoft.com/office/officeart/2005/8/layout/process5"/>
    <dgm:cxn modelId="{E84A77F6-C4DF-490C-A6C4-0EDD72EF130A}" type="presOf" srcId="{DD7FB133-35A9-48DE-AB02-A7A8F19EAE6C}" destId="{6AD1D476-D98E-40F8-83E0-7529AEEF441E}" srcOrd="0" destOrd="0" presId="urn:microsoft.com/office/officeart/2005/8/layout/process5"/>
    <dgm:cxn modelId="{B3C2E9F8-42DD-42EF-AF21-916FC9DF5607}" type="presOf" srcId="{D6C38844-F6B0-41AA-888F-387822495AE2}" destId="{92492C84-CDD8-4CC2-B3E0-5BE30C5BAEE3}" srcOrd="0" destOrd="0" presId="urn:microsoft.com/office/officeart/2005/8/layout/process5"/>
    <dgm:cxn modelId="{C7901EFB-4E1C-44B8-B3AC-C0811A26EFAD}" srcId="{53A05A24-C995-4C10-A27A-7BC6305B8299}" destId="{F217DA5D-EC83-4506-AB79-DD5825815103}" srcOrd="2" destOrd="0" parTransId="{0363FF7C-DE76-4E3F-B78B-F9A11AC21B43}" sibTransId="{2FA6F289-D48E-44F3-870E-DABB15E3695E}"/>
    <dgm:cxn modelId="{E53368FE-C674-46B8-A409-AA16664AEA58}" type="presOf" srcId="{53A05A24-C995-4C10-A27A-7BC6305B8299}" destId="{CF981B25-3EF7-441F-B6A1-060C348F8009}" srcOrd="0" destOrd="0" presId="urn:microsoft.com/office/officeart/2005/8/layout/process5"/>
    <dgm:cxn modelId="{207A4FD3-48C7-4C02-BB39-674FC3AE5841}" type="presParOf" srcId="{CF981B25-3EF7-441F-B6A1-060C348F8009}" destId="{6CF21C79-B6DD-41F3-BE29-88F89EF5A079}" srcOrd="0" destOrd="0" presId="urn:microsoft.com/office/officeart/2005/8/layout/process5"/>
    <dgm:cxn modelId="{21190075-CE86-405E-9FC3-4F916B338D7C}" type="presParOf" srcId="{CF981B25-3EF7-441F-B6A1-060C348F8009}" destId="{08290B9B-44B5-457E-9BC9-954FD29E1FFC}" srcOrd="1" destOrd="0" presId="urn:microsoft.com/office/officeart/2005/8/layout/process5"/>
    <dgm:cxn modelId="{0AF1E1B1-6711-4414-8704-9C3987707392}" type="presParOf" srcId="{08290B9B-44B5-457E-9BC9-954FD29E1FFC}" destId="{91B0C9DD-CF9C-4B26-A311-60DDFD657CC3}" srcOrd="0" destOrd="0" presId="urn:microsoft.com/office/officeart/2005/8/layout/process5"/>
    <dgm:cxn modelId="{01C3EFE5-1AB6-4AC0-A976-6E888153A27A}" type="presParOf" srcId="{CF981B25-3EF7-441F-B6A1-060C348F8009}" destId="{FC8C070F-0DA3-4683-8281-84BB4CDD5BC4}" srcOrd="2" destOrd="0" presId="urn:microsoft.com/office/officeart/2005/8/layout/process5"/>
    <dgm:cxn modelId="{3AE84166-FDF7-4346-AD6A-01430D1CA70E}" type="presParOf" srcId="{CF981B25-3EF7-441F-B6A1-060C348F8009}" destId="{133339D5-BC37-4D35-A848-38CA878DA7CC}" srcOrd="3" destOrd="0" presId="urn:microsoft.com/office/officeart/2005/8/layout/process5"/>
    <dgm:cxn modelId="{B3C5AE43-D21F-4CCC-AF45-D97DF94A9F84}" type="presParOf" srcId="{133339D5-BC37-4D35-A848-38CA878DA7CC}" destId="{07A062ED-68AB-4A7A-ADF0-D7E010B587B5}" srcOrd="0" destOrd="0" presId="urn:microsoft.com/office/officeart/2005/8/layout/process5"/>
    <dgm:cxn modelId="{F9F4D25A-3B83-489C-9E49-99A3E485DBB3}" type="presParOf" srcId="{CF981B25-3EF7-441F-B6A1-060C348F8009}" destId="{D7588637-7F04-435D-8F92-FDD79EB62049}" srcOrd="4" destOrd="0" presId="urn:microsoft.com/office/officeart/2005/8/layout/process5"/>
    <dgm:cxn modelId="{4A73138E-838C-4076-895C-A42BD3EA614D}" type="presParOf" srcId="{CF981B25-3EF7-441F-B6A1-060C348F8009}" destId="{E6BEC1A0-0CF5-4B41-89A5-414C5DD681E9}" srcOrd="5" destOrd="0" presId="urn:microsoft.com/office/officeart/2005/8/layout/process5"/>
    <dgm:cxn modelId="{67BC40DA-3226-4288-92FB-67ADB5BD3250}" type="presParOf" srcId="{E6BEC1A0-0CF5-4B41-89A5-414C5DD681E9}" destId="{3C948508-12C5-4DB8-91CC-0D7B672F4897}" srcOrd="0" destOrd="0" presId="urn:microsoft.com/office/officeart/2005/8/layout/process5"/>
    <dgm:cxn modelId="{941CDE31-EB0D-4400-B876-D75B4D4FC10B}" type="presParOf" srcId="{CF981B25-3EF7-441F-B6A1-060C348F8009}" destId="{E12F05D7-0FA8-4010-9BF0-BEB0D9378492}" srcOrd="6" destOrd="0" presId="urn:microsoft.com/office/officeart/2005/8/layout/process5"/>
    <dgm:cxn modelId="{1787C6F6-3759-4E48-8DF4-33C1EB878C41}" type="presParOf" srcId="{CF981B25-3EF7-441F-B6A1-060C348F8009}" destId="{151BF324-8988-4ABB-AC8F-344184E03AC8}" srcOrd="7" destOrd="0" presId="urn:microsoft.com/office/officeart/2005/8/layout/process5"/>
    <dgm:cxn modelId="{E8EFF433-3E5D-49E8-A4F5-559F6FE93E9E}" type="presParOf" srcId="{151BF324-8988-4ABB-AC8F-344184E03AC8}" destId="{A63806FE-017F-4E6A-8AED-9B7EDB7BA278}" srcOrd="0" destOrd="0" presId="urn:microsoft.com/office/officeart/2005/8/layout/process5"/>
    <dgm:cxn modelId="{8153B151-2016-4E12-89B3-4CF3488E4BED}" type="presParOf" srcId="{CF981B25-3EF7-441F-B6A1-060C348F8009}" destId="{92492C84-CDD8-4CC2-B3E0-5BE30C5BAEE3}" srcOrd="8" destOrd="0" presId="urn:microsoft.com/office/officeart/2005/8/layout/process5"/>
    <dgm:cxn modelId="{5F59463D-84BE-4DA6-B0B4-338A64092294}" type="presParOf" srcId="{CF981B25-3EF7-441F-B6A1-060C348F8009}" destId="{36A27B9E-8BF9-4780-A4F6-4C2B76717749}" srcOrd="9" destOrd="0" presId="urn:microsoft.com/office/officeart/2005/8/layout/process5"/>
    <dgm:cxn modelId="{426C06DD-5BCC-4206-91CB-58A188C84B2F}" type="presParOf" srcId="{36A27B9E-8BF9-4780-A4F6-4C2B76717749}" destId="{6080AF9D-1041-41D0-AF35-099EDC5851A3}" srcOrd="0" destOrd="0" presId="urn:microsoft.com/office/officeart/2005/8/layout/process5"/>
    <dgm:cxn modelId="{ED8A4015-E624-4F57-9305-1D5F272B5CF8}" type="presParOf" srcId="{CF981B25-3EF7-441F-B6A1-060C348F8009}" destId="{6AD1D476-D98E-40F8-83E0-7529AEEF441E}"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F92AA7A-C4D3-4F73-B09D-6BC72793FD97}" type="doc">
      <dgm:prSet loTypeId="urn:microsoft.com/office/officeart/2005/8/layout/architecture" loCatId="list" qsTypeId="urn:microsoft.com/office/officeart/2005/8/quickstyle/simple1" qsCatId="simple" csTypeId="urn:microsoft.com/office/officeart/2005/8/colors/colorful2" csCatId="colorful" phldr="1"/>
      <dgm:spPr/>
      <dgm:t>
        <a:bodyPr/>
        <a:lstStyle/>
        <a:p>
          <a:endParaRPr lang="en-US"/>
        </a:p>
      </dgm:t>
    </dgm:pt>
    <dgm:pt modelId="{5BD4B091-1243-4DB0-87F6-3DC13F3D214F}">
      <dgm:prSet phldrT="[Text]"/>
      <dgm:spPr/>
      <dgm:t>
        <a:bodyPr/>
        <a:lstStyle/>
        <a:p>
          <a:r>
            <a:rPr lang="en-US" dirty="0"/>
            <a:t>Originator is not the counterparty</a:t>
          </a:r>
        </a:p>
      </dgm:t>
    </dgm:pt>
    <dgm:pt modelId="{6F5F6FD2-FD72-4D2E-A6C5-7776D9AB1B89}" type="parTrans" cxnId="{5AE66BE8-C18E-46AA-ADDF-098976A0BC79}">
      <dgm:prSet/>
      <dgm:spPr/>
      <dgm:t>
        <a:bodyPr/>
        <a:lstStyle/>
        <a:p>
          <a:endParaRPr lang="en-US"/>
        </a:p>
      </dgm:t>
    </dgm:pt>
    <dgm:pt modelId="{5D19E5AF-8674-4ED7-B80F-6E3745A946C6}" type="sibTrans" cxnId="{5AE66BE8-C18E-46AA-ADDF-098976A0BC79}">
      <dgm:prSet/>
      <dgm:spPr/>
      <dgm:t>
        <a:bodyPr/>
        <a:lstStyle/>
        <a:p>
          <a:endParaRPr lang="en-US"/>
        </a:p>
      </dgm:t>
    </dgm:pt>
    <dgm:pt modelId="{B5F02EB7-7778-449C-B2B4-EAFE01F9D083}">
      <dgm:prSet phldrT="[Text]">
        <dgm:style>
          <a:lnRef idx="1">
            <a:schemeClr val="accent6"/>
          </a:lnRef>
          <a:fillRef idx="3">
            <a:schemeClr val="accent6"/>
          </a:fillRef>
          <a:effectRef idx="2">
            <a:schemeClr val="accent6"/>
          </a:effectRef>
          <a:fontRef idx="minor">
            <a:schemeClr val="lt1"/>
          </a:fontRef>
        </dgm:style>
      </dgm:prSet>
      <dgm:spPr/>
      <dgm:t>
        <a:bodyPr/>
        <a:lstStyle/>
        <a:p>
          <a:r>
            <a:rPr lang="en-US" dirty="0"/>
            <a:t>Credit ratings differ by tranche</a:t>
          </a:r>
        </a:p>
      </dgm:t>
    </dgm:pt>
    <dgm:pt modelId="{E9623BB6-2E21-48F4-8206-CB33FAA6C07F}" type="parTrans" cxnId="{42F15E8A-9FCF-4A34-8F7C-E3A73526506A}">
      <dgm:prSet/>
      <dgm:spPr/>
      <dgm:t>
        <a:bodyPr/>
        <a:lstStyle/>
        <a:p>
          <a:endParaRPr lang="en-US"/>
        </a:p>
      </dgm:t>
    </dgm:pt>
    <dgm:pt modelId="{F04E21E2-2372-48F0-9EB6-A76EAFAFDBA1}" type="sibTrans" cxnId="{42F15E8A-9FCF-4A34-8F7C-E3A73526506A}">
      <dgm:prSet/>
      <dgm:spPr/>
      <dgm:t>
        <a:bodyPr/>
        <a:lstStyle/>
        <a:p>
          <a:endParaRPr lang="en-US"/>
        </a:p>
      </dgm:t>
    </dgm:pt>
    <dgm:pt modelId="{346DACEF-2526-4120-B559-4CFB4CE3F5B3}">
      <dgm:prSet phldrT="[Text]">
        <dgm:style>
          <a:lnRef idx="1">
            <a:schemeClr val="accent3"/>
          </a:lnRef>
          <a:fillRef idx="3">
            <a:schemeClr val="accent3"/>
          </a:fillRef>
          <a:effectRef idx="2">
            <a:schemeClr val="accent3"/>
          </a:effectRef>
          <a:fontRef idx="minor">
            <a:schemeClr val="lt1"/>
          </a:fontRef>
        </dgm:style>
      </dgm:prSet>
      <dgm:spPr/>
      <dgm:t>
        <a:bodyPr/>
        <a:lstStyle/>
        <a:p>
          <a:r>
            <a:rPr lang="en-US" dirty="0"/>
            <a:t>Home loans, commercial mortgages, car loans …</a:t>
          </a:r>
        </a:p>
      </dgm:t>
    </dgm:pt>
    <dgm:pt modelId="{30D18C78-8237-4D0E-A998-D8349498A8A7}" type="parTrans" cxnId="{9F5234CB-D962-48AD-8CAC-BC98E26AB659}">
      <dgm:prSet/>
      <dgm:spPr/>
      <dgm:t>
        <a:bodyPr/>
        <a:lstStyle/>
        <a:p>
          <a:endParaRPr lang="en-US"/>
        </a:p>
      </dgm:t>
    </dgm:pt>
    <dgm:pt modelId="{CCB302A0-697D-40C7-A680-B3A2989762B0}" type="sibTrans" cxnId="{9F5234CB-D962-48AD-8CAC-BC98E26AB659}">
      <dgm:prSet/>
      <dgm:spPr/>
      <dgm:t>
        <a:bodyPr/>
        <a:lstStyle/>
        <a:p>
          <a:endParaRPr lang="en-US"/>
        </a:p>
      </dgm:t>
    </dgm:pt>
    <dgm:pt modelId="{5A2F83F8-3333-4485-B625-350CC290F08A}">
      <dgm:prSet phldrT="[Text]">
        <dgm:style>
          <a:lnRef idx="1">
            <a:schemeClr val="accent5"/>
          </a:lnRef>
          <a:fillRef idx="3">
            <a:schemeClr val="accent5"/>
          </a:fillRef>
          <a:effectRef idx="2">
            <a:schemeClr val="accent5"/>
          </a:effectRef>
          <a:fontRef idx="minor">
            <a:schemeClr val="lt1"/>
          </a:fontRef>
        </dgm:style>
      </dgm:prSet>
      <dgm:spPr/>
      <dgm:t>
        <a:bodyPr/>
        <a:lstStyle/>
        <a:p>
          <a:r>
            <a:rPr lang="en-US" dirty="0"/>
            <a:t>Who is the Group?</a:t>
          </a:r>
        </a:p>
      </dgm:t>
    </dgm:pt>
    <dgm:pt modelId="{7C410D7D-6A0B-4286-8F52-4838F02E8F57}" type="parTrans" cxnId="{5FCDC962-F6AB-4CF6-AD9E-6D813301EABD}">
      <dgm:prSet/>
      <dgm:spPr/>
      <dgm:t>
        <a:bodyPr/>
        <a:lstStyle/>
        <a:p>
          <a:endParaRPr lang="en-US"/>
        </a:p>
      </dgm:t>
    </dgm:pt>
    <dgm:pt modelId="{A976FE3C-40F8-4D1B-8E6D-F9C7BCB88F09}" type="sibTrans" cxnId="{5FCDC962-F6AB-4CF6-AD9E-6D813301EABD}">
      <dgm:prSet/>
      <dgm:spPr/>
      <dgm:t>
        <a:bodyPr/>
        <a:lstStyle/>
        <a:p>
          <a:endParaRPr lang="en-US"/>
        </a:p>
      </dgm:t>
    </dgm:pt>
    <dgm:pt modelId="{ECF35252-2551-4CB8-B2A7-9E73436838CA}">
      <dgm:prSet phldrT="[Text]">
        <dgm:style>
          <a:lnRef idx="1">
            <a:schemeClr val="accent5"/>
          </a:lnRef>
          <a:fillRef idx="3">
            <a:schemeClr val="accent5"/>
          </a:fillRef>
          <a:effectRef idx="2">
            <a:schemeClr val="accent5"/>
          </a:effectRef>
          <a:fontRef idx="minor">
            <a:schemeClr val="lt1"/>
          </a:fontRef>
        </dgm:style>
      </dgm:prSet>
      <dgm:spPr/>
      <dgm:t>
        <a:bodyPr/>
        <a:lstStyle/>
        <a:p>
          <a:r>
            <a:rPr lang="en-US" dirty="0"/>
            <a:t>Statement A</a:t>
          </a:r>
          <a:br>
            <a:rPr lang="en-US" dirty="0"/>
          </a:br>
          <a:r>
            <a:rPr lang="en-US" dirty="0"/>
            <a:t>Disclosures</a:t>
          </a:r>
        </a:p>
      </dgm:t>
    </dgm:pt>
    <dgm:pt modelId="{153EFE02-478B-4BAA-96EF-FD74AB5EF23D}" type="parTrans" cxnId="{45349A7E-BA13-48D8-8677-D11B9D765D1E}">
      <dgm:prSet/>
      <dgm:spPr/>
      <dgm:t>
        <a:bodyPr/>
        <a:lstStyle/>
        <a:p>
          <a:endParaRPr lang="en-US"/>
        </a:p>
      </dgm:t>
    </dgm:pt>
    <dgm:pt modelId="{CC44225D-B3A0-47F0-9B20-C2BF419098FE}" type="sibTrans" cxnId="{45349A7E-BA13-48D8-8677-D11B9D765D1E}">
      <dgm:prSet/>
      <dgm:spPr/>
      <dgm:t>
        <a:bodyPr/>
        <a:lstStyle/>
        <a:p>
          <a:endParaRPr lang="en-US"/>
        </a:p>
      </dgm:t>
    </dgm:pt>
    <dgm:pt modelId="{233BC9FA-8ACB-440D-BC5D-082B4FAAC161}" type="pres">
      <dgm:prSet presAssocID="{BF92AA7A-C4D3-4F73-B09D-6BC72793FD97}" presName="Name0" presStyleCnt="0">
        <dgm:presLayoutVars>
          <dgm:chPref val="1"/>
          <dgm:dir/>
          <dgm:animOne val="branch"/>
          <dgm:animLvl val="lvl"/>
          <dgm:resizeHandles/>
        </dgm:presLayoutVars>
      </dgm:prSet>
      <dgm:spPr/>
    </dgm:pt>
    <dgm:pt modelId="{D2B7A304-255F-4D79-B7DA-763E28D3F192}" type="pres">
      <dgm:prSet presAssocID="{5BD4B091-1243-4DB0-87F6-3DC13F3D214F}" presName="vertOne" presStyleCnt="0"/>
      <dgm:spPr/>
    </dgm:pt>
    <dgm:pt modelId="{358B450C-4499-41B1-A4FC-C10E180A0FA7}" type="pres">
      <dgm:prSet presAssocID="{5BD4B091-1243-4DB0-87F6-3DC13F3D214F}" presName="txOne" presStyleLbl="node0" presStyleIdx="0" presStyleCnt="5">
        <dgm:presLayoutVars>
          <dgm:chPref val="3"/>
        </dgm:presLayoutVars>
      </dgm:prSet>
      <dgm:spPr/>
    </dgm:pt>
    <dgm:pt modelId="{FB0C5662-5DB7-4B65-895F-8DE90E206BD8}" type="pres">
      <dgm:prSet presAssocID="{5BD4B091-1243-4DB0-87F6-3DC13F3D214F}" presName="horzOne" presStyleCnt="0"/>
      <dgm:spPr/>
    </dgm:pt>
    <dgm:pt modelId="{91C97330-B402-495C-ADCB-9A9E04AB68FF}" type="pres">
      <dgm:prSet presAssocID="{5D19E5AF-8674-4ED7-B80F-6E3745A946C6}" presName="sibSpaceOne" presStyleCnt="0"/>
      <dgm:spPr/>
    </dgm:pt>
    <dgm:pt modelId="{A64F7AFA-4D40-443F-8476-4FD3133E6B50}" type="pres">
      <dgm:prSet presAssocID="{5A2F83F8-3333-4485-B625-350CC290F08A}" presName="vertOne" presStyleCnt="0"/>
      <dgm:spPr/>
    </dgm:pt>
    <dgm:pt modelId="{7EBA65AC-8E48-46C6-89BC-C3773A28BE56}" type="pres">
      <dgm:prSet presAssocID="{5A2F83F8-3333-4485-B625-350CC290F08A}" presName="txOne" presStyleLbl="node0" presStyleIdx="1" presStyleCnt="5">
        <dgm:presLayoutVars>
          <dgm:chPref val="3"/>
        </dgm:presLayoutVars>
      </dgm:prSet>
      <dgm:spPr/>
    </dgm:pt>
    <dgm:pt modelId="{23BBE656-358E-443C-AF99-151BC7850965}" type="pres">
      <dgm:prSet presAssocID="{5A2F83F8-3333-4485-B625-350CC290F08A}" presName="horzOne" presStyleCnt="0"/>
      <dgm:spPr/>
    </dgm:pt>
    <dgm:pt modelId="{9C50BF56-A9AA-4716-91AA-AD8E76C92C14}" type="pres">
      <dgm:prSet presAssocID="{A976FE3C-40F8-4D1B-8E6D-F9C7BCB88F09}" presName="sibSpaceOne" presStyleCnt="0"/>
      <dgm:spPr/>
    </dgm:pt>
    <dgm:pt modelId="{BD718F8A-6357-4040-AF77-6CFB1A6D2DC5}" type="pres">
      <dgm:prSet presAssocID="{B5F02EB7-7778-449C-B2B4-EAFE01F9D083}" presName="vertOne" presStyleCnt="0"/>
      <dgm:spPr/>
    </dgm:pt>
    <dgm:pt modelId="{5505D38E-3E7F-46E4-845A-3DF9B545EC6F}" type="pres">
      <dgm:prSet presAssocID="{B5F02EB7-7778-449C-B2B4-EAFE01F9D083}" presName="txOne" presStyleLbl="node0" presStyleIdx="2" presStyleCnt="5">
        <dgm:presLayoutVars>
          <dgm:chPref val="3"/>
        </dgm:presLayoutVars>
      </dgm:prSet>
      <dgm:spPr/>
    </dgm:pt>
    <dgm:pt modelId="{1480767B-B965-48A3-836E-8845CAD7826D}" type="pres">
      <dgm:prSet presAssocID="{B5F02EB7-7778-449C-B2B4-EAFE01F9D083}" presName="horzOne" presStyleCnt="0"/>
      <dgm:spPr/>
    </dgm:pt>
    <dgm:pt modelId="{7DDA93A7-4A75-4AB5-A4CD-9501D394E42A}" type="pres">
      <dgm:prSet presAssocID="{F04E21E2-2372-48F0-9EB6-A76EAFAFDBA1}" presName="sibSpaceOne" presStyleCnt="0"/>
      <dgm:spPr/>
    </dgm:pt>
    <dgm:pt modelId="{36063B0C-ACF9-41B3-83F4-D602E2801BD8}" type="pres">
      <dgm:prSet presAssocID="{346DACEF-2526-4120-B559-4CFB4CE3F5B3}" presName="vertOne" presStyleCnt="0"/>
      <dgm:spPr/>
    </dgm:pt>
    <dgm:pt modelId="{FAAED773-4C58-41F3-8276-E3ECD86F8669}" type="pres">
      <dgm:prSet presAssocID="{346DACEF-2526-4120-B559-4CFB4CE3F5B3}" presName="txOne" presStyleLbl="node0" presStyleIdx="3" presStyleCnt="5">
        <dgm:presLayoutVars>
          <dgm:chPref val="3"/>
        </dgm:presLayoutVars>
      </dgm:prSet>
      <dgm:spPr/>
    </dgm:pt>
    <dgm:pt modelId="{86EEAA06-2155-4782-BCC2-F740C2D65BED}" type="pres">
      <dgm:prSet presAssocID="{346DACEF-2526-4120-B559-4CFB4CE3F5B3}" presName="horzOne" presStyleCnt="0"/>
      <dgm:spPr/>
    </dgm:pt>
    <dgm:pt modelId="{68B474DF-86B3-49EB-99F3-CD8A62BC11D7}" type="pres">
      <dgm:prSet presAssocID="{CCB302A0-697D-40C7-A680-B3A2989762B0}" presName="sibSpaceOne" presStyleCnt="0"/>
      <dgm:spPr/>
    </dgm:pt>
    <dgm:pt modelId="{5FBA4734-1446-4CF0-84D1-220FBC88C2DF}" type="pres">
      <dgm:prSet presAssocID="{ECF35252-2551-4CB8-B2A7-9E73436838CA}" presName="vertOne" presStyleCnt="0"/>
      <dgm:spPr/>
    </dgm:pt>
    <dgm:pt modelId="{656D81F9-314E-4D91-965B-D41C1DA71F31}" type="pres">
      <dgm:prSet presAssocID="{ECF35252-2551-4CB8-B2A7-9E73436838CA}" presName="txOne" presStyleLbl="node0" presStyleIdx="4" presStyleCnt="5">
        <dgm:presLayoutVars>
          <dgm:chPref val="3"/>
        </dgm:presLayoutVars>
      </dgm:prSet>
      <dgm:spPr/>
    </dgm:pt>
    <dgm:pt modelId="{BD939437-BED7-4291-A6CF-B2EC70BD1C81}" type="pres">
      <dgm:prSet presAssocID="{ECF35252-2551-4CB8-B2A7-9E73436838CA}" presName="horzOne" presStyleCnt="0"/>
      <dgm:spPr/>
    </dgm:pt>
  </dgm:ptLst>
  <dgm:cxnLst>
    <dgm:cxn modelId="{B0501203-CE28-45E8-8557-870CEE7FC71D}" type="presOf" srcId="{B5F02EB7-7778-449C-B2B4-EAFE01F9D083}" destId="{5505D38E-3E7F-46E4-845A-3DF9B545EC6F}" srcOrd="0" destOrd="0" presId="urn:microsoft.com/office/officeart/2005/8/layout/architecture"/>
    <dgm:cxn modelId="{131AAB05-67F5-4630-B01C-D5D4A3041BE2}" type="presOf" srcId="{BF92AA7A-C4D3-4F73-B09D-6BC72793FD97}" destId="{233BC9FA-8ACB-440D-BC5D-082B4FAAC161}" srcOrd="0" destOrd="0" presId="urn:microsoft.com/office/officeart/2005/8/layout/architecture"/>
    <dgm:cxn modelId="{7183040B-9501-4F5E-998D-DED30FE0911E}" type="presOf" srcId="{346DACEF-2526-4120-B559-4CFB4CE3F5B3}" destId="{FAAED773-4C58-41F3-8276-E3ECD86F8669}" srcOrd="0" destOrd="0" presId="urn:microsoft.com/office/officeart/2005/8/layout/architecture"/>
    <dgm:cxn modelId="{5B583028-038A-4CBA-A8B0-8431B86E5C6C}" type="presOf" srcId="{5A2F83F8-3333-4485-B625-350CC290F08A}" destId="{7EBA65AC-8E48-46C6-89BC-C3773A28BE56}" srcOrd="0" destOrd="0" presId="urn:microsoft.com/office/officeart/2005/8/layout/architecture"/>
    <dgm:cxn modelId="{5FCDC962-F6AB-4CF6-AD9E-6D813301EABD}" srcId="{BF92AA7A-C4D3-4F73-B09D-6BC72793FD97}" destId="{5A2F83F8-3333-4485-B625-350CC290F08A}" srcOrd="1" destOrd="0" parTransId="{7C410D7D-6A0B-4286-8F52-4838F02E8F57}" sibTransId="{A976FE3C-40F8-4D1B-8E6D-F9C7BCB88F09}"/>
    <dgm:cxn modelId="{65EF866E-9133-4F56-825D-A19942EF6E88}" type="presOf" srcId="{5BD4B091-1243-4DB0-87F6-3DC13F3D214F}" destId="{358B450C-4499-41B1-A4FC-C10E180A0FA7}" srcOrd="0" destOrd="0" presId="urn:microsoft.com/office/officeart/2005/8/layout/architecture"/>
    <dgm:cxn modelId="{45349A7E-BA13-48D8-8677-D11B9D765D1E}" srcId="{BF92AA7A-C4D3-4F73-B09D-6BC72793FD97}" destId="{ECF35252-2551-4CB8-B2A7-9E73436838CA}" srcOrd="4" destOrd="0" parTransId="{153EFE02-478B-4BAA-96EF-FD74AB5EF23D}" sibTransId="{CC44225D-B3A0-47F0-9B20-C2BF419098FE}"/>
    <dgm:cxn modelId="{42F15E8A-9FCF-4A34-8F7C-E3A73526506A}" srcId="{BF92AA7A-C4D3-4F73-B09D-6BC72793FD97}" destId="{B5F02EB7-7778-449C-B2B4-EAFE01F9D083}" srcOrd="2" destOrd="0" parTransId="{E9623BB6-2E21-48F4-8206-CB33FAA6C07F}" sibTransId="{F04E21E2-2372-48F0-9EB6-A76EAFAFDBA1}"/>
    <dgm:cxn modelId="{117193B6-B085-4CBF-BA1E-37D179F01C85}" type="presOf" srcId="{ECF35252-2551-4CB8-B2A7-9E73436838CA}" destId="{656D81F9-314E-4D91-965B-D41C1DA71F31}" srcOrd="0" destOrd="0" presId="urn:microsoft.com/office/officeart/2005/8/layout/architecture"/>
    <dgm:cxn modelId="{9F5234CB-D962-48AD-8CAC-BC98E26AB659}" srcId="{BF92AA7A-C4D3-4F73-B09D-6BC72793FD97}" destId="{346DACEF-2526-4120-B559-4CFB4CE3F5B3}" srcOrd="3" destOrd="0" parTransId="{30D18C78-8237-4D0E-A998-D8349498A8A7}" sibTransId="{CCB302A0-697D-40C7-A680-B3A2989762B0}"/>
    <dgm:cxn modelId="{5AE66BE8-C18E-46AA-ADDF-098976A0BC79}" srcId="{BF92AA7A-C4D3-4F73-B09D-6BC72793FD97}" destId="{5BD4B091-1243-4DB0-87F6-3DC13F3D214F}" srcOrd="0" destOrd="0" parTransId="{6F5F6FD2-FD72-4D2E-A6C5-7776D9AB1B89}" sibTransId="{5D19E5AF-8674-4ED7-B80F-6E3745A946C6}"/>
    <dgm:cxn modelId="{A24C8596-EE96-474E-AD3A-09CFBC17BDAE}" type="presParOf" srcId="{233BC9FA-8ACB-440D-BC5D-082B4FAAC161}" destId="{D2B7A304-255F-4D79-B7DA-763E28D3F192}" srcOrd="0" destOrd="0" presId="urn:microsoft.com/office/officeart/2005/8/layout/architecture"/>
    <dgm:cxn modelId="{ECB1E87C-6065-4538-A682-0923567181B7}" type="presParOf" srcId="{D2B7A304-255F-4D79-B7DA-763E28D3F192}" destId="{358B450C-4499-41B1-A4FC-C10E180A0FA7}" srcOrd="0" destOrd="0" presId="urn:microsoft.com/office/officeart/2005/8/layout/architecture"/>
    <dgm:cxn modelId="{A640C64E-2C9D-4E52-93B4-CEC6A218E0EE}" type="presParOf" srcId="{D2B7A304-255F-4D79-B7DA-763E28D3F192}" destId="{FB0C5662-5DB7-4B65-895F-8DE90E206BD8}" srcOrd="1" destOrd="0" presId="urn:microsoft.com/office/officeart/2005/8/layout/architecture"/>
    <dgm:cxn modelId="{A2EF217B-E67F-4E44-9F53-F61FB041D7CD}" type="presParOf" srcId="{233BC9FA-8ACB-440D-BC5D-082B4FAAC161}" destId="{91C97330-B402-495C-ADCB-9A9E04AB68FF}" srcOrd="1" destOrd="0" presId="urn:microsoft.com/office/officeart/2005/8/layout/architecture"/>
    <dgm:cxn modelId="{96F5E540-28C5-40A6-917D-94C22A015163}" type="presParOf" srcId="{233BC9FA-8ACB-440D-BC5D-082B4FAAC161}" destId="{A64F7AFA-4D40-443F-8476-4FD3133E6B50}" srcOrd="2" destOrd="0" presId="urn:microsoft.com/office/officeart/2005/8/layout/architecture"/>
    <dgm:cxn modelId="{5B0A0760-B71C-4512-8BCC-656B5EB7F5F8}" type="presParOf" srcId="{A64F7AFA-4D40-443F-8476-4FD3133E6B50}" destId="{7EBA65AC-8E48-46C6-89BC-C3773A28BE56}" srcOrd="0" destOrd="0" presId="urn:microsoft.com/office/officeart/2005/8/layout/architecture"/>
    <dgm:cxn modelId="{617703AF-2FA2-4DC1-BF10-109EF3BBB707}" type="presParOf" srcId="{A64F7AFA-4D40-443F-8476-4FD3133E6B50}" destId="{23BBE656-358E-443C-AF99-151BC7850965}" srcOrd="1" destOrd="0" presId="urn:microsoft.com/office/officeart/2005/8/layout/architecture"/>
    <dgm:cxn modelId="{CD1FC2FD-DAA2-4C74-B81B-7D68820DAF51}" type="presParOf" srcId="{233BC9FA-8ACB-440D-BC5D-082B4FAAC161}" destId="{9C50BF56-A9AA-4716-91AA-AD8E76C92C14}" srcOrd="3" destOrd="0" presId="urn:microsoft.com/office/officeart/2005/8/layout/architecture"/>
    <dgm:cxn modelId="{DA345A3E-0AE6-45E0-B5F2-F4D3D29CF5F4}" type="presParOf" srcId="{233BC9FA-8ACB-440D-BC5D-082B4FAAC161}" destId="{BD718F8A-6357-4040-AF77-6CFB1A6D2DC5}" srcOrd="4" destOrd="0" presId="urn:microsoft.com/office/officeart/2005/8/layout/architecture"/>
    <dgm:cxn modelId="{A551E0E1-6909-4486-9BB9-BE05143382D9}" type="presParOf" srcId="{BD718F8A-6357-4040-AF77-6CFB1A6D2DC5}" destId="{5505D38E-3E7F-46E4-845A-3DF9B545EC6F}" srcOrd="0" destOrd="0" presId="urn:microsoft.com/office/officeart/2005/8/layout/architecture"/>
    <dgm:cxn modelId="{005B10A8-2F0C-4B7F-BF81-D926628F163E}" type="presParOf" srcId="{BD718F8A-6357-4040-AF77-6CFB1A6D2DC5}" destId="{1480767B-B965-48A3-836E-8845CAD7826D}" srcOrd="1" destOrd="0" presId="urn:microsoft.com/office/officeart/2005/8/layout/architecture"/>
    <dgm:cxn modelId="{2281B453-1B3C-4A23-86EB-4E1B9D13B569}" type="presParOf" srcId="{233BC9FA-8ACB-440D-BC5D-082B4FAAC161}" destId="{7DDA93A7-4A75-4AB5-A4CD-9501D394E42A}" srcOrd="5" destOrd="0" presId="urn:microsoft.com/office/officeart/2005/8/layout/architecture"/>
    <dgm:cxn modelId="{F16D9F58-BC9E-4458-91A9-284CF745929A}" type="presParOf" srcId="{233BC9FA-8ACB-440D-BC5D-082B4FAAC161}" destId="{36063B0C-ACF9-41B3-83F4-D602E2801BD8}" srcOrd="6" destOrd="0" presId="urn:microsoft.com/office/officeart/2005/8/layout/architecture"/>
    <dgm:cxn modelId="{A15410A4-23B8-42F3-B7FB-5B230DC1666D}" type="presParOf" srcId="{36063B0C-ACF9-41B3-83F4-D602E2801BD8}" destId="{FAAED773-4C58-41F3-8276-E3ECD86F8669}" srcOrd="0" destOrd="0" presId="urn:microsoft.com/office/officeart/2005/8/layout/architecture"/>
    <dgm:cxn modelId="{E08B9900-FF97-4E15-9BBF-B42BA4BDFAF0}" type="presParOf" srcId="{36063B0C-ACF9-41B3-83F4-D602E2801BD8}" destId="{86EEAA06-2155-4782-BCC2-F740C2D65BED}" srcOrd="1" destOrd="0" presId="urn:microsoft.com/office/officeart/2005/8/layout/architecture"/>
    <dgm:cxn modelId="{FFB5C605-AE72-48A9-993F-784E3A1BF93B}" type="presParOf" srcId="{233BC9FA-8ACB-440D-BC5D-082B4FAAC161}" destId="{68B474DF-86B3-49EB-99F3-CD8A62BC11D7}" srcOrd="7" destOrd="0" presId="urn:microsoft.com/office/officeart/2005/8/layout/architecture"/>
    <dgm:cxn modelId="{33CA5001-A28E-458C-B42D-8A3BEDEC5341}" type="presParOf" srcId="{233BC9FA-8ACB-440D-BC5D-082B4FAAC161}" destId="{5FBA4734-1446-4CF0-84D1-220FBC88C2DF}" srcOrd="8" destOrd="0" presId="urn:microsoft.com/office/officeart/2005/8/layout/architecture"/>
    <dgm:cxn modelId="{A603AF09-5C09-4F35-BE5E-ED6C02B53EFC}" type="presParOf" srcId="{5FBA4734-1446-4CF0-84D1-220FBC88C2DF}" destId="{656D81F9-314E-4D91-965B-D41C1DA71F31}" srcOrd="0" destOrd="0" presId="urn:microsoft.com/office/officeart/2005/8/layout/architecture"/>
    <dgm:cxn modelId="{4FD31D07-0C68-464D-AE95-F504B6680EA7}" type="presParOf" srcId="{5FBA4734-1446-4CF0-84D1-220FBC88C2DF}" destId="{BD939437-BED7-4291-A6CF-B2EC70BD1C81}" srcOrd="1" destOrd="0" presId="urn:microsoft.com/office/officeart/2005/8/layout/architectur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D5F9-32E3-486D-8520-6EA1DE6FF1B4}">
      <dsp:nvSpPr>
        <dsp:cNvPr id="0" name=""/>
        <dsp:cNvSpPr/>
      </dsp:nvSpPr>
      <dsp:spPr>
        <a:xfrm>
          <a:off x="74243" y="0"/>
          <a:ext cx="7844401" cy="432048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6E58B3-2F0E-414C-8ECA-1BD47BB07040}">
      <dsp:nvSpPr>
        <dsp:cNvPr id="0" name=""/>
        <dsp:cNvSpPr/>
      </dsp:nvSpPr>
      <dsp:spPr>
        <a:xfrm>
          <a:off x="1152128" y="2952328"/>
          <a:ext cx="158993" cy="1589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5C5F7B-590E-4770-BA54-C46FD47A37C0}">
      <dsp:nvSpPr>
        <dsp:cNvPr id="0" name=""/>
        <dsp:cNvSpPr/>
      </dsp:nvSpPr>
      <dsp:spPr>
        <a:xfrm>
          <a:off x="1080116" y="3292205"/>
          <a:ext cx="1390044" cy="10282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247" tIns="0" rIns="0" bIns="0" numCol="1" spcCol="1270" anchor="t" anchorCtr="0">
          <a:noAutofit/>
        </a:bodyPr>
        <a:lstStyle/>
        <a:p>
          <a:pPr marL="0" lvl="0" indent="0" algn="l" defTabSz="711200">
            <a:lnSpc>
              <a:spcPct val="90000"/>
            </a:lnSpc>
            <a:spcBef>
              <a:spcPct val="0"/>
            </a:spcBef>
            <a:spcAft>
              <a:spcPct val="35000"/>
            </a:spcAft>
            <a:buNone/>
          </a:pPr>
          <a:r>
            <a:rPr lang="en-US" sz="1600" b="1" kern="1200" dirty="0"/>
            <a:t>Sept  1998</a:t>
          </a:r>
          <a:endParaRPr lang="en-US" sz="1300" b="1" kern="1200" dirty="0"/>
        </a:p>
        <a:p>
          <a:pPr marL="114300" lvl="1" indent="-114300" algn="l" defTabSz="622300">
            <a:lnSpc>
              <a:spcPct val="90000"/>
            </a:lnSpc>
            <a:spcBef>
              <a:spcPct val="0"/>
            </a:spcBef>
            <a:spcAft>
              <a:spcPct val="15000"/>
            </a:spcAft>
            <a:buChar char="•"/>
          </a:pPr>
          <a:r>
            <a:rPr lang="en-US" sz="1400" kern="1200" dirty="0"/>
            <a:t>Short-term Insurance Act</a:t>
          </a:r>
        </a:p>
        <a:p>
          <a:pPr marL="114300" lvl="1" indent="-114300" algn="l" defTabSz="622300">
            <a:lnSpc>
              <a:spcPct val="90000"/>
            </a:lnSpc>
            <a:spcBef>
              <a:spcPct val="0"/>
            </a:spcBef>
            <a:spcAft>
              <a:spcPct val="15000"/>
            </a:spcAft>
            <a:buChar char="•"/>
          </a:pPr>
          <a:r>
            <a:rPr lang="en-US" sz="1400" kern="1200" dirty="0"/>
            <a:t>Act 53 of 1998</a:t>
          </a:r>
        </a:p>
      </dsp:txBody>
      <dsp:txXfrm>
        <a:off x="1080116" y="3292205"/>
        <a:ext cx="1390044" cy="1028274"/>
      </dsp:txXfrm>
    </dsp:sp>
    <dsp:sp modelId="{DAA8DDCC-3848-4EAC-BBC4-2EB88C925CCB}">
      <dsp:nvSpPr>
        <dsp:cNvPr id="0" name=""/>
        <dsp:cNvSpPr/>
      </dsp:nvSpPr>
      <dsp:spPr>
        <a:xfrm>
          <a:off x="2081607" y="2232247"/>
          <a:ext cx="248859" cy="24885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9CDEB9-07CC-4BB4-894A-5F7B5C7B2A98}">
      <dsp:nvSpPr>
        <dsp:cNvPr id="0" name=""/>
        <dsp:cNvSpPr/>
      </dsp:nvSpPr>
      <dsp:spPr>
        <a:xfrm>
          <a:off x="2206037" y="2510198"/>
          <a:ext cx="1147519" cy="18102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866" tIns="0" rIns="0" bIns="0" numCol="1" spcCol="1270" anchor="t" anchorCtr="0">
          <a:noAutofit/>
        </a:bodyPr>
        <a:lstStyle/>
        <a:p>
          <a:pPr marL="0" lvl="0" indent="0" algn="l" defTabSz="933450">
            <a:lnSpc>
              <a:spcPct val="90000"/>
            </a:lnSpc>
            <a:spcBef>
              <a:spcPct val="0"/>
            </a:spcBef>
            <a:spcAft>
              <a:spcPct val="35000"/>
            </a:spcAft>
            <a:buNone/>
          </a:pPr>
          <a:r>
            <a:rPr lang="en-US" sz="2100" b="1" kern="1200" dirty="0"/>
            <a:t>Dec 2006</a:t>
          </a:r>
        </a:p>
        <a:p>
          <a:pPr marL="171450" lvl="1" indent="-171450" algn="l" defTabSz="711200">
            <a:lnSpc>
              <a:spcPct val="90000"/>
            </a:lnSpc>
            <a:spcBef>
              <a:spcPct val="0"/>
            </a:spcBef>
            <a:spcAft>
              <a:spcPct val="15000"/>
            </a:spcAft>
            <a:buChar char="•"/>
          </a:pPr>
          <a:r>
            <a:rPr lang="en-US" sz="1600" kern="1200" dirty="0"/>
            <a:t>Financial Condition Reporting</a:t>
          </a:r>
        </a:p>
      </dsp:txBody>
      <dsp:txXfrm>
        <a:off x="2206037" y="2510198"/>
        <a:ext cx="1147519" cy="1810281"/>
      </dsp:txXfrm>
    </dsp:sp>
    <dsp:sp modelId="{BC73E6F6-9963-47A9-90B2-52941257EC6F}">
      <dsp:nvSpPr>
        <dsp:cNvPr id="0" name=""/>
        <dsp:cNvSpPr/>
      </dsp:nvSpPr>
      <dsp:spPr>
        <a:xfrm>
          <a:off x="3187650" y="1728192"/>
          <a:ext cx="331812" cy="3318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6C9CD6-F428-4041-8065-A8545B207673}">
      <dsp:nvSpPr>
        <dsp:cNvPr id="0" name=""/>
        <dsp:cNvSpPr/>
      </dsp:nvSpPr>
      <dsp:spPr>
        <a:xfrm>
          <a:off x="3418370" y="1872216"/>
          <a:ext cx="1334164" cy="2428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821" tIns="0" rIns="0" bIns="0" numCol="1" spcCol="1270" anchor="t" anchorCtr="0">
          <a:noAutofit/>
        </a:bodyPr>
        <a:lstStyle/>
        <a:p>
          <a:pPr marL="0" lvl="0" indent="0" algn="l" defTabSz="933450">
            <a:lnSpc>
              <a:spcPct val="90000"/>
            </a:lnSpc>
            <a:spcBef>
              <a:spcPct val="0"/>
            </a:spcBef>
            <a:spcAft>
              <a:spcPct val="35000"/>
            </a:spcAft>
            <a:buNone/>
          </a:pPr>
          <a:r>
            <a:rPr lang="en-US" sz="2100" b="1" kern="1200" dirty="0"/>
            <a:t>Jan 2012</a:t>
          </a:r>
        </a:p>
        <a:p>
          <a:pPr marL="171450" lvl="1" indent="-171450" algn="l" defTabSz="711200">
            <a:lnSpc>
              <a:spcPct val="90000"/>
            </a:lnSpc>
            <a:spcBef>
              <a:spcPct val="0"/>
            </a:spcBef>
            <a:spcAft>
              <a:spcPct val="15000"/>
            </a:spcAft>
            <a:buChar char="•"/>
          </a:pPr>
          <a:r>
            <a:rPr lang="en-US" sz="1600" kern="1200" dirty="0"/>
            <a:t>Interim Measures</a:t>
          </a:r>
        </a:p>
        <a:p>
          <a:pPr marL="171450" lvl="1" indent="-171450" algn="l" defTabSz="711200">
            <a:lnSpc>
              <a:spcPct val="90000"/>
            </a:lnSpc>
            <a:spcBef>
              <a:spcPct val="0"/>
            </a:spcBef>
            <a:spcAft>
              <a:spcPct val="15000"/>
            </a:spcAft>
            <a:buChar char="•"/>
          </a:pPr>
          <a:r>
            <a:rPr lang="en-US" sz="1600" kern="1200"/>
            <a:t>BN169 of 2011</a:t>
          </a:r>
          <a:endParaRPr lang="en-US" sz="1600" kern="1200" dirty="0"/>
        </a:p>
      </dsp:txBody>
      <dsp:txXfrm>
        <a:off x="3418370" y="1872216"/>
        <a:ext cx="1334164" cy="2428109"/>
      </dsp:txXfrm>
    </dsp:sp>
    <dsp:sp modelId="{D7DDFF7A-1DC3-4B33-9383-74B1365C2955}">
      <dsp:nvSpPr>
        <dsp:cNvPr id="0" name=""/>
        <dsp:cNvSpPr/>
      </dsp:nvSpPr>
      <dsp:spPr>
        <a:xfrm>
          <a:off x="4473424" y="1224136"/>
          <a:ext cx="428591" cy="4285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DA4AC5-A0BB-40B1-A2E3-30F1097B7DB0}">
      <dsp:nvSpPr>
        <dsp:cNvPr id="0" name=""/>
        <dsp:cNvSpPr/>
      </dsp:nvSpPr>
      <dsp:spPr>
        <a:xfrm>
          <a:off x="4781326" y="1598587"/>
          <a:ext cx="1771396" cy="11377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102" tIns="0" rIns="0" bIns="0" numCol="1" spcCol="1270" anchor="t" anchorCtr="0">
          <a:noAutofit/>
        </a:bodyPr>
        <a:lstStyle/>
        <a:p>
          <a:pPr marL="0" lvl="0" indent="0" algn="l" defTabSz="933450">
            <a:lnSpc>
              <a:spcPct val="90000"/>
            </a:lnSpc>
            <a:spcBef>
              <a:spcPct val="0"/>
            </a:spcBef>
            <a:spcAft>
              <a:spcPct val="35000"/>
            </a:spcAft>
            <a:buNone/>
          </a:pPr>
          <a:r>
            <a:rPr lang="en-US" sz="2100" b="1" kern="1200" dirty="0"/>
            <a:t>1 July 2018</a:t>
          </a:r>
        </a:p>
        <a:p>
          <a:pPr marL="171450" lvl="1" indent="-171450" algn="l" defTabSz="711200">
            <a:lnSpc>
              <a:spcPct val="90000"/>
            </a:lnSpc>
            <a:spcBef>
              <a:spcPct val="0"/>
            </a:spcBef>
            <a:spcAft>
              <a:spcPct val="15000"/>
            </a:spcAft>
            <a:buChar char="•"/>
          </a:pPr>
          <a:r>
            <a:rPr lang="en-US" sz="1600" kern="1200" dirty="0"/>
            <a:t>Insurance Act</a:t>
          </a:r>
        </a:p>
        <a:p>
          <a:pPr marL="171450" lvl="1" indent="-171450" algn="l" defTabSz="711200">
            <a:lnSpc>
              <a:spcPct val="90000"/>
            </a:lnSpc>
            <a:spcBef>
              <a:spcPct val="0"/>
            </a:spcBef>
            <a:spcAft>
              <a:spcPct val="15000"/>
            </a:spcAft>
            <a:buChar char="•"/>
          </a:pPr>
          <a:r>
            <a:rPr lang="en-US" sz="1600" kern="1200" dirty="0"/>
            <a:t>Act 18 of 2017</a:t>
          </a:r>
        </a:p>
      </dsp:txBody>
      <dsp:txXfrm>
        <a:off x="4781326" y="1598587"/>
        <a:ext cx="1771396" cy="1137712"/>
      </dsp:txXfrm>
    </dsp:sp>
    <dsp:sp modelId="{BD8B49E4-3449-4EE6-B150-806952940046}">
      <dsp:nvSpPr>
        <dsp:cNvPr id="0" name=""/>
        <dsp:cNvSpPr/>
      </dsp:nvSpPr>
      <dsp:spPr>
        <a:xfrm>
          <a:off x="5797220" y="894049"/>
          <a:ext cx="546108" cy="54610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1E35D0-91BD-46F2-AAD0-C7D245E96BAA}">
      <dsp:nvSpPr>
        <dsp:cNvPr id="0" name=""/>
        <dsp:cNvSpPr/>
      </dsp:nvSpPr>
      <dsp:spPr>
        <a:xfrm>
          <a:off x="6250296" y="864084"/>
          <a:ext cx="1382553" cy="31798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9372" tIns="0" rIns="0" bIns="0" numCol="1" spcCol="1270" anchor="t" anchorCtr="0">
          <a:noAutofit/>
        </a:bodyPr>
        <a:lstStyle/>
        <a:p>
          <a:pPr marL="0" lvl="0" indent="0" algn="l" defTabSz="933450">
            <a:lnSpc>
              <a:spcPct val="90000"/>
            </a:lnSpc>
            <a:spcBef>
              <a:spcPct val="0"/>
            </a:spcBef>
            <a:spcAft>
              <a:spcPct val="35000"/>
            </a:spcAft>
            <a:buNone/>
          </a:pPr>
          <a:r>
            <a:rPr lang="en-US" sz="2100" b="1" kern="1200" dirty="0"/>
            <a:t>Future …</a:t>
          </a:r>
        </a:p>
        <a:p>
          <a:pPr marL="171450" lvl="1" indent="-171450" algn="l" defTabSz="711200">
            <a:lnSpc>
              <a:spcPct val="90000"/>
            </a:lnSpc>
            <a:spcBef>
              <a:spcPct val="0"/>
            </a:spcBef>
            <a:spcAft>
              <a:spcPct val="15000"/>
            </a:spcAft>
            <a:buChar char="•"/>
          </a:pPr>
          <a:r>
            <a:rPr lang="en-US" sz="1600" kern="1200" dirty="0"/>
            <a:t>SAM 2.0</a:t>
          </a:r>
        </a:p>
      </dsp:txBody>
      <dsp:txXfrm>
        <a:off x="6250296" y="864084"/>
        <a:ext cx="1382553" cy="317987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E96926-B4B1-4CDD-BFF4-396958BCFCD4}">
      <dsp:nvSpPr>
        <dsp:cNvPr id="0" name=""/>
        <dsp:cNvSpPr/>
      </dsp:nvSpPr>
      <dsp:spPr>
        <a:xfrm>
          <a:off x="1187201" y="768"/>
          <a:ext cx="3223617" cy="193417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Largest SCR is usually immediately post the event</a:t>
          </a:r>
        </a:p>
      </dsp:txBody>
      <dsp:txXfrm>
        <a:off x="1187201" y="768"/>
        <a:ext cx="3223617" cy="1934170"/>
      </dsp:txXfrm>
    </dsp:sp>
    <dsp:sp modelId="{A136377C-9B96-4E30-A4D5-097EAFE77F34}">
      <dsp:nvSpPr>
        <dsp:cNvPr id="0" name=""/>
        <dsp:cNvSpPr/>
      </dsp:nvSpPr>
      <dsp:spPr>
        <a:xfrm>
          <a:off x="4733180" y="768"/>
          <a:ext cx="3223617" cy="1934170"/>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Losses can significantly impact the LACDT</a:t>
          </a:r>
        </a:p>
      </dsp:txBody>
      <dsp:txXfrm>
        <a:off x="4733180" y="768"/>
        <a:ext cx="3223617" cy="1934170"/>
      </dsp:txXfrm>
    </dsp:sp>
    <dsp:sp modelId="{3D6801E9-CE55-45FA-9047-1C4B61D0FD2F}">
      <dsp:nvSpPr>
        <dsp:cNvPr id="0" name=""/>
        <dsp:cNvSpPr/>
      </dsp:nvSpPr>
      <dsp:spPr>
        <a:xfrm>
          <a:off x="1187201" y="2257300"/>
          <a:ext cx="3223617" cy="193417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SCR drivers in a stressed event</a:t>
          </a:r>
        </a:p>
      </dsp:txBody>
      <dsp:txXfrm>
        <a:off x="1187201" y="2257300"/>
        <a:ext cx="3223617" cy="1934170"/>
      </dsp:txXfrm>
    </dsp:sp>
    <dsp:sp modelId="{2E7CB416-785D-47A2-9FBD-08050B051720}">
      <dsp:nvSpPr>
        <dsp:cNvPr id="0" name=""/>
        <dsp:cNvSpPr/>
      </dsp:nvSpPr>
      <dsp:spPr>
        <a:xfrm>
          <a:off x="4733180" y="2257300"/>
          <a:ext cx="3223617" cy="1934170"/>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Predicting profitability and dividends</a:t>
          </a:r>
        </a:p>
      </dsp:txBody>
      <dsp:txXfrm>
        <a:off x="4733180" y="2257300"/>
        <a:ext cx="3223617" cy="19341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6A8BA1-CCBA-4307-A97C-B76B7F18B190}">
      <dsp:nvSpPr>
        <dsp:cNvPr id="0" name=""/>
        <dsp:cNvSpPr/>
      </dsp:nvSpPr>
      <dsp:spPr>
        <a:xfrm>
          <a:off x="1961" y="1333"/>
          <a:ext cx="1046569" cy="1756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Fire</a:t>
          </a:r>
        </a:p>
      </dsp:txBody>
      <dsp:txXfrm>
        <a:off x="32614" y="31986"/>
        <a:ext cx="985263" cy="1695497"/>
      </dsp:txXfrm>
    </dsp:sp>
    <dsp:sp modelId="{9432E403-566B-4B53-BDB7-3FC3602E24B7}">
      <dsp:nvSpPr>
        <dsp:cNvPr id="0" name=""/>
        <dsp:cNvSpPr/>
      </dsp:nvSpPr>
      <dsp:spPr>
        <a:xfrm>
          <a:off x="1961" y="1848528"/>
          <a:ext cx="502192" cy="1756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Contents</a:t>
          </a:r>
        </a:p>
      </dsp:txBody>
      <dsp:txXfrm>
        <a:off x="16670" y="1863237"/>
        <a:ext cx="472774" cy="1727385"/>
      </dsp:txXfrm>
    </dsp:sp>
    <dsp:sp modelId="{E27CC7D0-CF2E-4151-ABAB-39BB185E7984}">
      <dsp:nvSpPr>
        <dsp:cNvPr id="0" name=""/>
        <dsp:cNvSpPr/>
      </dsp:nvSpPr>
      <dsp:spPr>
        <a:xfrm>
          <a:off x="546338" y="1848528"/>
          <a:ext cx="502192" cy="1756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Building</a:t>
          </a:r>
        </a:p>
      </dsp:txBody>
      <dsp:txXfrm>
        <a:off x="561047" y="1863237"/>
        <a:ext cx="472774" cy="1727385"/>
      </dsp:txXfrm>
    </dsp:sp>
    <dsp:sp modelId="{8503EEC0-3D18-4C49-BCBC-A246D114124B}">
      <dsp:nvSpPr>
        <dsp:cNvPr id="0" name=""/>
        <dsp:cNvSpPr/>
      </dsp:nvSpPr>
      <dsp:spPr>
        <a:xfrm>
          <a:off x="1120776" y="1330"/>
          <a:ext cx="1590945" cy="1756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Contents</a:t>
          </a:r>
        </a:p>
      </dsp:txBody>
      <dsp:txXfrm>
        <a:off x="1167373" y="47927"/>
        <a:ext cx="1497751" cy="1663609"/>
      </dsp:txXfrm>
    </dsp:sp>
    <dsp:sp modelId="{3E616974-7F42-49F1-990E-B8131AAB9457}">
      <dsp:nvSpPr>
        <dsp:cNvPr id="0" name=""/>
        <dsp:cNvSpPr/>
      </dsp:nvSpPr>
      <dsp:spPr>
        <a:xfrm>
          <a:off x="1132899" y="1848528"/>
          <a:ext cx="502192" cy="1756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All risk</a:t>
          </a:r>
        </a:p>
      </dsp:txBody>
      <dsp:txXfrm>
        <a:off x="1147608" y="1863237"/>
        <a:ext cx="472774" cy="1727385"/>
      </dsp:txXfrm>
    </dsp:sp>
    <dsp:sp modelId="{BE3DD45D-4972-4745-A089-417C53F042A5}">
      <dsp:nvSpPr>
        <dsp:cNvPr id="0" name=""/>
        <dsp:cNvSpPr/>
      </dsp:nvSpPr>
      <dsp:spPr>
        <a:xfrm>
          <a:off x="1677276" y="1848528"/>
          <a:ext cx="502192" cy="1756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Contents</a:t>
          </a:r>
        </a:p>
      </dsp:txBody>
      <dsp:txXfrm>
        <a:off x="1691985" y="1863237"/>
        <a:ext cx="472774" cy="1727385"/>
      </dsp:txXfrm>
    </dsp:sp>
    <dsp:sp modelId="{08187FCC-63D0-4C5E-BCB0-725552B4834D}">
      <dsp:nvSpPr>
        <dsp:cNvPr id="0" name=""/>
        <dsp:cNvSpPr/>
      </dsp:nvSpPr>
      <dsp:spPr>
        <a:xfrm>
          <a:off x="2221652" y="1848528"/>
          <a:ext cx="502192" cy="1756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Specified items</a:t>
          </a:r>
        </a:p>
      </dsp:txBody>
      <dsp:txXfrm>
        <a:off x="2236361" y="1863237"/>
        <a:ext cx="472774" cy="1727385"/>
      </dsp:txXfrm>
    </dsp:sp>
    <dsp:sp modelId="{5B19ABF7-2349-41B2-92E3-8B1DF87CD097}">
      <dsp:nvSpPr>
        <dsp:cNvPr id="0" name=""/>
        <dsp:cNvSpPr/>
      </dsp:nvSpPr>
      <dsp:spPr>
        <a:xfrm>
          <a:off x="2775852" y="2666"/>
          <a:ext cx="502192" cy="3641625"/>
        </a:xfrm>
        <a:prstGeom prst="roundRect">
          <a:avLst>
            <a:gd name="adj" fmla="val 10000"/>
          </a:avLst>
        </a:prstGeom>
        <a:solidFill>
          <a:schemeClr val="accent6">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Additional Sums Insured</a:t>
          </a:r>
        </a:p>
      </dsp:txBody>
      <dsp:txXfrm>
        <a:off x="2790561" y="17375"/>
        <a:ext cx="472774" cy="36122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EDC626-6B17-4FD9-B103-67AB1C6A8E2A}">
      <dsp:nvSpPr>
        <dsp:cNvPr id="0" name=""/>
        <dsp:cNvSpPr/>
      </dsp:nvSpPr>
      <dsp:spPr>
        <a:xfrm>
          <a:off x="1339478" y="803444"/>
          <a:ext cx="2001562" cy="2001562"/>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kern="1200" dirty="0"/>
            <a:t>Catastrophe Exposure</a:t>
          </a:r>
        </a:p>
      </dsp:txBody>
      <dsp:txXfrm>
        <a:off x="1632600" y="1096566"/>
        <a:ext cx="1415318" cy="1415318"/>
      </dsp:txXfrm>
    </dsp:sp>
    <dsp:sp modelId="{9685470B-3A26-4723-A736-7B751255B920}">
      <dsp:nvSpPr>
        <dsp:cNvPr id="0" name=""/>
        <dsp:cNvSpPr/>
      </dsp:nvSpPr>
      <dsp:spPr>
        <a:xfrm>
          <a:off x="1839869" y="357"/>
          <a:ext cx="1000781" cy="1000781"/>
        </a:xfrm>
        <a:prstGeom prst="ellipse">
          <a:avLst/>
        </a:prstGeom>
        <a:solidFill>
          <a:schemeClr val="accent2">
            <a:alpha val="50000"/>
            <a:hueOff val="362998"/>
            <a:satOff val="25000"/>
            <a:lumOff val="78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Scratch &amp; Dent</a:t>
          </a:r>
        </a:p>
      </dsp:txBody>
      <dsp:txXfrm>
        <a:off x="1986430" y="146918"/>
        <a:ext cx="707659" cy="707659"/>
      </dsp:txXfrm>
    </dsp:sp>
    <dsp:sp modelId="{34B24525-4FAA-42E9-B103-E51BFDCDAB8A}">
      <dsp:nvSpPr>
        <dsp:cNvPr id="0" name=""/>
        <dsp:cNvSpPr/>
      </dsp:nvSpPr>
      <dsp:spPr>
        <a:xfrm>
          <a:off x="3143346" y="1303834"/>
          <a:ext cx="1000781" cy="1000781"/>
        </a:xfrm>
        <a:prstGeom prst="ellipse">
          <a:avLst/>
        </a:prstGeom>
        <a:solidFill>
          <a:schemeClr val="accent2">
            <a:alpha val="50000"/>
            <a:hueOff val="725997"/>
            <a:satOff val="50000"/>
            <a:lumOff val="15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Credit Shortfall</a:t>
          </a:r>
        </a:p>
      </dsp:txBody>
      <dsp:txXfrm>
        <a:off x="3289907" y="1450395"/>
        <a:ext cx="707659" cy="707659"/>
      </dsp:txXfrm>
    </dsp:sp>
    <dsp:sp modelId="{AFD216C3-D804-47EF-BD67-9EC0948B74B2}">
      <dsp:nvSpPr>
        <dsp:cNvPr id="0" name=""/>
        <dsp:cNvSpPr/>
      </dsp:nvSpPr>
      <dsp:spPr>
        <a:xfrm>
          <a:off x="1839869" y="2607312"/>
          <a:ext cx="1000781" cy="1000781"/>
        </a:xfrm>
        <a:prstGeom prst="ellipse">
          <a:avLst/>
        </a:prstGeom>
        <a:solidFill>
          <a:schemeClr val="accent2">
            <a:alpha val="50000"/>
            <a:hueOff val="1088996"/>
            <a:satOff val="75000"/>
            <a:lumOff val="235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Excess buy-down</a:t>
          </a:r>
        </a:p>
      </dsp:txBody>
      <dsp:txXfrm>
        <a:off x="1986430" y="2753873"/>
        <a:ext cx="707659" cy="707659"/>
      </dsp:txXfrm>
    </dsp:sp>
    <dsp:sp modelId="{E3506981-760A-49D6-B429-5DAD60C74DB2}">
      <dsp:nvSpPr>
        <dsp:cNvPr id="0" name=""/>
        <dsp:cNvSpPr/>
      </dsp:nvSpPr>
      <dsp:spPr>
        <a:xfrm>
          <a:off x="536391" y="1303834"/>
          <a:ext cx="1000781" cy="1000781"/>
        </a:xfrm>
        <a:prstGeom prst="ellipse">
          <a:avLst/>
        </a:prstGeom>
        <a:solidFill>
          <a:schemeClr val="accent2">
            <a:alpha val="50000"/>
            <a:hueOff val="1451994"/>
            <a:satOff val="100000"/>
            <a:lumOff val="31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Yellow Metal</a:t>
          </a:r>
        </a:p>
      </dsp:txBody>
      <dsp:txXfrm>
        <a:off x="682952" y="1450395"/>
        <a:ext cx="707659" cy="7076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56C481-EA5A-473A-BD25-0F64CC43B166}">
      <dsp:nvSpPr>
        <dsp:cNvPr id="0" name=""/>
        <dsp:cNvSpPr/>
      </dsp:nvSpPr>
      <dsp:spPr>
        <a:xfrm>
          <a:off x="0" y="370058"/>
          <a:ext cx="1994001" cy="1993996"/>
        </a:xfrm>
        <a:prstGeom prst="ellipse">
          <a:avLst/>
        </a:prstGeom>
        <a:solidFill>
          <a:schemeClr val="accent6"/>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Premium risk presents losses above 100%</a:t>
          </a:r>
        </a:p>
      </dsp:txBody>
      <dsp:txXfrm>
        <a:off x="292015" y="662072"/>
        <a:ext cx="1409971" cy="1409968"/>
      </dsp:txXfrm>
    </dsp:sp>
    <dsp:sp modelId="{98AAAB5D-F23B-4614-8841-9A00EB301ED2}">
      <dsp:nvSpPr>
        <dsp:cNvPr id="0" name=""/>
        <dsp:cNvSpPr/>
      </dsp:nvSpPr>
      <dsp:spPr>
        <a:xfrm>
          <a:off x="1025347" y="1699944"/>
          <a:ext cx="1994001" cy="1993996"/>
        </a:xfrm>
        <a:prstGeom prst="ellips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Loss ratio vs combined ratio</a:t>
          </a:r>
        </a:p>
      </dsp:txBody>
      <dsp:txXfrm>
        <a:off x="1317362" y="1991958"/>
        <a:ext cx="1409971" cy="1409968"/>
      </dsp:txXfrm>
    </dsp:sp>
    <dsp:sp modelId="{8AE5AEBB-87C7-4F2F-BA1D-6B6BD343A017}">
      <dsp:nvSpPr>
        <dsp:cNvPr id="0" name=""/>
        <dsp:cNvSpPr/>
      </dsp:nvSpPr>
      <dsp:spPr>
        <a:xfrm>
          <a:off x="2051304" y="370058"/>
          <a:ext cx="1994001" cy="1993996"/>
        </a:xfrm>
        <a:prstGeom prst="ellipse">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Expense risk is included?</a:t>
          </a:r>
        </a:p>
      </dsp:txBody>
      <dsp:txXfrm>
        <a:off x="2343319" y="662072"/>
        <a:ext cx="1409971" cy="1409968"/>
      </dsp:txXfrm>
    </dsp:sp>
    <dsp:sp modelId="{37FF9364-5070-4D44-A108-92B8F1D5E2DC}">
      <dsp:nvSpPr>
        <dsp:cNvPr id="0" name=""/>
        <dsp:cNvSpPr/>
      </dsp:nvSpPr>
      <dsp:spPr>
        <a:xfrm>
          <a:off x="3076651" y="1699944"/>
          <a:ext cx="1994001" cy="1993996"/>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Different underwriting years</a:t>
          </a:r>
        </a:p>
      </dsp:txBody>
      <dsp:txXfrm>
        <a:off x="3368666" y="1991958"/>
        <a:ext cx="1409971" cy="1409968"/>
      </dsp:txXfrm>
    </dsp:sp>
    <dsp:sp modelId="{16780E0C-CC0C-474E-9D07-37E2B4BC5C2A}">
      <dsp:nvSpPr>
        <dsp:cNvPr id="0" name=""/>
        <dsp:cNvSpPr/>
      </dsp:nvSpPr>
      <dsp:spPr>
        <a:xfrm>
          <a:off x="4101998" y="370058"/>
          <a:ext cx="1994001" cy="1993996"/>
        </a:xfrm>
        <a:prstGeom prst="ellipse">
          <a:avLst/>
        </a:prstGeom>
        <a:solidFill>
          <a:schemeClr val="accent3"/>
        </a:solidFill>
        <a:ln w="25400" cap="flat" cmpd="sng" algn="ctr">
          <a:solidFill>
            <a:schemeClr val="accent3">
              <a:shade val="50000"/>
            </a:schemeClr>
          </a:solidFill>
          <a:prstDash val="solid"/>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Contingency policies</a:t>
          </a:r>
        </a:p>
      </dsp:txBody>
      <dsp:txXfrm>
        <a:off x="4394013" y="662072"/>
        <a:ext cx="1409971" cy="14099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18FAE7-6989-45D1-847C-F75C91E7E73E}">
      <dsp:nvSpPr>
        <dsp:cNvPr id="0" name=""/>
        <dsp:cNvSpPr/>
      </dsp:nvSpPr>
      <dsp:spPr>
        <a:xfrm>
          <a:off x="264858" y="1660"/>
          <a:ext cx="2228927" cy="2228927"/>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2665" tIns="22860" rIns="122665" bIns="22860" numCol="1" spcCol="1270" anchor="ctr" anchorCtr="0">
          <a:noAutofit/>
        </a:bodyPr>
        <a:lstStyle/>
        <a:p>
          <a:pPr marL="0" lvl="0" indent="0" algn="ctr" defTabSz="800100">
            <a:lnSpc>
              <a:spcPct val="90000"/>
            </a:lnSpc>
            <a:spcBef>
              <a:spcPct val="0"/>
            </a:spcBef>
            <a:spcAft>
              <a:spcPct val="35000"/>
            </a:spcAft>
            <a:buNone/>
          </a:pPr>
          <a:r>
            <a:rPr lang="en-US" sz="1800" kern="1200" dirty="0"/>
            <a:t>Holding company shares</a:t>
          </a:r>
        </a:p>
      </dsp:txBody>
      <dsp:txXfrm>
        <a:off x="591277" y="328079"/>
        <a:ext cx="1576089" cy="1576089"/>
      </dsp:txXfrm>
    </dsp:sp>
    <dsp:sp modelId="{357C9791-E976-4654-ADAA-33AF4F53FCDE}">
      <dsp:nvSpPr>
        <dsp:cNvPr id="0" name=""/>
        <dsp:cNvSpPr/>
      </dsp:nvSpPr>
      <dsp:spPr>
        <a:xfrm>
          <a:off x="2048000" y="1660"/>
          <a:ext cx="2228927" cy="2228927"/>
        </a:xfrm>
        <a:prstGeom prst="ellipse">
          <a:avLst/>
        </a:prstGeom>
        <a:solidFill>
          <a:schemeClr val="accent2">
            <a:alpha val="50000"/>
            <a:hueOff val="483998"/>
            <a:satOff val="33333"/>
            <a:lumOff val="104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2665" tIns="22860" rIns="122665"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t>Bancassurers</a:t>
          </a:r>
          <a:endParaRPr lang="en-US" sz="1800" kern="1200" dirty="0"/>
        </a:p>
      </dsp:txBody>
      <dsp:txXfrm>
        <a:off x="2374419" y="328079"/>
        <a:ext cx="1576089" cy="1576089"/>
      </dsp:txXfrm>
    </dsp:sp>
    <dsp:sp modelId="{645E24E1-75F9-4698-841D-CD42B9D5D607}">
      <dsp:nvSpPr>
        <dsp:cNvPr id="0" name=""/>
        <dsp:cNvSpPr/>
      </dsp:nvSpPr>
      <dsp:spPr>
        <a:xfrm>
          <a:off x="3831141" y="1660"/>
          <a:ext cx="2228927" cy="2228927"/>
        </a:xfrm>
        <a:prstGeom prst="ellipse">
          <a:avLst/>
        </a:prstGeom>
        <a:solidFill>
          <a:schemeClr val="accent2">
            <a:alpha val="50000"/>
            <a:hueOff val="967996"/>
            <a:satOff val="66667"/>
            <a:lumOff val="209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2665" tIns="22860" rIns="122665" bIns="22860" numCol="1" spcCol="1270" anchor="ctr" anchorCtr="0">
          <a:noAutofit/>
        </a:bodyPr>
        <a:lstStyle/>
        <a:p>
          <a:pPr marL="0" lvl="0" indent="0" algn="ctr" defTabSz="800100">
            <a:lnSpc>
              <a:spcPct val="90000"/>
            </a:lnSpc>
            <a:spcBef>
              <a:spcPct val="0"/>
            </a:spcBef>
            <a:spcAft>
              <a:spcPct val="35000"/>
            </a:spcAft>
            <a:buNone/>
          </a:pPr>
          <a:r>
            <a:rPr lang="en-US" sz="1800" kern="1200" dirty="0"/>
            <a:t>Participations</a:t>
          </a:r>
        </a:p>
      </dsp:txBody>
      <dsp:txXfrm>
        <a:off x="4157560" y="328079"/>
        <a:ext cx="1576089" cy="1576089"/>
      </dsp:txXfrm>
    </dsp:sp>
    <dsp:sp modelId="{76F8FCB6-7AEF-43B7-ADD8-07CB85557647}">
      <dsp:nvSpPr>
        <dsp:cNvPr id="0" name=""/>
        <dsp:cNvSpPr/>
      </dsp:nvSpPr>
      <dsp:spPr>
        <a:xfrm>
          <a:off x="5614283" y="1660"/>
          <a:ext cx="2228927" cy="2228927"/>
        </a:xfrm>
        <a:prstGeom prst="ellipse">
          <a:avLst/>
        </a:prstGeom>
        <a:solidFill>
          <a:schemeClr val="accent2">
            <a:alpha val="50000"/>
            <a:hueOff val="1451994"/>
            <a:satOff val="100000"/>
            <a:lumOff val="31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2665" tIns="22860" rIns="122665" bIns="22860" numCol="1" spcCol="1270" anchor="ctr" anchorCtr="0">
          <a:noAutofit/>
        </a:bodyPr>
        <a:lstStyle/>
        <a:p>
          <a:pPr marL="0" lvl="0" indent="0" algn="ctr" defTabSz="800100">
            <a:lnSpc>
              <a:spcPct val="90000"/>
            </a:lnSpc>
            <a:spcBef>
              <a:spcPct val="0"/>
            </a:spcBef>
            <a:spcAft>
              <a:spcPct val="35000"/>
            </a:spcAft>
            <a:buNone/>
          </a:pPr>
          <a:r>
            <a:rPr lang="en-US" sz="1800" kern="1200" dirty="0"/>
            <a:t>Own Company Shares</a:t>
          </a:r>
        </a:p>
      </dsp:txBody>
      <dsp:txXfrm>
        <a:off x="5940702" y="328079"/>
        <a:ext cx="1576089" cy="15760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240750-678E-4D23-93EA-78A8A0248BB2}">
      <dsp:nvSpPr>
        <dsp:cNvPr id="0" name=""/>
        <dsp:cNvSpPr/>
      </dsp:nvSpPr>
      <dsp:spPr>
        <a:xfrm>
          <a:off x="5853" y="0"/>
          <a:ext cx="2366823" cy="9344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Reduce market value</a:t>
          </a:r>
        </a:p>
      </dsp:txBody>
      <dsp:txXfrm>
        <a:off x="33224" y="27371"/>
        <a:ext cx="2312081" cy="879756"/>
      </dsp:txXfrm>
    </dsp:sp>
    <dsp:sp modelId="{7AA948CF-5AC4-4D19-AAD7-EFEBF0B1DA2C}">
      <dsp:nvSpPr>
        <dsp:cNvPr id="0" name=""/>
        <dsp:cNvSpPr/>
      </dsp:nvSpPr>
      <dsp:spPr>
        <a:xfrm>
          <a:off x="2770303" y="0"/>
          <a:ext cx="2366823" cy="934498"/>
        </a:xfrm>
        <a:prstGeom prst="roundRect">
          <a:avLst>
            <a:gd name="adj" fmla="val 10000"/>
          </a:avLst>
        </a:prstGeom>
        <a:solidFill>
          <a:schemeClr val="accent2"/>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b="1" kern="1200" dirty="0"/>
            <a:t>VS</a:t>
          </a:r>
        </a:p>
      </dsp:txBody>
      <dsp:txXfrm>
        <a:off x="2797674" y="27371"/>
        <a:ext cx="2312081" cy="879756"/>
      </dsp:txXfrm>
    </dsp:sp>
    <dsp:sp modelId="{1A6D8C57-F441-4800-B58A-8DE1BD50DC18}">
      <dsp:nvSpPr>
        <dsp:cNvPr id="0" name=""/>
        <dsp:cNvSpPr/>
      </dsp:nvSpPr>
      <dsp:spPr>
        <a:xfrm>
          <a:off x="5534753" y="0"/>
          <a:ext cx="2366823" cy="9344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Recalculate disallowed assets</a:t>
          </a:r>
        </a:p>
      </dsp:txBody>
      <dsp:txXfrm>
        <a:off x="5562124" y="27371"/>
        <a:ext cx="2312081" cy="87975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8CB34E-2B35-4EEB-BBA3-B761F9244B6C}">
      <dsp:nvSpPr>
        <dsp:cNvPr id="0" name=""/>
        <dsp:cNvSpPr/>
      </dsp:nvSpPr>
      <dsp:spPr>
        <a:xfrm>
          <a:off x="1063529" y="356323"/>
          <a:ext cx="1840524" cy="1840804"/>
        </a:xfrm>
        <a:prstGeom prst="circularArrow">
          <a:avLst>
            <a:gd name="adj1" fmla="val 10980"/>
            <a:gd name="adj2" fmla="val 1142322"/>
            <a:gd name="adj3" fmla="val 4500000"/>
            <a:gd name="adj4" fmla="val 10800000"/>
            <a:gd name="adj5" fmla="val 125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1316C7-29CA-4572-AC64-0AF614893FFF}">
      <dsp:nvSpPr>
        <dsp:cNvPr id="0" name=""/>
        <dsp:cNvSpPr/>
      </dsp:nvSpPr>
      <dsp:spPr>
        <a:xfrm>
          <a:off x="1342865" y="1020909"/>
          <a:ext cx="1277703" cy="511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 rIns="0" bIns="9525" numCol="1" spcCol="1270" anchor="ctr" anchorCtr="0">
          <a:noAutofit/>
        </a:bodyPr>
        <a:lstStyle/>
        <a:p>
          <a:pPr marL="0" lvl="0" indent="0" algn="ctr" defTabSz="666750">
            <a:lnSpc>
              <a:spcPct val="90000"/>
            </a:lnSpc>
            <a:spcBef>
              <a:spcPct val="0"/>
            </a:spcBef>
            <a:spcAft>
              <a:spcPct val="35000"/>
            </a:spcAft>
            <a:buNone/>
          </a:pPr>
          <a:r>
            <a:rPr lang="en-US" sz="1500" kern="1200" dirty="0"/>
            <a:t>Type 1</a:t>
          </a:r>
          <a:br>
            <a:rPr lang="en-US" sz="1500" kern="1200" dirty="0"/>
          </a:br>
          <a:r>
            <a:rPr lang="en-US" sz="1500" kern="1200" dirty="0"/>
            <a:t>vs</a:t>
          </a:r>
          <a:br>
            <a:rPr lang="en-US" sz="1500" kern="1200" dirty="0"/>
          </a:br>
          <a:r>
            <a:rPr lang="en-US" sz="1500" kern="1200" dirty="0"/>
            <a:t>Type 3</a:t>
          </a:r>
        </a:p>
      </dsp:txBody>
      <dsp:txXfrm>
        <a:off x="1342865" y="1020909"/>
        <a:ext cx="1277703" cy="511249"/>
      </dsp:txXfrm>
    </dsp:sp>
    <dsp:sp modelId="{8AA61608-C87B-4E7D-B1DA-A924A728B427}">
      <dsp:nvSpPr>
        <dsp:cNvPr id="0" name=""/>
        <dsp:cNvSpPr/>
      </dsp:nvSpPr>
      <dsp:spPr>
        <a:xfrm>
          <a:off x="552330" y="1414002"/>
          <a:ext cx="1840524" cy="1840804"/>
        </a:xfrm>
        <a:prstGeom prst="leftCircularArrow">
          <a:avLst>
            <a:gd name="adj1" fmla="val 10980"/>
            <a:gd name="adj2" fmla="val 1142322"/>
            <a:gd name="adj3" fmla="val 6300000"/>
            <a:gd name="adj4" fmla="val 18900000"/>
            <a:gd name="adj5" fmla="val 125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674DDB-F2E6-48F3-810E-5FABCBE99CB2}">
      <dsp:nvSpPr>
        <dsp:cNvPr id="0" name=""/>
        <dsp:cNvSpPr/>
      </dsp:nvSpPr>
      <dsp:spPr>
        <a:xfrm>
          <a:off x="891597" y="2084706"/>
          <a:ext cx="1161990" cy="511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Concentration Limits</a:t>
          </a:r>
        </a:p>
      </dsp:txBody>
      <dsp:txXfrm>
        <a:off x="891597" y="2084706"/>
        <a:ext cx="1161990" cy="511249"/>
      </dsp:txXfrm>
    </dsp:sp>
    <dsp:sp modelId="{7FF6BC28-E14E-4EE2-868A-74725E5BB94E}">
      <dsp:nvSpPr>
        <dsp:cNvPr id="0" name=""/>
        <dsp:cNvSpPr/>
      </dsp:nvSpPr>
      <dsp:spPr>
        <a:xfrm>
          <a:off x="1194526" y="2598250"/>
          <a:ext cx="1581295" cy="1581929"/>
        </a:xfrm>
        <a:prstGeom prst="blockArc">
          <a:avLst>
            <a:gd name="adj1" fmla="val 13500000"/>
            <a:gd name="adj2" fmla="val 10800000"/>
            <a:gd name="adj3" fmla="val 1274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5AE626-DFF1-45FD-999A-71CCCF45E39D}">
      <dsp:nvSpPr>
        <dsp:cNvPr id="0" name=""/>
        <dsp:cNvSpPr/>
      </dsp:nvSpPr>
      <dsp:spPr>
        <a:xfrm>
          <a:off x="1472765" y="3150033"/>
          <a:ext cx="1022744" cy="511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Disallowed Assets</a:t>
          </a:r>
        </a:p>
      </dsp:txBody>
      <dsp:txXfrm>
        <a:off x="1472765" y="3150033"/>
        <a:ext cx="1022744" cy="5112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21C79-B6DD-41F3-BE29-88F89EF5A079}">
      <dsp:nvSpPr>
        <dsp:cNvPr id="0" name=""/>
        <dsp:cNvSpPr/>
      </dsp:nvSpPr>
      <dsp:spPr>
        <a:xfrm>
          <a:off x="468586" y="225"/>
          <a:ext cx="1799918" cy="1079951"/>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Monthly:</a:t>
          </a:r>
          <a:br>
            <a:rPr lang="en-US" sz="2000" b="1" kern="1200" dirty="0"/>
          </a:br>
          <a:r>
            <a:rPr lang="en-US" sz="2000" kern="1200" dirty="0"/>
            <a:t>No CAT risk?</a:t>
          </a:r>
        </a:p>
      </dsp:txBody>
      <dsp:txXfrm>
        <a:off x="500217" y="31856"/>
        <a:ext cx="1736656" cy="1016689"/>
      </dsp:txXfrm>
    </dsp:sp>
    <dsp:sp modelId="{08290B9B-44B5-457E-9BC9-954FD29E1FFC}">
      <dsp:nvSpPr>
        <dsp:cNvPr id="0" name=""/>
        <dsp:cNvSpPr/>
      </dsp:nvSpPr>
      <dsp:spPr>
        <a:xfrm>
          <a:off x="2426898" y="317011"/>
          <a:ext cx="381582" cy="446379"/>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2426898" y="406287"/>
        <a:ext cx="267107" cy="267827"/>
      </dsp:txXfrm>
    </dsp:sp>
    <dsp:sp modelId="{FC8C070F-0DA3-4683-8281-84BB4CDD5BC4}">
      <dsp:nvSpPr>
        <dsp:cNvPr id="0" name=""/>
        <dsp:cNvSpPr/>
      </dsp:nvSpPr>
      <dsp:spPr>
        <a:xfrm>
          <a:off x="2988472" y="225"/>
          <a:ext cx="1799918" cy="1079951"/>
        </a:xfrm>
        <a:prstGeom prst="roundRect">
          <a:avLst>
            <a:gd name="adj" fmla="val 10000"/>
          </a:avLst>
        </a:prstGeom>
        <a:solidFill>
          <a:schemeClr val="accent5">
            <a:hueOff val="-2346830"/>
            <a:satOff val="-20000"/>
            <a:lumOff val="776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Zero future premiums?</a:t>
          </a:r>
        </a:p>
      </dsp:txBody>
      <dsp:txXfrm>
        <a:off x="3020103" y="31856"/>
        <a:ext cx="1736656" cy="1016689"/>
      </dsp:txXfrm>
    </dsp:sp>
    <dsp:sp modelId="{133339D5-BC37-4D35-A848-38CA878DA7CC}">
      <dsp:nvSpPr>
        <dsp:cNvPr id="0" name=""/>
        <dsp:cNvSpPr/>
      </dsp:nvSpPr>
      <dsp:spPr>
        <a:xfrm>
          <a:off x="4946784" y="317011"/>
          <a:ext cx="381582" cy="446379"/>
        </a:xfrm>
        <a:prstGeom prst="rightArrow">
          <a:avLst>
            <a:gd name="adj1" fmla="val 60000"/>
            <a:gd name="adj2" fmla="val 50000"/>
          </a:avLst>
        </a:prstGeom>
        <a:solidFill>
          <a:schemeClr val="accent5">
            <a:hueOff val="-2933538"/>
            <a:satOff val="-25000"/>
            <a:lumOff val="9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4946784" y="406287"/>
        <a:ext cx="267107" cy="267827"/>
      </dsp:txXfrm>
    </dsp:sp>
    <dsp:sp modelId="{D7588637-7F04-435D-8F92-FDD79EB62049}">
      <dsp:nvSpPr>
        <dsp:cNvPr id="0" name=""/>
        <dsp:cNvSpPr/>
      </dsp:nvSpPr>
      <dsp:spPr>
        <a:xfrm>
          <a:off x="5508358" y="225"/>
          <a:ext cx="1799918" cy="1079951"/>
        </a:xfrm>
        <a:prstGeom prst="roundRect">
          <a:avLst>
            <a:gd name="adj" fmla="val 10000"/>
          </a:avLst>
        </a:prstGeom>
        <a:solidFill>
          <a:schemeClr val="accent5">
            <a:hueOff val="-4693660"/>
            <a:satOff val="-40000"/>
            <a:lumOff val="155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Run-off of past premiums</a:t>
          </a:r>
        </a:p>
      </dsp:txBody>
      <dsp:txXfrm>
        <a:off x="5539989" y="31856"/>
        <a:ext cx="1736656" cy="1016689"/>
      </dsp:txXfrm>
    </dsp:sp>
    <dsp:sp modelId="{E6BEC1A0-0CF5-4B41-89A5-414C5DD681E9}">
      <dsp:nvSpPr>
        <dsp:cNvPr id="0" name=""/>
        <dsp:cNvSpPr/>
      </dsp:nvSpPr>
      <dsp:spPr>
        <a:xfrm rot="5400000">
          <a:off x="6217526" y="1206171"/>
          <a:ext cx="381582" cy="446379"/>
        </a:xfrm>
        <a:prstGeom prst="rightArrow">
          <a:avLst>
            <a:gd name="adj1" fmla="val 60000"/>
            <a:gd name="adj2" fmla="val 50000"/>
          </a:avLst>
        </a:prstGeom>
        <a:solidFill>
          <a:schemeClr val="accent5">
            <a:hueOff val="-5867075"/>
            <a:satOff val="-50000"/>
            <a:lumOff val="1941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5400000">
        <a:off x="6274404" y="1238570"/>
        <a:ext cx="267827" cy="267107"/>
      </dsp:txXfrm>
    </dsp:sp>
    <dsp:sp modelId="{E12F05D7-0FA8-4010-9BF0-BEB0D9378492}">
      <dsp:nvSpPr>
        <dsp:cNvPr id="0" name=""/>
        <dsp:cNvSpPr/>
      </dsp:nvSpPr>
      <dsp:spPr>
        <a:xfrm>
          <a:off x="5508358" y="1800144"/>
          <a:ext cx="1799918" cy="1079951"/>
        </a:xfrm>
        <a:prstGeom prst="roundRect">
          <a:avLst>
            <a:gd name="adj" fmla="val 10000"/>
          </a:avLst>
        </a:prstGeom>
        <a:solidFill>
          <a:schemeClr val="accent5">
            <a:hueOff val="-7040490"/>
            <a:satOff val="-60000"/>
            <a:lumOff val="232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Reserve risk … is long</a:t>
          </a:r>
        </a:p>
      </dsp:txBody>
      <dsp:txXfrm>
        <a:off x="5539989" y="1831775"/>
        <a:ext cx="1736656" cy="1016689"/>
      </dsp:txXfrm>
    </dsp:sp>
    <dsp:sp modelId="{151BF324-8988-4ABB-AC8F-344184E03AC8}">
      <dsp:nvSpPr>
        <dsp:cNvPr id="0" name=""/>
        <dsp:cNvSpPr/>
      </dsp:nvSpPr>
      <dsp:spPr>
        <a:xfrm rot="10800000">
          <a:off x="4968383" y="2116929"/>
          <a:ext cx="381582" cy="446379"/>
        </a:xfrm>
        <a:prstGeom prst="rightArrow">
          <a:avLst>
            <a:gd name="adj1" fmla="val 60000"/>
            <a:gd name="adj2" fmla="val 50000"/>
          </a:avLst>
        </a:prstGeom>
        <a:solidFill>
          <a:schemeClr val="accent5">
            <a:hueOff val="-8800613"/>
            <a:satOff val="-75000"/>
            <a:lumOff val="2911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5082858" y="2206205"/>
        <a:ext cx="267107" cy="267827"/>
      </dsp:txXfrm>
    </dsp:sp>
    <dsp:sp modelId="{92492C84-CDD8-4CC2-B3E0-5BE30C5BAEE3}">
      <dsp:nvSpPr>
        <dsp:cNvPr id="0" name=""/>
        <dsp:cNvSpPr/>
      </dsp:nvSpPr>
      <dsp:spPr>
        <a:xfrm>
          <a:off x="2988472" y="1800144"/>
          <a:ext cx="1799918" cy="1079951"/>
        </a:xfrm>
        <a:prstGeom prst="roundRect">
          <a:avLst>
            <a:gd name="adj" fmla="val 10000"/>
          </a:avLst>
        </a:prstGeom>
        <a:solidFill>
          <a:schemeClr val="accent5">
            <a:hueOff val="-9387320"/>
            <a:satOff val="-80000"/>
            <a:lumOff val="31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Avoidable market risk?</a:t>
          </a:r>
        </a:p>
      </dsp:txBody>
      <dsp:txXfrm>
        <a:off x="3020103" y="1831775"/>
        <a:ext cx="1736656" cy="1016689"/>
      </dsp:txXfrm>
    </dsp:sp>
    <dsp:sp modelId="{36A27B9E-8BF9-4780-A4F6-4C2B76717749}">
      <dsp:nvSpPr>
        <dsp:cNvPr id="0" name=""/>
        <dsp:cNvSpPr/>
      </dsp:nvSpPr>
      <dsp:spPr>
        <a:xfrm rot="10800000">
          <a:off x="2448497" y="2116929"/>
          <a:ext cx="381582" cy="446379"/>
        </a:xfrm>
        <a:prstGeom prst="rightArrow">
          <a:avLst>
            <a:gd name="adj1" fmla="val 60000"/>
            <a:gd name="adj2" fmla="val 50000"/>
          </a:avLst>
        </a:prstGeom>
        <a:solidFill>
          <a:schemeClr val="accent5">
            <a:hueOff val="-11734150"/>
            <a:satOff val="-100000"/>
            <a:lumOff val="3882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2562972" y="2206205"/>
        <a:ext cx="267107" cy="267827"/>
      </dsp:txXfrm>
    </dsp:sp>
    <dsp:sp modelId="{6AD1D476-D98E-40F8-83E0-7529AEEF441E}">
      <dsp:nvSpPr>
        <dsp:cNvPr id="0" name=""/>
        <dsp:cNvSpPr/>
      </dsp:nvSpPr>
      <dsp:spPr>
        <a:xfrm>
          <a:off x="468586" y="1800144"/>
          <a:ext cx="1799918" cy="1079951"/>
        </a:xfrm>
        <a:prstGeom prst="roundRect">
          <a:avLst>
            <a:gd name="adj" fmla="val 10000"/>
          </a:avLst>
        </a:prstGeom>
        <a:solidFill>
          <a:schemeClr val="accent5">
            <a:hueOff val="-11734150"/>
            <a:satOff val="-100000"/>
            <a:lumOff val="38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Reinsurance credit risk?</a:t>
          </a:r>
        </a:p>
      </dsp:txBody>
      <dsp:txXfrm>
        <a:off x="500217" y="1831775"/>
        <a:ext cx="1736656" cy="101668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8B450C-4499-41B1-A4FC-C10E180A0FA7}">
      <dsp:nvSpPr>
        <dsp:cNvPr id="0" name=""/>
        <dsp:cNvSpPr/>
      </dsp:nvSpPr>
      <dsp:spPr>
        <a:xfrm>
          <a:off x="818" y="0"/>
          <a:ext cx="1448244" cy="14401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Originator is not the counterparty</a:t>
          </a:r>
        </a:p>
      </dsp:txBody>
      <dsp:txXfrm>
        <a:off x="42999" y="42181"/>
        <a:ext cx="1363882" cy="1355798"/>
      </dsp:txXfrm>
    </dsp:sp>
    <dsp:sp modelId="{7EBA65AC-8E48-46C6-89BC-C3773A28BE56}">
      <dsp:nvSpPr>
        <dsp:cNvPr id="0" name=""/>
        <dsp:cNvSpPr/>
      </dsp:nvSpPr>
      <dsp:spPr>
        <a:xfrm>
          <a:off x="1692368" y="0"/>
          <a:ext cx="1448244" cy="1440160"/>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Who is the Group?</a:t>
          </a:r>
        </a:p>
      </dsp:txBody>
      <dsp:txXfrm>
        <a:off x="1734549" y="42181"/>
        <a:ext cx="1363882" cy="1355798"/>
      </dsp:txXfrm>
    </dsp:sp>
    <dsp:sp modelId="{5505D38E-3E7F-46E4-845A-3DF9B545EC6F}">
      <dsp:nvSpPr>
        <dsp:cNvPr id="0" name=""/>
        <dsp:cNvSpPr/>
      </dsp:nvSpPr>
      <dsp:spPr>
        <a:xfrm>
          <a:off x="3383918" y="0"/>
          <a:ext cx="1448244" cy="1440160"/>
        </a:xfrm>
        <a:prstGeom prst="roundRect">
          <a:avLst>
            <a:gd name="adj" fmla="val 10000"/>
          </a:avLst>
        </a:prstGeom>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w="9525" cap="flat" cmpd="sng" algn="ctr">
          <a:solidFill>
            <a:schemeClr val="accent6">
              <a:shade val="95000"/>
              <a:satMod val="105000"/>
            </a:schemeClr>
          </a:solidFill>
          <a:prstDash val="solid"/>
        </a:ln>
        <a:effectLst>
          <a:outerShdw blurRad="40000" dist="23000" dir="5400000" rotWithShape="0">
            <a:srgbClr val="000000">
              <a:alpha val="35000"/>
            </a:srgbClr>
          </a:outerShdw>
        </a:effectLst>
      </dsp:spPr>
      <dsp:style>
        <a:lnRef idx="1">
          <a:schemeClr val="accent6"/>
        </a:lnRef>
        <a:fillRef idx="3">
          <a:schemeClr val="accent6"/>
        </a:fillRef>
        <a:effectRef idx="2">
          <a:schemeClr val="accent6"/>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Credit ratings differ by tranche</a:t>
          </a:r>
        </a:p>
      </dsp:txBody>
      <dsp:txXfrm>
        <a:off x="3426099" y="42181"/>
        <a:ext cx="1363882" cy="1355798"/>
      </dsp:txXfrm>
    </dsp:sp>
    <dsp:sp modelId="{FAAED773-4C58-41F3-8276-E3ECD86F8669}">
      <dsp:nvSpPr>
        <dsp:cNvPr id="0" name=""/>
        <dsp:cNvSpPr/>
      </dsp:nvSpPr>
      <dsp:spPr>
        <a:xfrm>
          <a:off x="5075467" y="0"/>
          <a:ext cx="1448244" cy="1440160"/>
        </a:xfrm>
        <a:prstGeom prst="roundRect">
          <a:avLst>
            <a:gd name="adj" fmla="val 1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Home loans, commercial mortgages, car loans …</a:t>
          </a:r>
        </a:p>
      </dsp:txBody>
      <dsp:txXfrm>
        <a:off x="5117648" y="42181"/>
        <a:ext cx="1363882" cy="1355798"/>
      </dsp:txXfrm>
    </dsp:sp>
    <dsp:sp modelId="{656D81F9-314E-4D91-965B-D41C1DA71F31}">
      <dsp:nvSpPr>
        <dsp:cNvPr id="0" name=""/>
        <dsp:cNvSpPr/>
      </dsp:nvSpPr>
      <dsp:spPr>
        <a:xfrm>
          <a:off x="6767017" y="0"/>
          <a:ext cx="1448244" cy="1440160"/>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Statement A</a:t>
          </a:r>
          <a:br>
            <a:rPr lang="en-US" sz="1800" kern="1200" dirty="0"/>
          </a:br>
          <a:r>
            <a:rPr lang="en-US" sz="1800" kern="1200" dirty="0"/>
            <a:t>Disclosures</a:t>
          </a:r>
        </a:p>
      </dsp:txBody>
      <dsp:txXfrm>
        <a:off x="6809198" y="42181"/>
        <a:ext cx="1363882" cy="1355798"/>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7.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architecture">
  <dgm:title val="Architecture Layout"/>
  <dgm:desc val="Use to show hierarchical relationships that build from the bottom up. This layout works well for showing architectural components or objects that build on other objects."/>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Z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1D9947E-897F-4102-B1E4-8D31B8AAFF31}" type="datetimeFigureOut">
              <a:rPr lang="en-ZA"/>
              <a:pPr>
                <a:defRPr/>
              </a:pPr>
              <a:t>2025/07/24</a:t>
            </a:fld>
            <a:endParaRPr lang="en-Z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ZA"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ZA"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Z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08EE7EA-DCE3-4C00-B192-074613195793}" type="slidenum">
              <a:rPr lang="en-ZA"/>
              <a:pPr>
                <a:defRPr/>
              </a:pPr>
              <a:t>‹#›</a:t>
            </a:fld>
            <a:endParaRPr lang="en-ZA" dirty="0"/>
          </a:p>
        </p:txBody>
      </p:sp>
    </p:spTree>
    <p:extLst>
      <p:ext uri="{BB962C8B-B14F-4D97-AF65-F5344CB8AC3E}">
        <p14:creationId xmlns:p14="http://schemas.microsoft.com/office/powerpoint/2010/main" val="2667545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n.wikipedia.org/wiki/Interest_rate_risk"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en.wikipedia.org/wiki/Credit_risk" TargetMode="External"/><Relationship Id="rId5" Type="http://schemas.openxmlformats.org/officeDocument/2006/relationships/hyperlink" Target="https://en.wikipedia.org/wiki/Bond_duration" TargetMode="External"/><Relationship Id="rId4" Type="http://schemas.openxmlformats.org/officeDocument/2006/relationships/hyperlink" Target="https://en.wikipedia.org/wiki/Floating_rate_note#cite_note-ray-3"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ym typeface="Wingdings" panose="05000000000000000000" pitchFamily="2" charset="2"/>
              </a:rPr>
              <a:t>Aim = not to say “what SAM has done wrong”, but rather to reflect on how far we’ve come, and start thinking and talking about ironing out the small remaining details.</a:t>
            </a:r>
          </a:p>
          <a:p>
            <a:endParaRPr lang="en-US" dirty="0">
              <a:sym typeface="Wingdings" panose="05000000000000000000" pitchFamily="2" charset="2"/>
            </a:endParaRPr>
          </a:p>
          <a:p>
            <a:r>
              <a:rPr lang="en-US" dirty="0">
                <a:sym typeface="Wingdings" panose="05000000000000000000" pitchFamily="2" charset="2"/>
              </a:rPr>
              <a:t>Know that it will never be 100% clear, and not saying that it should really be, given how different </a:t>
            </a:r>
            <a:r>
              <a:rPr lang="en-US" dirty="0" err="1">
                <a:sym typeface="Wingdings" panose="05000000000000000000" pitchFamily="2" charset="2"/>
              </a:rPr>
              <a:t>organisations</a:t>
            </a:r>
            <a:r>
              <a:rPr lang="en-US" dirty="0">
                <a:sym typeface="Wingdings" panose="05000000000000000000" pitchFamily="2" charset="2"/>
              </a:rPr>
              <a:t> are. But there are some key areas that probably affect us all in the same way, that we can look to deal with together.</a:t>
            </a:r>
          </a:p>
          <a:p>
            <a:endParaRPr lang="en-US" dirty="0">
              <a:sym typeface="Wingdings" panose="05000000000000000000" pitchFamily="2" charset="2"/>
            </a:endParaRPr>
          </a:p>
          <a:p>
            <a:r>
              <a:rPr lang="en-US" dirty="0">
                <a:sym typeface="Wingdings" panose="05000000000000000000" pitchFamily="2" charset="2"/>
              </a:rPr>
              <a:t>Follow-up:</a:t>
            </a:r>
          </a:p>
          <a:p>
            <a:r>
              <a:rPr lang="en-US" dirty="0">
                <a:sym typeface="Wingdings" panose="05000000000000000000" pitchFamily="2" charset="2"/>
              </a:rPr>
              <a:t>Stop loss </a:t>
            </a:r>
            <a:r>
              <a:rPr lang="en-US" dirty="0" err="1">
                <a:sym typeface="Wingdings" panose="05000000000000000000" pitchFamily="2" charset="2"/>
              </a:rPr>
              <a:t>calc</a:t>
            </a:r>
            <a:r>
              <a:rPr lang="en-US" dirty="0">
                <a:sym typeface="Wingdings" panose="05000000000000000000" pitchFamily="2" charset="2"/>
              </a:rPr>
              <a:t> from NLUR workbook</a:t>
            </a:r>
          </a:p>
          <a:p>
            <a:r>
              <a:rPr lang="en-US" dirty="0">
                <a:sym typeface="Wingdings" panose="05000000000000000000" pitchFamily="2" charset="2"/>
              </a:rPr>
              <a:t>First party participations calculation</a:t>
            </a:r>
          </a:p>
          <a:p>
            <a:r>
              <a:rPr lang="en-US" dirty="0">
                <a:sym typeface="Wingdings" panose="05000000000000000000" pitchFamily="2" charset="2"/>
              </a:rPr>
              <a:t>Lapse risk examples</a:t>
            </a:r>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1</a:t>
            </a:fld>
            <a:endParaRPr lang="en-ZA" dirty="0"/>
          </a:p>
        </p:txBody>
      </p:sp>
    </p:spTree>
    <p:extLst>
      <p:ext uri="{BB962C8B-B14F-4D97-AF65-F5344CB8AC3E}">
        <p14:creationId xmlns:p14="http://schemas.microsoft.com/office/powerpoint/2010/main" val="40361443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The latest “modified” CIC table produced by the PA includes Negotiable Certificates of Deposit (NCD’s) under cash instruments.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EIOPA implies that NCDs are bonds, but modified CIC = Cash.</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NCDs are still being trading in the market. When ABIL failed, they actually differentiated between deposits, FRNs,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Some audit firms have requested that short-dated FRN’s should be treated as cash. Where does one draw the line?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Type 3 vs spread risk</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FRNs carry little </a:t>
            </a:r>
            <a:r>
              <a:rPr lang="en-US" sz="1200" b="0" i="0" u="none" strike="noStrike" kern="1200" dirty="0">
                <a:solidFill>
                  <a:schemeClr val="tx1"/>
                </a:solidFill>
                <a:effectLst/>
                <a:latin typeface="+mn-lt"/>
                <a:ea typeface="+mn-ea"/>
                <a:cs typeface="+mn-cs"/>
                <a:hlinkClick r:id="rId3" tooltip="Interest rate risk"/>
              </a:rPr>
              <a:t>interest rate risk</a:t>
            </a:r>
            <a:r>
              <a:rPr lang="en-US" sz="1200" b="0" i="0" kern="1200" dirty="0">
                <a:solidFill>
                  <a:schemeClr val="tx1"/>
                </a:solidFill>
                <a:effectLst/>
                <a:latin typeface="+mn-lt"/>
                <a:ea typeface="+mn-ea"/>
                <a:cs typeface="+mn-cs"/>
              </a:rPr>
              <a:t>.</a:t>
            </a:r>
            <a:r>
              <a:rPr lang="en-US" sz="1200" b="0" i="0" u="none" strike="noStrike" kern="1200" baseline="30000" dirty="0">
                <a:solidFill>
                  <a:schemeClr val="tx1"/>
                </a:solidFill>
                <a:effectLst/>
                <a:latin typeface="+mn-lt"/>
                <a:ea typeface="+mn-ea"/>
                <a:cs typeface="+mn-cs"/>
                <a:hlinkClick r:id="rId4"/>
              </a:rPr>
              <a:t>[3]</a:t>
            </a:r>
            <a:r>
              <a:rPr lang="en-US" sz="1200" b="0" i="0" kern="1200" dirty="0">
                <a:solidFill>
                  <a:schemeClr val="tx1"/>
                </a:solidFill>
                <a:effectLst/>
                <a:latin typeface="+mn-lt"/>
                <a:ea typeface="+mn-ea"/>
                <a:cs typeface="+mn-cs"/>
              </a:rPr>
              <a:t> An FRN has a </a:t>
            </a:r>
            <a:r>
              <a:rPr lang="en-US" sz="1200" b="0" i="0" u="none" strike="noStrike" kern="1200" dirty="0">
                <a:solidFill>
                  <a:schemeClr val="tx1"/>
                </a:solidFill>
                <a:effectLst/>
                <a:latin typeface="+mn-lt"/>
                <a:ea typeface="+mn-ea"/>
                <a:cs typeface="+mn-cs"/>
                <a:hlinkClick r:id="rId5" tooltip="Bond duration"/>
              </a:rPr>
              <a:t>duration</a:t>
            </a:r>
            <a:r>
              <a:rPr lang="en-US" sz="1200" b="0" i="0" kern="1200" dirty="0">
                <a:solidFill>
                  <a:schemeClr val="tx1"/>
                </a:solidFill>
                <a:effectLst/>
                <a:latin typeface="+mn-lt"/>
                <a:ea typeface="+mn-ea"/>
                <a:cs typeface="+mn-cs"/>
              </a:rPr>
              <a:t> close to zero, and its price shows very low sensitivity to changes in market rates. When market rates rise, the expected coupons of the FRN increase in line with the increase in forward rates, which means its price remains constant. Thus, FRNs differ from fixed rate bonds, whose prices decline when market rates rise. As FRNs are almost immune to interest rate risk, they are considered</a:t>
            </a:r>
            <a:r>
              <a:rPr lang="en-US" sz="1200" b="0" i="0" kern="1200" baseline="300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conservative investments for investors who believe market rates will increase. The risk that remains is </a:t>
            </a:r>
            <a:r>
              <a:rPr lang="en-US" sz="1200" b="0" i="0" u="none" strike="noStrike" kern="1200" dirty="0">
                <a:solidFill>
                  <a:schemeClr val="tx1"/>
                </a:solidFill>
                <a:effectLst/>
                <a:latin typeface="+mn-lt"/>
                <a:ea typeface="+mn-ea"/>
                <a:cs typeface="+mn-cs"/>
                <a:hlinkClick r:id="rId6" tooltip="Credit risk"/>
              </a:rPr>
              <a:t>credit risk</a:t>
            </a:r>
            <a:r>
              <a:rPr lang="en-US" sz="1200" b="0" i="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Impacts the choice between Type 3 &amp; Spread Risk.</a:t>
            </a:r>
            <a:endParaRPr lang="en-ZA"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Importantly also impacts the limits for concentration risk</a:t>
            </a: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10</a:t>
            </a:fld>
            <a:endParaRPr lang="en-ZA" dirty="0"/>
          </a:p>
        </p:txBody>
      </p:sp>
    </p:spTree>
    <p:extLst>
      <p:ext uri="{BB962C8B-B14F-4D97-AF65-F5344CB8AC3E}">
        <p14:creationId xmlns:p14="http://schemas.microsoft.com/office/powerpoint/2010/main" val="3154010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How big is </a:t>
            </a:r>
            <a:r>
              <a:rPr lang="en-US" sz="1200" b="1" kern="1200">
                <a:solidFill>
                  <a:schemeClr val="tx1"/>
                </a:solidFill>
                <a:effectLst/>
                <a:latin typeface="+mn-lt"/>
                <a:ea typeface="+mn-ea"/>
                <a:cs typeface="+mn-cs"/>
              </a:rPr>
              <a:t>your interest rate charge?</a:t>
            </a:r>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Can we simply the way the FRN shock is implied.</a:t>
            </a:r>
          </a:p>
          <a:p>
            <a:r>
              <a:rPr lang="en-US" sz="1200" b="1" kern="1200" dirty="0">
                <a:solidFill>
                  <a:schemeClr val="tx1"/>
                </a:solidFill>
                <a:effectLst/>
                <a:latin typeface="+mn-lt"/>
                <a:ea typeface="+mn-ea"/>
                <a:cs typeface="+mn-cs"/>
              </a:rPr>
              <a:t>And how does this flow into the overall SCR?</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Floating Rate Notes</a:t>
            </a:r>
            <a:endParaRPr lang="en-ZA" sz="1200" b="1"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Probably the pain for most non-life insurers is calculating market risk for these instruments.</a:t>
            </a:r>
            <a:endParaRPr lang="en-ZA"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Most people do not choose to calculate an interest rate risk for floating rate notes.</a:t>
            </a:r>
            <a:endParaRPr lang="en-ZA" sz="1200" kern="1200" dirty="0">
              <a:solidFill>
                <a:schemeClr val="tx1"/>
              </a:solidFill>
              <a:effectLst/>
              <a:latin typeface="+mn-lt"/>
              <a:ea typeface="+mn-ea"/>
              <a:cs typeface="+mn-cs"/>
            </a:endParaRPr>
          </a:p>
          <a:p>
            <a:pPr marL="171450" lvl="0" indent="-171450">
              <a:buFontTx/>
              <a:buChar char="-"/>
            </a:pPr>
            <a:r>
              <a:rPr lang="en-US" sz="1200" kern="1200" dirty="0">
                <a:solidFill>
                  <a:schemeClr val="tx1"/>
                </a:solidFill>
                <a:effectLst/>
                <a:latin typeface="+mn-lt"/>
                <a:ea typeface="+mn-ea"/>
                <a:cs typeface="+mn-cs"/>
              </a:rPr>
              <a:t>Technically it requires a full projection.</a:t>
            </a:r>
          </a:p>
          <a:p>
            <a:pPr marL="171450" lvl="0" indent="-171450">
              <a:buFontTx/>
              <a:buChar char="-"/>
            </a:pPr>
            <a:r>
              <a:rPr lang="en-US" sz="1200" kern="1200" dirty="0">
                <a:solidFill>
                  <a:schemeClr val="tx1"/>
                </a:solidFill>
                <a:effectLst/>
                <a:latin typeface="+mn-lt"/>
                <a:ea typeface="+mn-ea"/>
                <a:cs typeface="+mn-cs"/>
              </a:rPr>
              <a:t>You should also be solving for the credit risk spread – which often requires an iterative algorithm</a:t>
            </a:r>
            <a:endParaRPr lang="en-ZA" sz="1200" kern="1200" dirty="0">
              <a:solidFill>
                <a:schemeClr val="tx1"/>
              </a:solidFill>
              <a:effectLst/>
              <a:latin typeface="+mn-lt"/>
              <a:ea typeface="+mn-ea"/>
              <a:cs typeface="+mn-cs"/>
            </a:endParaRPr>
          </a:p>
          <a:p>
            <a:pPr marL="171450" lvl="0" indent="-171450">
              <a:buFontTx/>
              <a:buChar char="-"/>
            </a:pPr>
            <a:r>
              <a:rPr lang="en-US" sz="1200" kern="1200" dirty="0">
                <a:solidFill>
                  <a:schemeClr val="tx1"/>
                </a:solidFill>
                <a:effectLst/>
                <a:latin typeface="+mn-lt"/>
                <a:ea typeface="+mn-ea"/>
                <a:cs typeface="+mn-cs"/>
              </a:rPr>
              <a:t>Could the PA just allow a prudent simplification?</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Other considerations?</a:t>
            </a:r>
          </a:p>
          <a:p>
            <a:pPr marL="171450" lvl="0" indent="-171450">
              <a:buFontTx/>
              <a:buChar char="-"/>
            </a:pPr>
            <a:r>
              <a:rPr lang="en-US" sz="1200" kern="1200" dirty="0">
                <a:solidFill>
                  <a:schemeClr val="tx1"/>
                </a:solidFill>
                <a:effectLst/>
                <a:latin typeface="+mn-lt"/>
                <a:ea typeface="+mn-ea"/>
                <a:cs typeface="+mn-cs"/>
              </a:rPr>
              <a:t>How frequent are your coupons?</a:t>
            </a:r>
          </a:p>
          <a:p>
            <a:pPr marL="171450" lvl="0" indent="-171450">
              <a:buFontTx/>
              <a:buChar char="-"/>
            </a:pPr>
            <a:r>
              <a:rPr lang="en-US" sz="1200" kern="1200" dirty="0">
                <a:solidFill>
                  <a:schemeClr val="tx1"/>
                </a:solidFill>
                <a:effectLst/>
                <a:latin typeface="+mn-lt"/>
                <a:ea typeface="+mn-ea"/>
                <a:cs typeface="+mn-cs"/>
              </a:rPr>
              <a:t>Maturity value Par?</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For fixed rate – you can back solve based on 8.5%</a:t>
            </a:r>
          </a:p>
          <a:p>
            <a:pPr marL="171450" lvl="0" indent="-171450">
              <a:buFontTx/>
              <a:buChar char="-"/>
            </a:pPr>
            <a:r>
              <a:rPr lang="en-US" sz="1200" kern="1200" dirty="0">
                <a:solidFill>
                  <a:schemeClr val="tx1"/>
                </a:solidFill>
                <a:effectLst/>
                <a:latin typeface="+mn-lt"/>
                <a:ea typeface="+mn-ea"/>
                <a:cs typeface="+mn-cs"/>
              </a:rPr>
              <a:t>Rate based on JIBAR + 1.5%</a:t>
            </a:r>
          </a:p>
          <a:p>
            <a:pPr marL="171450" lvl="0" indent="-171450">
              <a:buFontTx/>
              <a:buChar char="-"/>
            </a:pPr>
            <a:r>
              <a:rPr lang="en-US" sz="1200" kern="1200" dirty="0">
                <a:solidFill>
                  <a:schemeClr val="tx1"/>
                </a:solidFill>
                <a:effectLst/>
                <a:latin typeface="+mn-lt"/>
                <a:ea typeface="+mn-ea"/>
                <a:cs typeface="+mn-cs"/>
              </a:rPr>
              <a:t>R</a:t>
            </a:r>
            <a:r>
              <a:rPr lang="en-ZA" sz="1200" kern="1200" dirty="0" err="1">
                <a:solidFill>
                  <a:schemeClr val="tx1"/>
                </a:solidFill>
                <a:effectLst/>
                <a:latin typeface="+mn-lt"/>
                <a:ea typeface="+mn-ea"/>
                <a:cs typeface="+mn-cs"/>
              </a:rPr>
              <a:t>eset</a:t>
            </a:r>
            <a:r>
              <a:rPr lang="en-ZA" sz="1200" kern="1200" dirty="0">
                <a:solidFill>
                  <a:schemeClr val="tx1"/>
                </a:solidFill>
                <a:effectLst/>
                <a:latin typeface="+mn-lt"/>
                <a:ea typeface="+mn-ea"/>
                <a:cs typeface="+mn-cs"/>
              </a:rPr>
              <a:t> date implies the actual rate on top of </a:t>
            </a:r>
            <a:r>
              <a:rPr lang="en-ZA" sz="1200" kern="1200" dirty="0" err="1">
                <a:solidFill>
                  <a:schemeClr val="tx1"/>
                </a:solidFill>
                <a:effectLst/>
                <a:latin typeface="+mn-lt"/>
                <a:ea typeface="+mn-ea"/>
                <a:cs typeface="+mn-cs"/>
              </a:rPr>
              <a:t>Jibar</a:t>
            </a:r>
            <a:endParaRPr lang="en-ZA" sz="1200" kern="1200" dirty="0">
              <a:solidFill>
                <a:schemeClr val="tx1"/>
              </a:solidFill>
              <a:effectLst/>
              <a:latin typeface="+mn-lt"/>
              <a:ea typeface="+mn-ea"/>
              <a:cs typeface="+mn-cs"/>
            </a:endParaRPr>
          </a:p>
          <a:p>
            <a:pPr marL="171450" lvl="0" indent="-171450">
              <a:buFontTx/>
              <a:buChar char="-"/>
            </a:pPr>
            <a:r>
              <a:rPr lang="en-US" sz="1200" kern="1200" dirty="0">
                <a:solidFill>
                  <a:schemeClr val="tx1"/>
                </a:solidFill>
                <a:effectLst/>
                <a:latin typeface="+mn-lt"/>
                <a:ea typeface="+mn-ea"/>
                <a:cs typeface="+mn-cs"/>
              </a:rPr>
              <a:t>N</a:t>
            </a:r>
            <a:r>
              <a:rPr lang="en-ZA" sz="1200" kern="1200" dirty="0" err="1">
                <a:solidFill>
                  <a:schemeClr val="tx1"/>
                </a:solidFill>
                <a:effectLst/>
                <a:latin typeface="+mn-lt"/>
                <a:ea typeface="+mn-ea"/>
                <a:cs typeface="+mn-cs"/>
              </a:rPr>
              <a:t>eed</a:t>
            </a:r>
            <a:r>
              <a:rPr lang="en-ZA" sz="1200" kern="1200" dirty="0">
                <a:solidFill>
                  <a:schemeClr val="tx1"/>
                </a:solidFill>
                <a:effectLst/>
                <a:latin typeface="+mn-lt"/>
                <a:ea typeface="+mn-ea"/>
                <a:cs typeface="+mn-cs"/>
              </a:rPr>
              <a:t> to predict JIBAR at each coupon date to get actual coupon rate and then that rate is set for 3 months.</a:t>
            </a:r>
          </a:p>
          <a:p>
            <a:pPr marL="171450" lvl="0" indent="-171450">
              <a:buFontTx/>
              <a:buChar char="-"/>
            </a:pPr>
            <a:r>
              <a:rPr lang="en-US" sz="1200" kern="1200" dirty="0">
                <a:solidFill>
                  <a:schemeClr val="tx1"/>
                </a:solidFill>
                <a:effectLst/>
                <a:latin typeface="+mn-lt"/>
                <a:ea typeface="+mn-ea"/>
                <a:cs typeface="+mn-cs"/>
              </a:rPr>
              <a:t>A</a:t>
            </a:r>
            <a:r>
              <a:rPr lang="en-ZA" sz="1200" kern="1200" dirty="0" err="1">
                <a:solidFill>
                  <a:schemeClr val="tx1"/>
                </a:solidFill>
                <a:effectLst/>
                <a:latin typeface="+mn-lt"/>
                <a:ea typeface="+mn-ea"/>
                <a:cs typeface="+mn-cs"/>
              </a:rPr>
              <a:t>nd</a:t>
            </a:r>
            <a:r>
              <a:rPr lang="en-ZA" sz="1200" kern="1200" dirty="0">
                <a:solidFill>
                  <a:schemeClr val="tx1"/>
                </a:solidFill>
                <a:effectLst/>
                <a:latin typeface="+mn-lt"/>
                <a:ea typeface="+mn-ea"/>
                <a:cs typeface="+mn-cs"/>
              </a:rPr>
              <a:t> full iterative process for modelling the rates</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E</a:t>
            </a:r>
            <a:r>
              <a:rPr lang="en-ZA" sz="1200" kern="1200" dirty="0">
                <a:solidFill>
                  <a:schemeClr val="tx1"/>
                </a:solidFill>
                <a:effectLst/>
                <a:latin typeface="+mn-lt"/>
                <a:ea typeface="+mn-ea"/>
                <a:cs typeface="+mn-cs"/>
              </a:rPr>
              <a:t>x or cum coupon - &gt; market price and modelled price can diverge significantly based on valuation date.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P</a:t>
            </a:r>
            <a:r>
              <a:rPr lang="en-ZA" sz="1200" kern="1200" dirty="0">
                <a:solidFill>
                  <a:schemeClr val="tx1"/>
                </a:solidFill>
                <a:effectLst/>
                <a:latin typeface="+mn-lt"/>
                <a:ea typeface="+mn-ea"/>
                <a:cs typeface="+mn-cs"/>
              </a:rPr>
              <a:t>OINT = all of these complications for what is often the smallest charge. Is a bit or prudence not a good thing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11</a:t>
            </a:fld>
            <a:endParaRPr lang="en-ZA" dirty="0"/>
          </a:p>
        </p:txBody>
      </p:sp>
    </p:spTree>
    <p:extLst>
      <p:ext uri="{BB962C8B-B14F-4D97-AF65-F5344CB8AC3E}">
        <p14:creationId xmlns:p14="http://schemas.microsoft.com/office/powerpoint/2010/main" val="3762730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To calculate the risk margin we need to run-off the SCR – nuances to the approaches available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Running off premiums?</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en-US" sz="1200" kern="1200" dirty="0">
                <a:solidFill>
                  <a:schemeClr val="tx1"/>
                </a:solidFill>
                <a:effectLst/>
                <a:latin typeface="+mn-lt"/>
                <a:ea typeface="+mn-ea"/>
                <a:cs typeface="+mn-cs"/>
              </a:rPr>
              <a:t>Within 1 month all catastrophe risk for monthly policies should vanish entirely. </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en-US" sz="1200" kern="1200" dirty="0">
                <a:solidFill>
                  <a:schemeClr val="tx1"/>
                </a:solidFill>
                <a:effectLst/>
                <a:latin typeface="+mn-lt"/>
                <a:ea typeface="+mn-ea"/>
                <a:cs typeface="+mn-cs"/>
              </a:rPr>
              <a:t>This can reduce the SCR significantly for most insurers – however, strong argument that premium run-off over next 12 month?</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en-US" sz="1200" kern="1200" dirty="0">
                <a:solidFill>
                  <a:schemeClr val="tx1"/>
                </a:solidFill>
                <a:effectLst/>
                <a:latin typeface="+mn-lt"/>
                <a:ea typeface="+mn-ea"/>
                <a:cs typeface="+mn-cs"/>
              </a:rPr>
              <a:t>Obviously then the element of reserve risk still to be reflected – but recalculated SCR can be significantly lower</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What is considered unavoidable market risk?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Reinsurance credit risk?</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Check SCR, what allowed to do. </a:t>
            </a:r>
            <a:endParaRPr lang="en-Z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12</a:t>
            </a:fld>
            <a:endParaRPr lang="en-ZA" dirty="0"/>
          </a:p>
        </p:txBody>
      </p:sp>
    </p:spTree>
    <p:extLst>
      <p:ext uri="{BB962C8B-B14F-4D97-AF65-F5344CB8AC3E}">
        <p14:creationId xmlns:p14="http://schemas.microsoft.com/office/powerpoint/2010/main" val="24295174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sasf.co.za</a:t>
            </a:r>
          </a:p>
          <a:p>
            <a:r>
              <a:rPr lang="en-US" dirty="0"/>
              <a:t>Particular focus = CDOs</a:t>
            </a:r>
          </a:p>
          <a:p>
            <a:endParaRPr lang="en-US" dirty="0"/>
          </a:p>
          <a:p>
            <a:r>
              <a:rPr lang="en-US" dirty="0"/>
              <a:t>Supposedly =&gt; better credit rating that south African rating</a:t>
            </a:r>
          </a:p>
          <a:p>
            <a:r>
              <a:rPr lang="en-US" dirty="0"/>
              <a:t>Different funds, different tranches.</a:t>
            </a:r>
          </a:p>
          <a:p>
            <a:r>
              <a:rPr lang="en-US" dirty="0"/>
              <a:t>Which rating to use? </a:t>
            </a:r>
          </a:p>
          <a:p>
            <a:endParaRPr lang="en-US" dirty="0"/>
          </a:p>
          <a:p>
            <a:r>
              <a:rPr lang="en-US" dirty="0"/>
              <a:t>Using securities – need to be aware of the actual underlying risk?</a:t>
            </a:r>
          </a:p>
          <a:p>
            <a:pPr marL="171450" indent="-171450">
              <a:buFontTx/>
              <a:buChar char="-"/>
            </a:pPr>
            <a:r>
              <a:rPr lang="en-US" dirty="0"/>
              <a:t>Counterparty</a:t>
            </a:r>
          </a:p>
          <a:p>
            <a:pPr marL="171450" indent="-171450">
              <a:buFontTx/>
              <a:buChar char="-"/>
            </a:pPr>
            <a:r>
              <a:rPr lang="en-US" dirty="0"/>
              <a:t>Group</a:t>
            </a:r>
          </a:p>
          <a:p>
            <a:pPr marL="171450" indent="-171450">
              <a:buFontTx/>
              <a:buChar char="-"/>
            </a:pPr>
            <a:r>
              <a:rPr lang="en-US" dirty="0"/>
              <a:t>Tranche specific ratings</a:t>
            </a:r>
          </a:p>
          <a:p>
            <a:pPr marL="171450" indent="-171450">
              <a:buFontTx/>
              <a:buChar char="-"/>
            </a:pPr>
            <a:r>
              <a:rPr lang="en-US" dirty="0"/>
              <a:t>Underlying risks/business</a:t>
            </a:r>
          </a:p>
          <a:p>
            <a:pPr marL="0" indent="0">
              <a:buFontTx/>
              <a:buNone/>
            </a:pPr>
            <a:endParaRPr lang="en-US" dirty="0"/>
          </a:p>
          <a:p>
            <a:pPr marL="0" indent="0">
              <a:buFontTx/>
              <a:buNone/>
            </a:pPr>
            <a:r>
              <a:rPr lang="en-US" dirty="0"/>
              <a:t>Often disclosed as a bond – but CDO</a:t>
            </a:r>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13</a:t>
            </a:fld>
            <a:endParaRPr lang="en-ZA" dirty="0"/>
          </a:p>
        </p:txBody>
      </p:sp>
    </p:spTree>
    <p:extLst>
      <p:ext uri="{BB962C8B-B14F-4D97-AF65-F5344CB8AC3E}">
        <p14:creationId xmlns:p14="http://schemas.microsoft.com/office/powerpoint/2010/main" val="31989719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Ability to raise LACDT after stressed event?</a:t>
            </a:r>
          </a:p>
          <a:p>
            <a:r>
              <a:rPr lang="en-US" dirty="0"/>
              <a:t>- Profitability “post shock”</a:t>
            </a:r>
          </a:p>
          <a:p>
            <a:r>
              <a:rPr lang="en-US" dirty="0"/>
              <a:t>- SCR impact?</a:t>
            </a:r>
          </a:p>
          <a:p>
            <a:endParaRPr lang="en-US" dirty="0"/>
          </a:p>
          <a:p>
            <a:r>
              <a:rPr lang="en-US" dirty="0"/>
              <a:t>Reserve risk impact – post stress event, what are the actual drivers? </a:t>
            </a:r>
          </a:p>
          <a:p>
            <a:pPr marL="171450" indent="-171450">
              <a:buFontTx/>
              <a:buChar char="-"/>
            </a:pPr>
            <a:r>
              <a:rPr lang="en-US" dirty="0"/>
              <a:t>So assuming half through the year – your impact is suddenly reduced. </a:t>
            </a:r>
          </a:p>
          <a:p>
            <a:pPr marL="171450" indent="-171450">
              <a:buFontTx/>
              <a:buChar char="-"/>
            </a:pPr>
            <a:r>
              <a:rPr lang="en-US" dirty="0"/>
              <a:t>Should probably assume that loss happens on calculation date</a:t>
            </a:r>
          </a:p>
          <a:p>
            <a:endParaRPr lang="en-US" dirty="0"/>
          </a:p>
          <a:p>
            <a:r>
              <a:rPr lang="en-US" dirty="0"/>
              <a:t>When DTA maxed out -&gt; impact shoots up SCR</a:t>
            </a:r>
          </a:p>
          <a:p>
            <a:r>
              <a:rPr lang="en-US" dirty="0"/>
              <a:t>Real impact on profits?</a:t>
            </a:r>
          </a:p>
          <a:p>
            <a:r>
              <a:rPr lang="en-US" dirty="0"/>
              <a:t>Iterative process -&gt; shock =&gt; Profit =&gt; SCR =&gt; dividends =&gt; tax etc.</a:t>
            </a:r>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14</a:t>
            </a:fld>
            <a:endParaRPr lang="en-ZA" dirty="0"/>
          </a:p>
        </p:txBody>
      </p:sp>
    </p:spTree>
    <p:extLst>
      <p:ext uri="{BB962C8B-B14F-4D97-AF65-F5344CB8AC3E}">
        <p14:creationId xmlns:p14="http://schemas.microsoft.com/office/powerpoint/2010/main" val="795607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baseline="0" dirty="0">
                <a:solidFill>
                  <a:schemeClr val="tx1"/>
                </a:solidFill>
                <a:effectLst/>
                <a:latin typeface="+mn-lt"/>
                <a:ea typeface="+mn-ea"/>
                <a:cs typeface="+mn-cs"/>
              </a:rPr>
              <a:t>Go back to a Working group approach to iron out some of these? Can there be more industry collaboration?</a:t>
            </a:r>
          </a:p>
          <a:p>
            <a:r>
              <a:rPr lang="en-US" sz="1200" b="0" i="0" kern="1200" baseline="0" dirty="0">
                <a:solidFill>
                  <a:schemeClr val="tx1"/>
                </a:solidFill>
                <a:effectLst/>
                <a:latin typeface="+mn-lt"/>
                <a:ea typeface="+mn-ea"/>
                <a:cs typeface="+mn-cs"/>
              </a:rPr>
              <a:t>Even within consulting companies we’ve seen different views</a:t>
            </a:r>
            <a:endParaRPr lang="en-US" baseline="0" dirty="0"/>
          </a:p>
          <a:p>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15</a:t>
            </a:fld>
            <a:endParaRPr lang="en-ZA" dirty="0"/>
          </a:p>
        </p:txBody>
      </p:sp>
    </p:spTree>
    <p:extLst>
      <p:ext uri="{BB962C8B-B14F-4D97-AF65-F5344CB8AC3E}">
        <p14:creationId xmlns:p14="http://schemas.microsoft.com/office/powerpoint/2010/main" val="80158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come a long way. In</a:t>
            </a:r>
            <a:r>
              <a:rPr lang="en-US" baseline="0" dirty="0"/>
              <a:t> the last 10 years we have moved from capital requirements as a percentage of premium to a calculation that can take up multiple worksheets and workbooks.</a:t>
            </a:r>
          </a:p>
          <a:p>
            <a:r>
              <a:rPr lang="en-US" baseline="0" dirty="0"/>
              <a:t>The challenge for us now lies in some of the smaller details and how these are treated.</a:t>
            </a:r>
          </a:p>
          <a:p>
            <a:r>
              <a:rPr lang="en-US" baseline="0" dirty="0"/>
              <a:t>As a profession we need to try ensure that we apply standards consistently and appropriately.</a:t>
            </a:r>
          </a:p>
          <a:p>
            <a:r>
              <a:rPr lang="en-US" baseline="0" dirty="0"/>
              <a:t>We are reminded by the words of Thomas Fuller “</a:t>
            </a:r>
            <a:r>
              <a:rPr lang="en-US" sz="1200" b="0" i="0" kern="1200" dirty="0">
                <a:solidFill>
                  <a:schemeClr val="tx1"/>
                </a:solidFill>
                <a:effectLst/>
                <a:latin typeface="+mn-lt"/>
                <a:ea typeface="+mn-ea"/>
                <a:cs typeface="+mn-cs"/>
              </a:rPr>
              <a:t>All things are difficult before they are easy.”</a:t>
            </a:r>
          </a:p>
          <a:p>
            <a:r>
              <a:rPr lang="en-US" sz="1200" b="0" i="0" kern="1200" baseline="0" dirty="0">
                <a:solidFill>
                  <a:schemeClr val="tx1"/>
                </a:solidFill>
                <a:effectLst/>
                <a:latin typeface="+mn-lt"/>
                <a:ea typeface="+mn-ea"/>
                <a:cs typeface="+mn-cs"/>
              </a:rPr>
              <a:t>But even as we sit here today there are already plans to implement SAM 2.0</a:t>
            </a:r>
          </a:p>
          <a:p>
            <a:r>
              <a:rPr lang="en-US" sz="1200" b="0" i="0" kern="1200" baseline="0" dirty="0">
                <a:solidFill>
                  <a:schemeClr val="tx1"/>
                </a:solidFill>
                <a:effectLst/>
                <a:latin typeface="+mn-lt"/>
                <a:ea typeface="+mn-ea"/>
                <a:cs typeface="+mn-cs"/>
              </a:rPr>
              <a:t>One thing is certain the future will become more complicated.</a:t>
            </a:r>
          </a:p>
          <a:p>
            <a:r>
              <a:rPr lang="en-US" sz="1200" b="0" i="0" kern="1200" baseline="0" dirty="0">
                <a:solidFill>
                  <a:schemeClr val="tx1"/>
                </a:solidFill>
                <a:effectLst/>
                <a:latin typeface="+mn-lt"/>
                <a:ea typeface="+mn-ea"/>
                <a:cs typeface="+mn-cs"/>
              </a:rPr>
              <a:t>A challenge to us here is how do we adapt how we can make the SAM capital calculation “as easy as a matchbox calculation”.</a:t>
            </a:r>
          </a:p>
          <a:p>
            <a:endParaRPr lang="en-US" sz="1200" b="0" i="0" kern="1200" baseline="0" dirty="0">
              <a:solidFill>
                <a:schemeClr val="tx1"/>
              </a:solidFill>
              <a:effectLst/>
              <a:latin typeface="+mn-lt"/>
              <a:ea typeface="+mn-ea"/>
              <a:cs typeface="+mn-cs"/>
            </a:endParaRPr>
          </a:p>
          <a:p>
            <a:r>
              <a:rPr lang="en-US" sz="1200" b="0" i="0" kern="1200" baseline="0" dirty="0">
                <a:solidFill>
                  <a:schemeClr val="tx1"/>
                </a:solidFill>
                <a:effectLst/>
                <a:latin typeface="+mn-lt"/>
                <a:ea typeface="+mn-ea"/>
                <a:cs typeface="+mn-cs"/>
              </a:rPr>
              <a:t>Particularly, from an external audit point of view, to limit those big findings that suddenly pop up after years of sign-off.</a:t>
            </a: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2</a:t>
            </a:fld>
            <a:endParaRPr lang="en-ZA" dirty="0"/>
          </a:p>
        </p:txBody>
      </p:sp>
    </p:spTree>
    <p:extLst>
      <p:ext uri="{BB962C8B-B14F-4D97-AF65-F5344CB8AC3E}">
        <p14:creationId xmlns:p14="http://schemas.microsoft.com/office/powerpoint/2010/main" val="1094270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Some of the areas we’ve identified for discussion today.</a:t>
            </a:r>
          </a:p>
          <a:p>
            <a:pPr marL="0" indent="0">
              <a:buNone/>
            </a:pPr>
            <a:r>
              <a:rPr lang="en-US" dirty="0"/>
              <a:t>Not all encompassing, but just to highlight this sense of “ambiguity” and some of the “complexity vs pragmatism” areas of debate</a:t>
            </a:r>
          </a:p>
          <a:p>
            <a:pPr marL="0" indent="0">
              <a:buNone/>
            </a:pPr>
            <a:r>
              <a:rPr lang="en-US" dirty="0"/>
              <a:t>A lot of it based on Clive’s experience within consulting, and some of the challenges we’ve seen through audits.</a:t>
            </a:r>
          </a:p>
          <a:p>
            <a:pPr marL="0" indent="0">
              <a:buNone/>
            </a:pPr>
            <a:r>
              <a:rPr lang="en-US" dirty="0"/>
              <a:t>Given the small audit/consulting market within SA, I’m sure these discussions have been held at many of your businesses</a:t>
            </a:r>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3</a:t>
            </a:fld>
            <a:endParaRPr lang="en-ZA" dirty="0"/>
          </a:p>
        </p:txBody>
      </p:sp>
    </p:spTree>
    <p:extLst>
      <p:ext uri="{BB962C8B-B14F-4D97-AF65-F5344CB8AC3E}">
        <p14:creationId xmlns:p14="http://schemas.microsoft.com/office/powerpoint/2010/main" val="2376741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SAM exposure. How accurate are they really? And how sure are our auditors on the accuracy there of.</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Key theme = having an accurate estimation of your exposures.</a:t>
            </a:r>
          </a:p>
          <a:p>
            <a:endParaRPr lang="en-US" dirty="0"/>
          </a:p>
          <a:p>
            <a:endParaRPr lang="en-US" dirty="0"/>
          </a:p>
          <a:p>
            <a:r>
              <a:rPr lang="en-US" dirty="0"/>
              <a:t>Possible double counting (e.g. Fire – with subsections that aren’t fire peril based. Contents and all risk double counting, subsections) – need to do a peril based investigation.</a:t>
            </a:r>
          </a:p>
          <a:p>
            <a:r>
              <a:rPr lang="en-US" dirty="0"/>
              <a:t>Additional sum insureds that are only really expressed within policy wordings – and almost never actually on a system somewhere – rent, fire extinguishing charges, storage costs.</a:t>
            </a:r>
          </a:p>
          <a:p>
            <a:endParaRPr lang="en-US" dirty="0"/>
          </a:p>
          <a:p>
            <a:r>
              <a:rPr lang="en-US" dirty="0"/>
              <a:t>Hail impact on Scratch and dent.</a:t>
            </a:r>
          </a:p>
          <a:p>
            <a:endParaRPr lang="en-US" dirty="0"/>
          </a:p>
          <a:p>
            <a:r>
              <a:rPr lang="en-US" dirty="0"/>
              <a:t>The sum insured allocated to certain products: Car hire (e.g. adding value of car, but that would not appropriate, Credit Shortfall which is actually a moving target etc.)</a:t>
            </a:r>
          </a:p>
          <a:p>
            <a:r>
              <a:rPr lang="en-US" dirty="0"/>
              <a:t>Fire – difference sections that aren’t fire specific</a:t>
            </a:r>
          </a:p>
          <a:p>
            <a:r>
              <a:rPr lang="en-US" dirty="0"/>
              <a:t>Inclusion of Liability covers (e.g. on motor?)</a:t>
            </a:r>
          </a:p>
          <a:p>
            <a:endParaRPr lang="en-US" dirty="0"/>
          </a:p>
          <a:p>
            <a:r>
              <a:rPr lang="en-US" dirty="0"/>
              <a:t>Yellow metal = mining/construction vehicles</a:t>
            </a:r>
          </a:p>
          <a:p>
            <a:r>
              <a:rPr lang="en-US" dirty="0"/>
              <a:t>Excess buy-down products – attracting cat risk – but what is your sum insured? </a:t>
            </a:r>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4</a:t>
            </a:fld>
            <a:endParaRPr lang="en-ZA" dirty="0"/>
          </a:p>
        </p:txBody>
      </p:sp>
    </p:spTree>
    <p:extLst>
      <p:ext uri="{BB962C8B-B14F-4D97-AF65-F5344CB8AC3E}">
        <p14:creationId xmlns:p14="http://schemas.microsoft.com/office/powerpoint/2010/main" val="21294386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there really significant risk transfer?</a:t>
            </a:r>
          </a:p>
          <a:p>
            <a:r>
              <a:rPr lang="en-US" dirty="0"/>
              <a:t>E.g. Profit share arrangements setup to actually control the loss ratio for both the “</a:t>
            </a:r>
            <a:r>
              <a:rPr lang="en-US" dirty="0" err="1"/>
              <a:t>cedant</a:t>
            </a:r>
            <a:r>
              <a:rPr lang="en-US" dirty="0"/>
              <a:t>” and the reinsurer </a:t>
            </a:r>
          </a:p>
          <a:p>
            <a:r>
              <a:rPr lang="en-US" dirty="0"/>
              <a:t>E.g. SCR targeting arrangements – where the program will only kick in based on the SCR premium risk result. But what about the reserve risk element that would surely be expected in the SCR event</a:t>
            </a:r>
          </a:p>
          <a:p>
            <a:endParaRPr lang="en-US" dirty="0"/>
          </a:p>
          <a:p>
            <a:r>
              <a:rPr lang="en-US" dirty="0"/>
              <a:t>e.g. arrangements where loss recovery specific to size of the SCR – but no lower level cover exists – technically still need to reserve to that level?</a:t>
            </a:r>
          </a:p>
          <a:p>
            <a:endParaRPr lang="en-US" dirty="0"/>
          </a:p>
          <a:p>
            <a:endParaRPr lang="en-US" dirty="0"/>
          </a:p>
          <a:p>
            <a:r>
              <a:rPr lang="en-US" dirty="0"/>
              <a:t>This question of “the extent to which it can be allocated”</a:t>
            </a:r>
          </a:p>
          <a:p>
            <a:r>
              <a:rPr lang="en-US" dirty="0"/>
              <a:t>- Combined non-prop treaties -&gt; cannot allocate premiums correctly</a:t>
            </a:r>
          </a:p>
          <a:p>
            <a:r>
              <a:rPr lang="en-US" dirty="0"/>
              <a:t>- Can be very tricky and may require various different calculations (calculated net, actual net and then gross)</a:t>
            </a:r>
          </a:p>
          <a:p>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5</a:t>
            </a:fld>
            <a:endParaRPr lang="en-ZA" dirty="0"/>
          </a:p>
        </p:txBody>
      </p:sp>
    </p:spTree>
    <p:extLst>
      <p:ext uri="{BB962C8B-B14F-4D97-AF65-F5344CB8AC3E}">
        <p14:creationId xmlns:p14="http://schemas.microsoft.com/office/powerpoint/2010/main" val="3612123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Standard formula premium risk = </a:t>
            </a:r>
            <a:r>
              <a:rPr lang="en-US" b="1" dirty="0"/>
              <a:t>combined ratio</a:t>
            </a:r>
            <a:r>
              <a:rPr lang="en-US" dirty="0"/>
              <a:t>. Stop loss contracts normally only loss ratio specific.</a:t>
            </a:r>
          </a:p>
          <a:p>
            <a:r>
              <a:rPr lang="en-US" dirty="0"/>
              <a:t>- Actually supposed to then strip out your expense element. But needs to be your shocked 1-in-200 expense risk too</a:t>
            </a:r>
          </a:p>
          <a:p>
            <a:r>
              <a:rPr lang="en-US" dirty="0"/>
              <a:t>– what is true expense ratio in SCR scenario? </a:t>
            </a:r>
          </a:p>
          <a:p>
            <a:r>
              <a:rPr lang="en-US" dirty="0"/>
              <a:t>- What will you actually be able to recover from the stop loss arrangement </a:t>
            </a:r>
          </a:p>
          <a:p>
            <a:endParaRPr lang="en-US" dirty="0"/>
          </a:p>
          <a:p>
            <a:r>
              <a:rPr lang="en-US" dirty="0"/>
              <a:t>Also, policies generally on an </a:t>
            </a:r>
            <a:r>
              <a:rPr lang="en-US" b="1" dirty="0"/>
              <a:t>underwriting year </a:t>
            </a:r>
            <a:r>
              <a:rPr lang="en-US" dirty="0"/>
              <a:t>basis – policy period not necessarily align with SAM reporting period:</a:t>
            </a:r>
          </a:p>
          <a:p>
            <a:pPr marL="171450" indent="-171450">
              <a:buFontTx/>
              <a:buChar char="-"/>
            </a:pPr>
            <a:r>
              <a:rPr lang="en-US" dirty="0"/>
              <a:t>Technically require tracking </a:t>
            </a:r>
            <a:r>
              <a:rPr lang="en-US" dirty="0" err="1"/>
              <a:t>calc</a:t>
            </a:r>
            <a:r>
              <a:rPr lang="en-US" dirty="0"/>
              <a:t> separately for each UW year and applying the different terms </a:t>
            </a:r>
            <a:r>
              <a:rPr lang="en-US" dirty="0" err="1"/>
              <a:t>seperately</a:t>
            </a:r>
            <a:r>
              <a:rPr lang="en-US" dirty="0"/>
              <a:t>?</a:t>
            </a:r>
          </a:p>
          <a:p>
            <a:pPr marL="171450" indent="-171450">
              <a:buFontTx/>
              <a:buChar char="-"/>
            </a:pPr>
            <a:endParaRPr lang="en-US" dirty="0"/>
          </a:p>
          <a:p>
            <a:endParaRPr lang="en-US" dirty="0"/>
          </a:p>
          <a:p>
            <a:r>
              <a:rPr lang="en-US" dirty="0"/>
              <a:t>NLUR workbook stop loss inputs – formula still applied going forward.</a:t>
            </a:r>
          </a:p>
          <a:p>
            <a:pPr marL="171450" indent="-171450">
              <a:buFontTx/>
              <a:buChar char="-"/>
            </a:pPr>
            <a:r>
              <a:rPr lang="en-US" dirty="0"/>
              <a:t>Possibly understating recovery? </a:t>
            </a:r>
          </a:p>
          <a:p>
            <a:pPr marL="171450" indent="-171450">
              <a:buFontTx/>
              <a:buChar char="-"/>
            </a:pPr>
            <a:r>
              <a:rPr lang="en-US" dirty="0"/>
              <a:t>Check workbook</a:t>
            </a:r>
          </a:p>
          <a:p>
            <a:endParaRPr lang="en-US" dirty="0"/>
          </a:p>
          <a:p>
            <a:r>
              <a:rPr lang="en-US" dirty="0"/>
              <a:t>Contingency policy = limited risk transfer. READ more about contingency policies</a:t>
            </a:r>
          </a:p>
          <a:p>
            <a:endParaRPr lang="en-US" dirty="0"/>
          </a:p>
          <a:p>
            <a:r>
              <a:rPr lang="en-US" dirty="0"/>
              <a:t>First party simplification questions! Formula (earned money that you’ve included in assets, but want to double count the money in the SCR calculations)</a:t>
            </a:r>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6</a:t>
            </a:fld>
            <a:endParaRPr lang="en-ZA" dirty="0"/>
          </a:p>
        </p:txBody>
      </p:sp>
    </p:spTree>
    <p:extLst>
      <p:ext uri="{BB962C8B-B14F-4D97-AF65-F5344CB8AC3E}">
        <p14:creationId xmlns:p14="http://schemas.microsoft.com/office/powerpoint/2010/main" val="3239775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Lapse risk: been highlighted at a couple of the industry/PA feedbacks that lapse risk is not being shown within the short-term industry. </a:t>
            </a:r>
          </a:p>
          <a:p>
            <a:pPr marL="171450" indent="-171450">
              <a:buFontTx/>
              <a:buChar char="-"/>
            </a:pPr>
            <a:r>
              <a:rPr lang="en-US" dirty="0"/>
              <a:t>Possibly due to wording of the shocks within the specifications?</a:t>
            </a:r>
          </a:p>
          <a:p>
            <a:pPr marL="171450" indent="-171450">
              <a:buFontTx/>
              <a:buChar char="-"/>
            </a:pPr>
            <a:r>
              <a:rPr lang="en-US" dirty="0"/>
              <a:t>Can suffer losses – although not have your TP’s have not changes – which is what the wordings </a:t>
            </a:r>
            <a:r>
              <a:rPr lang="en-US" dirty="0" err="1"/>
              <a:t>specifiy</a:t>
            </a:r>
            <a:r>
              <a:rPr lang="en-US" dirty="0"/>
              <a:t>?</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en-US" sz="1200" b="0" i="0" u="none" strike="noStrike" kern="1200" baseline="0" dirty="0">
                <a:solidFill>
                  <a:schemeClr val="tx1"/>
                </a:solidFill>
                <a:latin typeface="+mn-lt"/>
                <a:ea typeface="+mn-ea"/>
                <a:cs typeface="+mn-cs"/>
              </a:rPr>
              <a:t>W</a:t>
            </a:r>
            <a:r>
              <a:rPr lang="en-ZA" sz="1200" b="0" i="0" u="none" strike="noStrike" kern="1200" baseline="0" dirty="0" err="1">
                <a:solidFill>
                  <a:schemeClr val="tx1"/>
                </a:solidFill>
                <a:latin typeface="+mn-lt"/>
                <a:ea typeface="+mn-ea"/>
                <a:cs typeface="+mn-cs"/>
              </a:rPr>
              <a:t>ording</a:t>
            </a:r>
            <a:r>
              <a:rPr lang="en-ZA" sz="1200" b="0" i="0" u="none" strike="noStrike" kern="1200" baseline="0" dirty="0">
                <a:solidFill>
                  <a:schemeClr val="tx1"/>
                </a:solidFill>
                <a:latin typeface="+mn-lt"/>
                <a:ea typeface="+mn-ea"/>
                <a:cs typeface="+mn-cs"/>
              </a:rPr>
              <a:t> lets people look past actual lapse risk within business.</a:t>
            </a:r>
            <a:endParaRPr lang="en-ZA" dirty="0"/>
          </a:p>
          <a:p>
            <a:endParaRPr lang="en-US" dirty="0"/>
          </a:p>
          <a:p>
            <a:endParaRPr lang="en-US" dirty="0"/>
          </a:p>
          <a:p>
            <a:r>
              <a:rPr lang="en-US" dirty="0"/>
              <a:t>Can be big jumps between IFRS and SAM results because of lapse assumption</a:t>
            </a:r>
          </a:p>
          <a:p>
            <a:r>
              <a:rPr lang="en-US" dirty="0"/>
              <a:t>So – given the new wordings, have we actually lost the intention of QIS3 (which is still part of the specs)</a:t>
            </a:r>
          </a:p>
          <a:p>
            <a:endParaRPr lang="en-US" dirty="0"/>
          </a:p>
          <a:p>
            <a:r>
              <a:rPr lang="en-US" dirty="0"/>
              <a:t>Supposed to have lapse included in your forward looking projection, </a:t>
            </a:r>
          </a:p>
          <a:p>
            <a:pPr marL="171450" indent="-171450">
              <a:buFontTx/>
              <a:buChar char="-"/>
            </a:pPr>
            <a:r>
              <a:rPr lang="en-US" dirty="0"/>
              <a:t>but need to accurately evaluate all expenses and the difference impact lapses will have.</a:t>
            </a:r>
          </a:p>
          <a:p>
            <a:pPr marL="171450" indent="-171450">
              <a:buFontTx/>
              <a:buChar char="-"/>
            </a:pPr>
            <a:r>
              <a:rPr lang="en-US" sz="1200" b="0" i="0" u="none" strike="noStrike" kern="1200" baseline="0" dirty="0">
                <a:solidFill>
                  <a:schemeClr val="tx1"/>
                </a:solidFill>
                <a:latin typeface="+mn-lt"/>
                <a:ea typeface="+mn-ea"/>
                <a:cs typeface="+mn-cs"/>
              </a:rPr>
              <a:t>C</a:t>
            </a:r>
            <a:r>
              <a:rPr lang="en-ZA" sz="1200" b="0" i="0" u="none" strike="noStrike" kern="1200" baseline="0" dirty="0" err="1">
                <a:solidFill>
                  <a:schemeClr val="tx1"/>
                </a:solidFill>
                <a:latin typeface="+mn-lt"/>
                <a:ea typeface="+mn-ea"/>
                <a:cs typeface="+mn-cs"/>
              </a:rPr>
              <a:t>ashback</a:t>
            </a:r>
            <a:r>
              <a:rPr lang="en-ZA" sz="1200" b="0" i="0" u="none" strike="noStrike" kern="1200" baseline="0" dirty="0">
                <a:solidFill>
                  <a:schemeClr val="tx1"/>
                </a:solidFill>
                <a:latin typeface="+mn-lt"/>
                <a:ea typeface="+mn-ea"/>
                <a:cs typeface="+mn-cs"/>
              </a:rPr>
              <a:t> reserve – again based on an assumed lapse rate</a:t>
            </a:r>
          </a:p>
          <a:p>
            <a:endParaRPr lang="en-US" dirty="0"/>
          </a:p>
          <a:p>
            <a:endParaRPr lang="en-US" dirty="0"/>
          </a:p>
          <a:p>
            <a:r>
              <a:rPr lang="en-US" u="sng" dirty="0"/>
              <a:t>Lapse1</a:t>
            </a:r>
          </a:p>
          <a:p>
            <a:r>
              <a:rPr lang="en-US" sz="1200" b="0" i="0" u="none" strike="noStrike" kern="1200" baseline="0" dirty="0">
                <a:solidFill>
                  <a:schemeClr val="tx1"/>
                </a:solidFill>
                <a:latin typeface="+mn-lt"/>
                <a:ea typeface="+mn-ea"/>
                <a:cs typeface="+mn-cs"/>
              </a:rPr>
              <a:t>Lapsing of 40 % of the in-force insurance policies for</a:t>
            </a:r>
          </a:p>
          <a:p>
            <a:r>
              <a:rPr lang="en-US" sz="1200" b="0" i="0" u="none" strike="noStrike" kern="1200" baseline="0" dirty="0">
                <a:solidFill>
                  <a:schemeClr val="tx1"/>
                </a:solidFill>
                <a:latin typeface="+mn-lt"/>
                <a:ea typeface="+mn-ea"/>
                <a:cs typeface="+mn-cs"/>
              </a:rPr>
              <a:t>which lapsing would result in an increase of technical</a:t>
            </a:r>
          </a:p>
          <a:p>
            <a:r>
              <a:rPr lang="en-US" sz="1200" b="0" i="0" u="none" strike="noStrike" kern="1200" baseline="0" dirty="0">
                <a:solidFill>
                  <a:schemeClr val="tx1"/>
                </a:solidFill>
                <a:latin typeface="+mn-lt"/>
                <a:ea typeface="+mn-ea"/>
                <a:cs typeface="+mn-cs"/>
              </a:rPr>
              <a:t>provisions excluding the risk margin</a:t>
            </a:r>
          </a:p>
          <a:p>
            <a:endParaRPr lang="en-US" sz="1200" b="0" i="0" u="none" strike="noStrike" kern="1200" baseline="0" dirty="0">
              <a:solidFill>
                <a:schemeClr val="tx1"/>
              </a:solidFill>
              <a:latin typeface="+mn-lt"/>
              <a:ea typeface="+mn-ea"/>
              <a:cs typeface="+mn-cs"/>
            </a:endParaRPr>
          </a:p>
          <a:p>
            <a:r>
              <a:rPr lang="en-US" sz="1200" b="0" i="0" u="sng" strike="noStrike" kern="1200" baseline="0" dirty="0">
                <a:solidFill>
                  <a:schemeClr val="tx1"/>
                </a:solidFill>
                <a:latin typeface="+mn-lt"/>
                <a:ea typeface="+mn-ea"/>
                <a:cs typeface="+mn-cs"/>
              </a:rPr>
              <a:t>Lapse 2</a:t>
            </a:r>
          </a:p>
          <a:p>
            <a:r>
              <a:rPr lang="en-US" sz="1200" b="0" i="0" u="none" strike="noStrike" kern="1200" baseline="0" dirty="0">
                <a:solidFill>
                  <a:schemeClr val="tx1"/>
                </a:solidFill>
                <a:latin typeface="+mn-lt"/>
                <a:ea typeface="+mn-ea"/>
                <a:cs typeface="+mn-cs"/>
              </a:rPr>
              <a:t>Decrease of 40% in the number of future insurance</a:t>
            </a:r>
          </a:p>
          <a:p>
            <a:r>
              <a:rPr lang="en-US" sz="1200" b="0" i="0" u="none" strike="noStrike" kern="1200" baseline="0" dirty="0">
                <a:solidFill>
                  <a:schemeClr val="tx1"/>
                </a:solidFill>
                <a:latin typeface="+mn-lt"/>
                <a:ea typeface="+mn-ea"/>
                <a:cs typeface="+mn-cs"/>
              </a:rPr>
              <a:t>policies or reinsurance contracts that are allowed for in</a:t>
            </a:r>
          </a:p>
          <a:p>
            <a:r>
              <a:rPr lang="en-US" sz="1200" b="0" i="0" u="none" strike="noStrike" kern="1200" baseline="0" dirty="0">
                <a:solidFill>
                  <a:schemeClr val="tx1"/>
                </a:solidFill>
                <a:latin typeface="+mn-lt"/>
                <a:ea typeface="+mn-ea"/>
                <a:cs typeface="+mn-cs"/>
              </a:rPr>
              <a:t>the valuation of technical provisions, but not in-force at</a:t>
            </a:r>
          </a:p>
          <a:p>
            <a:r>
              <a:rPr lang="en-US" sz="1200" b="0" i="0" u="none" strike="noStrike" kern="1200" baseline="0" dirty="0">
                <a:solidFill>
                  <a:schemeClr val="tx1"/>
                </a:solidFill>
                <a:latin typeface="+mn-lt"/>
                <a:ea typeface="+mn-ea"/>
                <a:cs typeface="+mn-cs"/>
              </a:rPr>
              <a:t>the valuation date, where this decrease would result in</a:t>
            </a:r>
          </a:p>
          <a:p>
            <a:r>
              <a:rPr lang="en-US" sz="1200" b="0" i="0" u="none" strike="noStrike" kern="1200" baseline="0" dirty="0">
                <a:solidFill>
                  <a:schemeClr val="tx1"/>
                </a:solidFill>
                <a:latin typeface="+mn-lt"/>
                <a:ea typeface="+mn-ea"/>
                <a:cs typeface="+mn-cs"/>
              </a:rPr>
              <a:t>an increase in technical provisions excluding the risk</a:t>
            </a:r>
          </a:p>
          <a:p>
            <a:r>
              <a:rPr lang="en-ZA" sz="1200" b="0" i="0" u="none" strike="noStrike" kern="1200" baseline="0" dirty="0">
                <a:solidFill>
                  <a:schemeClr val="tx1"/>
                </a:solidFill>
                <a:latin typeface="+mn-lt"/>
                <a:ea typeface="+mn-ea"/>
                <a:cs typeface="+mn-cs"/>
              </a:rPr>
              <a:t>Margin</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7</a:t>
            </a:fld>
            <a:endParaRPr lang="en-ZA" dirty="0"/>
          </a:p>
        </p:txBody>
      </p:sp>
    </p:spTree>
    <p:extLst>
      <p:ext uri="{BB962C8B-B14F-4D97-AF65-F5344CB8AC3E}">
        <p14:creationId xmlns:p14="http://schemas.microsoft.com/office/powerpoint/2010/main" val="3827411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Very strict requirement to be able to allow for intangible.</a:t>
            </a:r>
          </a:p>
          <a:p>
            <a:pPr marL="171450" indent="-171450">
              <a:buFontTx/>
              <a:buChar char="-"/>
            </a:pPr>
            <a:r>
              <a:rPr lang="en-US" dirty="0"/>
              <a:t>Even if allow – only 20% allowed to cover SCR (check BOF </a:t>
            </a:r>
            <a:r>
              <a:rPr lang="en-US" dirty="0" err="1"/>
              <a:t>calc</a:t>
            </a:r>
            <a:r>
              <a:rPr lang="en-US" dirty="0"/>
              <a:t>)</a:t>
            </a:r>
          </a:p>
          <a:p>
            <a:pPr marL="171450" indent="-171450">
              <a:buFontTx/>
              <a:buChar char="-"/>
            </a:pPr>
            <a:endParaRPr lang="en-US" dirty="0"/>
          </a:p>
          <a:p>
            <a:r>
              <a:rPr lang="en-US" dirty="0"/>
              <a:t>However, let’s say you don’t allow for the intangible:</a:t>
            </a:r>
          </a:p>
          <a:p>
            <a:pPr marL="0" indent="0">
              <a:buFont typeface="Arial" panose="020B0604020202020204" pitchFamily="34" charset="0"/>
              <a:buNone/>
            </a:pPr>
            <a:r>
              <a:rPr lang="en-US" dirty="0"/>
              <a:t>- Can recognize tax asset at 27% of value? =&gt; you may be better off?</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Obviously some residual impacts based on current balance sheet</a:t>
            </a:r>
          </a:p>
          <a:p>
            <a:pPr marL="171450" indent="-171450">
              <a:buFontTx/>
              <a:buChar char="-"/>
            </a:pPr>
            <a:r>
              <a:rPr lang="en-US" dirty="0"/>
              <a:t>Also larger SCR</a:t>
            </a:r>
          </a:p>
          <a:p>
            <a:pPr marL="171450" indent="-171450">
              <a:buFontTx/>
              <a:buChar char="-"/>
            </a:pPr>
            <a:r>
              <a:rPr lang="en-US" dirty="0"/>
              <a:t>Benefit limited by size of current/existing DTA</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B</a:t>
            </a:r>
            <a:r>
              <a:rPr lang="en-ZA" dirty="0" err="1"/>
              <a:t>ut</a:t>
            </a:r>
            <a:r>
              <a:rPr lang="en-ZA" dirty="0"/>
              <a:t> in most cases, it may actually be of slight benefit to simply disallow intangible… rather than complexity of allowing for it.</a:t>
            </a:r>
            <a:endParaRPr lang="en-US"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8</a:t>
            </a:fld>
            <a:endParaRPr lang="en-ZA" dirty="0"/>
          </a:p>
        </p:txBody>
      </p:sp>
    </p:spTree>
    <p:extLst>
      <p:ext uri="{BB962C8B-B14F-4D97-AF65-F5344CB8AC3E}">
        <p14:creationId xmlns:p14="http://schemas.microsoft.com/office/powerpoint/2010/main" val="36860200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Disallowed assets (where shock is applied to it) can reduce the value of shocks when they occur.</a:t>
            </a:r>
          </a:p>
          <a:p>
            <a:endParaRPr lang="en-US" dirty="0"/>
          </a:p>
          <a:p>
            <a:r>
              <a:rPr lang="en-US" dirty="0"/>
              <a:t>All market shocks – BOF is after disallowing assets</a:t>
            </a:r>
          </a:p>
          <a:p>
            <a:endParaRPr lang="en-US" dirty="0"/>
          </a:p>
          <a:p>
            <a:r>
              <a:rPr lang="en-US" dirty="0"/>
              <a:t>Shock full assets – recalculate disallowed asset – can end up minimizing shock extensively. </a:t>
            </a:r>
          </a:p>
          <a:p>
            <a:endParaRPr lang="en-US" dirty="0"/>
          </a:p>
          <a:p>
            <a:r>
              <a:rPr lang="en-US" dirty="0"/>
              <a:t>Complexity vs benefit.</a:t>
            </a:r>
          </a:p>
          <a:p>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9</a:t>
            </a:fld>
            <a:endParaRPr lang="en-ZA" dirty="0"/>
          </a:p>
        </p:txBody>
      </p:sp>
    </p:spTree>
    <p:extLst>
      <p:ext uri="{BB962C8B-B14F-4D97-AF65-F5344CB8AC3E}">
        <p14:creationId xmlns:p14="http://schemas.microsoft.com/office/powerpoint/2010/main" val="1184128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F7187E2-73A7-4F0D-AF13-1E1959219CD6}" type="slidenum">
              <a:rPr lang="en-US"/>
              <a:pPr>
                <a:defRPr/>
              </a:pPr>
              <a:t>‹#›</a:t>
            </a:fld>
            <a:endParaRPr lang="en-US" dirty="0"/>
          </a:p>
        </p:txBody>
      </p:sp>
    </p:spTree>
    <p:extLst>
      <p:ext uri="{BB962C8B-B14F-4D97-AF65-F5344CB8AC3E}">
        <p14:creationId xmlns:p14="http://schemas.microsoft.com/office/powerpoint/2010/main" val="3471804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B2BCBF3-58E2-4B17-9800-AA541AC05A86}" type="slidenum">
              <a:rPr lang="en-US"/>
              <a:pPr>
                <a:defRPr/>
              </a:pPr>
              <a:t>‹#›</a:t>
            </a:fld>
            <a:endParaRPr lang="en-US" dirty="0"/>
          </a:p>
        </p:txBody>
      </p:sp>
    </p:spTree>
    <p:extLst>
      <p:ext uri="{BB962C8B-B14F-4D97-AF65-F5344CB8AC3E}">
        <p14:creationId xmlns:p14="http://schemas.microsoft.com/office/powerpoint/2010/main" val="4264893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2EBF61A-CA2C-444A-ACA9-6D08629EB6EB}" type="slidenum">
              <a:rPr lang="en-US"/>
              <a:pPr>
                <a:defRPr/>
              </a:pPr>
              <a:t>‹#›</a:t>
            </a:fld>
            <a:endParaRPr lang="en-US" dirty="0"/>
          </a:p>
        </p:txBody>
      </p:sp>
    </p:spTree>
    <p:extLst>
      <p:ext uri="{BB962C8B-B14F-4D97-AF65-F5344CB8AC3E}">
        <p14:creationId xmlns:p14="http://schemas.microsoft.com/office/powerpoint/2010/main" val="1893766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423FF57-415F-4004-9178-180C1E74BD78}" type="slidenum">
              <a:rPr lang="en-US"/>
              <a:pPr>
                <a:defRPr/>
              </a:pPr>
              <a:t>‹#›</a:t>
            </a:fld>
            <a:endParaRPr lang="en-US" dirty="0"/>
          </a:p>
        </p:txBody>
      </p:sp>
    </p:spTree>
    <p:extLst>
      <p:ext uri="{BB962C8B-B14F-4D97-AF65-F5344CB8AC3E}">
        <p14:creationId xmlns:p14="http://schemas.microsoft.com/office/powerpoint/2010/main" val="2019192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BC4A7D1-A6F7-4CE3-9B3C-D48CF076FDA8}" type="slidenum">
              <a:rPr lang="en-US"/>
              <a:pPr>
                <a:defRPr/>
              </a:pPr>
              <a:t>‹#›</a:t>
            </a:fld>
            <a:endParaRPr lang="en-US" dirty="0"/>
          </a:p>
        </p:txBody>
      </p:sp>
    </p:spTree>
    <p:extLst>
      <p:ext uri="{BB962C8B-B14F-4D97-AF65-F5344CB8AC3E}">
        <p14:creationId xmlns:p14="http://schemas.microsoft.com/office/powerpoint/2010/main" val="3746224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B35C583-B99C-4919-BCD1-8BC589E0C1FE}" type="slidenum">
              <a:rPr lang="en-US"/>
              <a:pPr>
                <a:defRPr/>
              </a:pPr>
              <a:t>‹#›</a:t>
            </a:fld>
            <a:endParaRPr lang="en-US" dirty="0"/>
          </a:p>
        </p:txBody>
      </p:sp>
    </p:spTree>
    <p:extLst>
      <p:ext uri="{BB962C8B-B14F-4D97-AF65-F5344CB8AC3E}">
        <p14:creationId xmlns:p14="http://schemas.microsoft.com/office/powerpoint/2010/main" val="1473115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93E77F3-FB6D-4B7D-9E54-5EF9BDA8D0AA}" type="slidenum">
              <a:rPr lang="en-US"/>
              <a:pPr>
                <a:defRPr/>
              </a:pPr>
              <a:t>‹#›</a:t>
            </a:fld>
            <a:endParaRPr lang="en-US" dirty="0"/>
          </a:p>
        </p:txBody>
      </p:sp>
    </p:spTree>
    <p:extLst>
      <p:ext uri="{BB962C8B-B14F-4D97-AF65-F5344CB8AC3E}">
        <p14:creationId xmlns:p14="http://schemas.microsoft.com/office/powerpoint/2010/main" val="4140648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F023093-48EC-4902-B09F-7F21F9F611D6}" type="slidenum">
              <a:rPr lang="en-US"/>
              <a:pPr>
                <a:defRPr/>
              </a:pPr>
              <a:t>‹#›</a:t>
            </a:fld>
            <a:endParaRPr lang="en-US" dirty="0"/>
          </a:p>
        </p:txBody>
      </p:sp>
    </p:spTree>
    <p:extLst>
      <p:ext uri="{BB962C8B-B14F-4D97-AF65-F5344CB8AC3E}">
        <p14:creationId xmlns:p14="http://schemas.microsoft.com/office/powerpoint/2010/main" val="111505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2CBFD13-4979-4A8F-905C-03B6822B4E89}" type="slidenum">
              <a:rPr lang="en-US"/>
              <a:pPr>
                <a:defRPr/>
              </a:pPr>
              <a:t>‹#›</a:t>
            </a:fld>
            <a:endParaRPr lang="en-US" dirty="0"/>
          </a:p>
        </p:txBody>
      </p:sp>
    </p:spTree>
    <p:extLst>
      <p:ext uri="{BB962C8B-B14F-4D97-AF65-F5344CB8AC3E}">
        <p14:creationId xmlns:p14="http://schemas.microsoft.com/office/powerpoint/2010/main" val="1320802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D826E32-FA47-4B5A-8D25-BB5BE0DD93E2}" type="slidenum">
              <a:rPr lang="en-US"/>
              <a:pPr>
                <a:defRPr/>
              </a:pPr>
              <a:t>‹#›</a:t>
            </a:fld>
            <a:endParaRPr lang="en-US" dirty="0"/>
          </a:p>
        </p:txBody>
      </p:sp>
    </p:spTree>
    <p:extLst>
      <p:ext uri="{BB962C8B-B14F-4D97-AF65-F5344CB8AC3E}">
        <p14:creationId xmlns:p14="http://schemas.microsoft.com/office/powerpoint/2010/main" val="2724564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C3179E6-1D0F-4F98-85F6-FAE388ECBC40}" type="slidenum">
              <a:rPr lang="en-US"/>
              <a:pPr>
                <a:defRPr/>
              </a:pPr>
              <a:t>‹#›</a:t>
            </a:fld>
            <a:endParaRPr lang="en-US" dirty="0"/>
          </a:p>
        </p:txBody>
      </p:sp>
    </p:spTree>
    <p:extLst>
      <p:ext uri="{BB962C8B-B14F-4D97-AF65-F5344CB8AC3E}">
        <p14:creationId xmlns:p14="http://schemas.microsoft.com/office/powerpoint/2010/main" val="3957825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9" descr="ASSA PTT-0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a:defRPr sz="1400"/>
            </a:lvl1pPr>
          </a:lstStyle>
          <a:p>
            <a:pPr>
              <a:defRPr/>
            </a:pPr>
            <a:fld id="{D63D3EB9-90AB-4E3C-AF4F-1AE06CABCC8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1" charset="-128"/>
        </a:defRPr>
      </a:lvl2pPr>
      <a:lvl3pPr algn="ctr" rtl="0" eaLnBrk="0" fontAlgn="base" hangingPunct="0">
        <a:spcBef>
          <a:spcPct val="0"/>
        </a:spcBef>
        <a:spcAft>
          <a:spcPct val="0"/>
        </a:spcAft>
        <a:defRPr sz="4400">
          <a:solidFill>
            <a:schemeClr val="tx2"/>
          </a:solidFill>
          <a:latin typeface="Arial" charset="0"/>
          <a:ea typeface="ＭＳ Ｐゴシック" pitchFamily="1" charset="-128"/>
        </a:defRPr>
      </a:lvl3pPr>
      <a:lvl4pPr algn="ctr" rtl="0" eaLnBrk="0" fontAlgn="base" hangingPunct="0">
        <a:spcBef>
          <a:spcPct val="0"/>
        </a:spcBef>
        <a:spcAft>
          <a:spcPct val="0"/>
        </a:spcAft>
        <a:defRPr sz="4400">
          <a:solidFill>
            <a:schemeClr val="tx2"/>
          </a:solidFill>
          <a:latin typeface="Arial" charset="0"/>
          <a:ea typeface="ＭＳ Ｐゴシック" pitchFamily="1" charset="-128"/>
        </a:defRPr>
      </a:lvl4pPr>
      <a:lvl5pPr algn="ctr" rtl="0" eaLnBrk="0" fontAlgn="base" hangingPunct="0">
        <a:spcBef>
          <a:spcPct val="0"/>
        </a:spcBef>
        <a:spcAft>
          <a:spcPct val="0"/>
        </a:spcAft>
        <a:defRPr sz="4400">
          <a:solidFill>
            <a:schemeClr val="tx2"/>
          </a:solidFill>
          <a:latin typeface="Arial" charset="0"/>
          <a:ea typeface="ＭＳ Ｐゴシック" pitchFamily="1" charset="-128"/>
        </a:defRPr>
      </a:lvl5pPr>
      <a:lvl6pPr marL="457200" algn="ctr" rtl="0" fontAlgn="base">
        <a:spcBef>
          <a:spcPct val="0"/>
        </a:spcBef>
        <a:spcAft>
          <a:spcPct val="0"/>
        </a:spcAft>
        <a:defRPr sz="4400">
          <a:solidFill>
            <a:schemeClr val="tx2"/>
          </a:solidFill>
          <a:latin typeface="Arial" charset="0"/>
          <a:ea typeface="ＭＳ Ｐゴシック" pitchFamily="1" charset="-128"/>
        </a:defRPr>
      </a:lvl6pPr>
      <a:lvl7pPr marL="914400" algn="ctr" rtl="0" fontAlgn="base">
        <a:spcBef>
          <a:spcPct val="0"/>
        </a:spcBef>
        <a:spcAft>
          <a:spcPct val="0"/>
        </a:spcAft>
        <a:defRPr sz="4400">
          <a:solidFill>
            <a:schemeClr val="tx2"/>
          </a:solidFill>
          <a:latin typeface="Arial" charset="0"/>
          <a:ea typeface="ＭＳ Ｐゴシック" pitchFamily="1" charset="-128"/>
        </a:defRPr>
      </a:lvl7pPr>
      <a:lvl8pPr marL="1371600" algn="ctr" rtl="0" fontAlgn="base">
        <a:spcBef>
          <a:spcPct val="0"/>
        </a:spcBef>
        <a:spcAft>
          <a:spcPct val="0"/>
        </a:spcAft>
        <a:defRPr sz="4400">
          <a:solidFill>
            <a:schemeClr val="tx2"/>
          </a:solidFill>
          <a:latin typeface="Arial" charset="0"/>
          <a:ea typeface="ＭＳ Ｐゴシック" pitchFamily="1" charset="-128"/>
        </a:defRPr>
      </a:lvl8pPr>
      <a:lvl9pPr marL="1828800" algn="ctr" rtl="0" fontAlgn="base">
        <a:spcBef>
          <a:spcPct val="0"/>
        </a:spcBef>
        <a:spcAft>
          <a:spcPct val="0"/>
        </a:spcAft>
        <a:defRPr sz="4400">
          <a:solidFill>
            <a:schemeClr val="tx2"/>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4.png"/><Relationship Id="rId7" Type="http://schemas.openxmlformats.org/officeDocument/2006/relationships/diagramColors" Target="../diagrams/colors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13" Type="http://schemas.microsoft.com/office/2007/relationships/diagramDrawing" Target="../diagrams/drawing6.xml"/><Relationship Id="rId3" Type="http://schemas.openxmlformats.org/officeDocument/2006/relationships/image" Target="../media/image3.png"/><Relationship Id="rId7" Type="http://schemas.openxmlformats.org/officeDocument/2006/relationships/diagramColors" Target="../diagrams/colors5.xml"/><Relationship Id="rId12" Type="http://schemas.openxmlformats.org/officeDocument/2006/relationships/diagramColors" Target="../diagrams/colors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5.xml"/><Relationship Id="rId11" Type="http://schemas.openxmlformats.org/officeDocument/2006/relationships/diagramQuickStyle" Target="../diagrams/quickStyle6.xml"/><Relationship Id="rId5" Type="http://schemas.openxmlformats.org/officeDocument/2006/relationships/diagramLayout" Target="../diagrams/layout5.xml"/><Relationship Id="rId10" Type="http://schemas.openxmlformats.org/officeDocument/2006/relationships/diagramLayout" Target="../diagrams/layout6.xml"/><Relationship Id="rId4" Type="http://schemas.openxmlformats.org/officeDocument/2006/relationships/diagramData" Target="../diagrams/data5.xml"/><Relationship Id="rId9"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6" descr="ASSA PTT-03-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9392"/>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835696" y="4437112"/>
            <a:ext cx="5616624" cy="461665"/>
          </a:xfrm>
          <a:prstGeom prst="rect">
            <a:avLst/>
          </a:prstGeom>
          <a:noFill/>
        </p:spPr>
        <p:txBody>
          <a:bodyPr wrap="square" rtlCol="0">
            <a:spAutoFit/>
          </a:bodyPr>
          <a:lstStyle/>
          <a:p>
            <a:pPr algn="ctr"/>
            <a:r>
              <a:rPr lang="en-US" dirty="0">
                <a:solidFill>
                  <a:schemeClr val="bg1"/>
                </a:solidFill>
              </a:rPr>
              <a:t>Devilish Little Details</a:t>
            </a:r>
          </a:p>
        </p:txBody>
      </p:sp>
      <p:sp>
        <p:nvSpPr>
          <p:cNvPr id="4" name="TextBox 3"/>
          <p:cNvSpPr txBox="1"/>
          <p:nvPr/>
        </p:nvSpPr>
        <p:spPr>
          <a:xfrm>
            <a:off x="6156176" y="5517232"/>
            <a:ext cx="2699792" cy="584775"/>
          </a:xfrm>
          <a:prstGeom prst="rect">
            <a:avLst/>
          </a:prstGeom>
          <a:noFill/>
        </p:spPr>
        <p:txBody>
          <a:bodyPr wrap="square" rtlCol="0">
            <a:spAutoFit/>
          </a:bodyPr>
          <a:lstStyle/>
          <a:p>
            <a:r>
              <a:rPr lang="en-US" sz="1600" dirty="0">
                <a:solidFill>
                  <a:schemeClr val="bg1"/>
                </a:solidFill>
              </a:rPr>
              <a:t>Author: 	Learoy Alcock</a:t>
            </a:r>
          </a:p>
          <a:p>
            <a:r>
              <a:rPr lang="en-US" sz="1600" dirty="0">
                <a:solidFill>
                  <a:schemeClr val="bg1"/>
                </a:solidFill>
              </a:rPr>
              <a:t>Date:	February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Cash, is cash, is not cash</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146" name="Picture 2" descr="Image result for bitcoin symbol"/>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451683" y="1988840"/>
            <a:ext cx="2026842" cy="266429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Diagram 9"/>
          <p:cNvGraphicFramePr/>
          <p:nvPr>
            <p:extLst>
              <p:ext uri="{D42A27DB-BD31-4B8C-83A1-F6EECF244321}">
                <p14:modId xmlns:p14="http://schemas.microsoft.com/office/powerpoint/2010/main" val="1024280208"/>
              </p:ext>
            </p:extLst>
          </p:nvPr>
        </p:nvGraphicFramePr>
        <p:xfrm>
          <a:off x="5508104" y="1052736"/>
          <a:ext cx="3456384" cy="453650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2" name="Group 1"/>
          <p:cNvGrpSpPr/>
          <p:nvPr/>
        </p:nvGrpSpPr>
        <p:grpSpPr>
          <a:xfrm>
            <a:off x="685800" y="1412776"/>
            <a:ext cx="2736304" cy="4176464"/>
            <a:chOff x="685800" y="1412776"/>
            <a:chExt cx="2736304" cy="4176464"/>
          </a:xfrm>
        </p:grpSpPr>
        <p:sp>
          <p:nvSpPr>
            <p:cNvPr id="11" name="TextBox 10"/>
            <p:cNvSpPr txBox="1"/>
            <p:nvPr/>
          </p:nvSpPr>
          <p:spPr>
            <a:xfrm>
              <a:off x="685800" y="1412776"/>
              <a:ext cx="2736304" cy="2088232"/>
            </a:xfrm>
            <a:prstGeom prst="rect">
              <a:avLst/>
            </a:prstGeom>
            <a:noFill/>
          </p:spPr>
          <p:txBody>
            <a:bodyPr wrap="square" rtlCol="0" anchor="ctr" anchorCtr="0">
              <a:noAutofit/>
            </a:bodyPr>
            <a:lstStyle/>
            <a:p>
              <a:r>
                <a:rPr lang="en-US" sz="1600" i="1" dirty="0">
                  <a:solidFill>
                    <a:schemeClr val="bg1">
                      <a:lumMod val="50000"/>
                    </a:schemeClr>
                  </a:solidFill>
                </a:rPr>
                <a:t>Deposits exchangeable for currency on demand at par and which are directly usable for making payments …. </a:t>
              </a:r>
              <a:r>
                <a:rPr lang="en-US" sz="1600" b="1" i="1" dirty="0">
                  <a:solidFill>
                    <a:schemeClr val="accent3"/>
                  </a:solidFill>
                </a:rPr>
                <a:t>and negotiable certificate of deposit</a:t>
              </a:r>
              <a:br>
                <a:rPr lang="en-US" sz="1800" b="1" dirty="0"/>
              </a:br>
              <a:endParaRPr lang="en-US" sz="1800" b="1" dirty="0"/>
            </a:p>
            <a:p>
              <a:r>
                <a:rPr lang="en-US" sz="1200" b="1" i="1" dirty="0"/>
                <a:t>Transferrable Deposits</a:t>
              </a:r>
            </a:p>
          </p:txBody>
        </p:sp>
        <p:sp>
          <p:nvSpPr>
            <p:cNvPr id="9" name="TextBox 8"/>
            <p:cNvSpPr txBox="1"/>
            <p:nvPr/>
          </p:nvSpPr>
          <p:spPr>
            <a:xfrm>
              <a:off x="685800" y="4005064"/>
              <a:ext cx="2736304" cy="1584176"/>
            </a:xfrm>
            <a:prstGeom prst="rect">
              <a:avLst/>
            </a:prstGeom>
            <a:noFill/>
          </p:spPr>
          <p:txBody>
            <a:bodyPr wrap="square" rtlCol="0" anchor="ctr" anchorCtr="0">
              <a:noAutofit/>
            </a:bodyPr>
            <a:lstStyle/>
            <a:p>
              <a:r>
                <a:rPr lang="en-US" sz="1600" i="1" dirty="0">
                  <a:solidFill>
                    <a:schemeClr val="bg1">
                      <a:lumMod val="50000"/>
                    </a:schemeClr>
                  </a:solidFill>
                </a:rPr>
                <a:t>Notes and coins in circulation that are commonly used to make payments</a:t>
              </a:r>
              <a:br>
                <a:rPr lang="en-US" sz="1800" b="1" dirty="0"/>
              </a:br>
              <a:endParaRPr lang="en-US" sz="1800" b="1" dirty="0"/>
            </a:p>
            <a:p>
              <a:r>
                <a:rPr lang="en-US" sz="1200" b="1" i="1" dirty="0"/>
                <a:t>Cash</a:t>
              </a:r>
            </a:p>
          </p:txBody>
        </p:sp>
      </p:grpSp>
    </p:spTree>
    <p:extLst>
      <p:ext uri="{BB962C8B-B14F-4D97-AF65-F5344CB8AC3E}">
        <p14:creationId xmlns:p14="http://schemas.microsoft.com/office/powerpoint/2010/main" val="360608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Not that interesting..?</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p:cNvSpPr txBox="1"/>
          <p:nvPr/>
        </p:nvSpPr>
        <p:spPr>
          <a:xfrm>
            <a:off x="2951820" y="2644170"/>
            <a:ext cx="3240361" cy="1569660"/>
          </a:xfrm>
          <a:prstGeom prst="rect">
            <a:avLst/>
          </a:prstGeom>
          <a:noFill/>
        </p:spPr>
        <p:txBody>
          <a:bodyPr wrap="square" rtlCol="0">
            <a:spAutoFit/>
          </a:bodyPr>
          <a:lstStyle/>
          <a:p>
            <a:pPr algn="ctr"/>
            <a:r>
              <a:rPr lang="en-US" sz="3200" b="1" i="1" dirty="0">
                <a:latin typeface="Candara Light" panose="020E0502030303020204" pitchFamily="34" charset="0"/>
              </a:rPr>
              <a:t>Is a simpler approach for FRN’s needed?</a:t>
            </a:r>
          </a:p>
        </p:txBody>
      </p:sp>
      <p:sp>
        <p:nvSpPr>
          <p:cNvPr id="2" name="TextBox 1"/>
          <p:cNvSpPr txBox="1"/>
          <p:nvPr/>
        </p:nvSpPr>
        <p:spPr>
          <a:xfrm>
            <a:off x="6156176" y="1124744"/>
            <a:ext cx="2448272" cy="1519426"/>
          </a:xfrm>
          <a:prstGeom prst="rect">
            <a:avLst/>
          </a:prstGeom>
          <a:noFill/>
        </p:spPr>
        <p:txBody>
          <a:bodyPr wrap="square" rtlCol="0" anchor="ctr" anchorCtr="0">
            <a:noAutofit/>
          </a:bodyPr>
          <a:lstStyle/>
          <a:p>
            <a:pPr algn="ctr"/>
            <a:r>
              <a:rPr lang="en-US" b="1" dirty="0">
                <a:solidFill>
                  <a:srgbClr val="FFC000"/>
                </a:solidFill>
              </a:rPr>
              <a:t>Reference interest rate?</a:t>
            </a:r>
          </a:p>
        </p:txBody>
      </p:sp>
      <p:sp>
        <p:nvSpPr>
          <p:cNvPr id="8" name="TextBox 7"/>
          <p:cNvSpPr txBox="1"/>
          <p:nvPr/>
        </p:nvSpPr>
        <p:spPr>
          <a:xfrm>
            <a:off x="6192181" y="4005064"/>
            <a:ext cx="2448272" cy="1519426"/>
          </a:xfrm>
          <a:prstGeom prst="rect">
            <a:avLst/>
          </a:prstGeom>
          <a:noFill/>
        </p:spPr>
        <p:txBody>
          <a:bodyPr wrap="square" rtlCol="0" anchor="ctr" anchorCtr="0">
            <a:noAutofit/>
          </a:bodyPr>
          <a:lstStyle/>
          <a:p>
            <a:pPr algn="ctr"/>
            <a:r>
              <a:rPr lang="en-US" b="1" dirty="0">
                <a:solidFill>
                  <a:schemeClr val="accent1"/>
                </a:solidFill>
              </a:rPr>
              <a:t>Ex or cum coupon?</a:t>
            </a:r>
          </a:p>
        </p:txBody>
      </p:sp>
      <p:sp>
        <p:nvSpPr>
          <p:cNvPr id="10" name="TextBox 9"/>
          <p:cNvSpPr txBox="1"/>
          <p:nvPr/>
        </p:nvSpPr>
        <p:spPr>
          <a:xfrm>
            <a:off x="560724" y="4077072"/>
            <a:ext cx="2448272" cy="1519426"/>
          </a:xfrm>
          <a:prstGeom prst="rect">
            <a:avLst/>
          </a:prstGeom>
          <a:noFill/>
        </p:spPr>
        <p:txBody>
          <a:bodyPr wrap="square" rtlCol="0" anchor="ctr" anchorCtr="0">
            <a:noAutofit/>
          </a:bodyPr>
          <a:lstStyle/>
          <a:p>
            <a:pPr algn="ctr"/>
            <a:r>
              <a:rPr lang="en-US" b="1" dirty="0">
                <a:solidFill>
                  <a:schemeClr val="bg2"/>
                </a:solidFill>
              </a:rPr>
              <a:t>Reset date?</a:t>
            </a:r>
          </a:p>
        </p:txBody>
      </p:sp>
      <p:sp>
        <p:nvSpPr>
          <p:cNvPr id="11" name="TextBox 10"/>
          <p:cNvSpPr txBox="1"/>
          <p:nvPr/>
        </p:nvSpPr>
        <p:spPr>
          <a:xfrm>
            <a:off x="685800" y="1292667"/>
            <a:ext cx="2448272" cy="1519426"/>
          </a:xfrm>
          <a:prstGeom prst="rect">
            <a:avLst/>
          </a:prstGeom>
          <a:noFill/>
        </p:spPr>
        <p:txBody>
          <a:bodyPr wrap="square" rtlCol="0" anchor="ctr" anchorCtr="0">
            <a:noAutofit/>
          </a:bodyPr>
          <a:lstStyle/>
          <a:p>
            <a:pPr algn="ctr"/>
            <a:r>
              <a:rPr lang="en-US" b="1" dirty="0">
                <a:solidFill>
                  <a:srgbClr val="00B0F0"/>
                </a:solidFill>
              </a:rPr>
              <a:t>Iterative calculation of spread?</a:t>
            </a:r>
          </a:p>
        </p:txBody>
      </p:sp>
    </p:spTree>
    <p:extLst>
      <p:ext uri="{BB962C8B-B14F-4D97-AF65-F5344CB8AC3E}">
        <p14:creationId xmlns:p14="http://schemas.microsoft.com/office/powerpoint/2010/main" val="1959492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Running risk margin</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Box 5"/>
          <p:cNvSpPr txBox="1"/>
          <p:nvPr/>
        </p:nvSpPr>
        <p:spPr>
          <a:xfrm>
            <a:off x="-108520" y="1303260"/>
            <a:ext cx="9189773" cy="584775"/>
          </a:xfrm>
          <a:prstGeom prst="rect">
            <a:avLst/>
          </a:prstGeom>
          <a:noFill/>
        </p:spPr>
        <p:txBody>
          <a:bodyPr wrap="square" rtlCol="0">
            <a:spAutoFit/>
          </a:bodyPr>
          <a:lstStyle/>
          <a:p>
            <a:pPr algn="ctr"/>
            <a:r>
              <a:rPr lang="en-US" sz="3200" b="1" dirty="0">
                <a:solidFill>
                  <a:schemeClr val="accent1"/>
                </a:solidFill>
                <a:latin typeface="Candara Light" panose="020E0502030303020204" pitchFamily="34" charset="0"/>
              </a:rPr>
              <a:t>A linear approximation is often very prudent</a:t>
            </a:r>
          </a:p>
        </p:txBody>
      </p:sp>
      <p:graphicFrame>
        <p:nvGraphicFramePr>
          <p:cNvPr id="9" name="Diagram 8"/>
          <p:cNvGraphicFramePr/>
          <p:nvPr>
            <p:extLst>
              <p:ext uri="{D42A27DB-BD31-4B8C-83A1-F6EECF244321}">
                <p14:modId xmlns:p14="http://schemas.microsoft.com/office/powerpoint/2010/main" val="3244538757"/>
              </p:ext>
            </p:extLst>
          </p:nvPr>
        </p:nvGraphicFramePr>
        <p:xfrm>
          <a:off x="755576" y="2066551"/>
          <a:ext cx="7776864" cy="28803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p:cNvSpPr txBox="1"/>
          <p:nvPr/>
        </p:nvSpPr>
        <p:spPr>
          <a:xfrm>
            <a:off x="-22442" y="5085184"/>
            <a:ext cx="9189773" cy="584775"/>
          </a:xfrm>
          <a:prstGeom prst="rect">
            <a:avLst/>
          </a:prstGeom>
          <a:noFill/>
        </p:spPr>
        <p:txBody>
          <a:bodyPr wrap="square" rtlCol="0">
            <a:spAutoFit/>
          </a:bodyPr>
          <a:lstStyle/>
          <a:p>
            <a:pPr algn="ctr"/>
            <a:r>
              <a:rPr lang="en-US" sz="3200" b="1" i="1" dirty="0">
                <a:solidFill>
                  <a:schemeClr val="bg2"/>
                </a:solidFill>
                <a:latin typeface="Candara Light" panose="020E0502030303020204" pitchFamily="34" charset="0"/>
              </a:rPr>
              <a:t>Is the complexity worth it?</a:t>
            </a:r>
          </a:p>
        </p:txBody>
      </p:sp>
    </p:spTree>
    <p:extLst>
      <p:ext uri="{BB962C8B-B14F-4D97-AF65-F5344CB8AC3E}">
        <p14:creationId xmlns:p14="http://schemas.microsoft.com/office/powerpoint/2010/main" val="3922994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Secure securities</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3" name="Diagram 2"/>
          <p:cNvGraphicFramePr/>
          <p:nvPr>
            <p:extLst>
              <p:ext uri="{D42A27DB-BD31-4B8C-83A1-F6EECF244321}">
                <p14:modId xmlns:p14="http://schemas.microsoft.com/office/powerpoint/2010/main" val="625898762"/>
              </p:ext>
            </p:extLst>
          </p:nvPr>
        </p:nvGraphicFramePr>
        <p:xfrm>
          <a:off x="460375" y="4077072"/>
          <a:ext cx="8216081" cy="1440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685800" y="1411931"/>
            <a:ext cx="2013992" cy="646331"/>
          </a:xfrm>
          <a:prstGeom prst="rect">
            <a:avLst/>
          </a:prstGeom>
          <a:noFill/>
        </p:spPr>
        <p:txBody>
          <a:bodyPr wrap="square" rtlCol="0">
            <a:spAutoFit/>
          </a:bodyPr>
          <a:lstStyle/>
          <a:p>
            <a:pPr algn="ctr"/>
            <a:r>
              <a:rPr lang="en-US" sz="3600" b="1" i="1" dirty="0">
                <a:solidFill>
                  <a:schemeClr val="accent3"/>
                </a:solidFill>
                <a:latin typeface="Bradley Hand ITC" panose="03070402050302030203" pitchFamily="66" charset="0"/>
              </a:rPr>
              <a:t>Nitro</a:t>
            </a:r>
          </a:p>
        </p:txBody>
      </p:sp>
      <p:sp>
        <p:nvSpPr>
          <p:cNvPr id="13" name="TextBox 12"/>
          <p:cNvSpPr txBox="1"/>
          <p:nvPr/>
        </p:nvSpPr>
        <p:spPr>
          <a:xfrm>
            <a:off x="1763688" y="2031231"/>
            <a:ext cx="2013992" cy="461665"/>
          </a:xfrm>
          <a:prstGeom prst="rect">
            <a:avLst/>
          </a:prstGeom>
          <a:noFill/>
        </p:spPr>
        <p:txBody>
          <a:bodyPr wrap="square" rtlCol="0">
            <a:spAutoFit/>
          </a:bodyPr>
          <a:lstStyle/>
          <a:p>
            <a:pPr algn="ctr"/>
            <a:r>
              <a:rPr lang="en-US" b="1" i="1" dirty="0">
                <a:solidFill>
                  <a:schemeClr val="accent5"/>
                </a:solidFill>
                <a:latin typeface="Bahnschrift" panose="020B0502040204020203" pitchFamily="34" charset="0"/>
              </a:rPr>
              <a:t>SuperDrive</a:t>
            </a:r>
          </a:p>
        </p:txBody>
      </p:sp>
      <p:sp>
        <p:nvSpPr>
          <p:cNvPr id="14" name="TextBox 13"/>
          <p:cNvSpPr txBox="1"/>
          <p:nvPr/>
        </p:nvSpPr>
        <p:spPr>
          <a:xfrm>
            <a:off x="307975" y="2711183"/>
            <a:ext cx="2013992" cy="461665"/>
          </a:xfrm>
          <a:prstGeom prst="rect">
            <a:avLst/>
          </a:prstGeom>
          <a:noFill/>
        </p:spPr>
        <p:txBody>
          <a:bodyPr wrap="square" rtlCol="0">
            <a:spAutoFit/>
          </a:bodyPr>
          <a:lstStyle/>
          <a:p>
            <a:pPr algn="ctr"/>
            <a:r>
              <a:rPr lang="en-US" b="1" i="1" dirty="0">
                <a:solidFill>
                  <a:schemeClr val="accent1"/>
                </a:solidFill>
                <a:latin typeface="Lucida Console" panose="020B0609040504020204" pitchFamily="49" charset="0"/>
              </a:rPr>
              <a:t>Torque</a:t>
            </a:r>
          </a:p>
        </p:txBody>
      </p:sp>
      <p:sp>
        <p:nvSpPr>
          <p:cNvPr id="15" name="TextBox 14"/>
          <p:cNvSpPr txBox="1"/>
          <p:nvPr/>
        </p:nvSpPr>
        <p:spPr>
          <a:xfrm>
            <a:off x="1403648" y="3405594"/>
            <a:ext cx="2013992" cy="461665"/>
          </a:xfrm>
          <a:prstGeom prst="rect">
            <a:avLst/>
          </a:prstGeom>
          <a:noFill/>
        </p:spPr>
        <p:txBody>
          <a:bodyPr wrap="square" rtlCol="0">
            <a:spAutoFit/>
          </a:bodyPr>
          <a:lstStyle/>
          <a:p>
            <a:pPr algn="ctr"/>
            <a:r>
              <a:rPr lang="en-US" b="1" i="1" dirty="0" err="1">
                <a:solidFill>
                  <a:schemeClr val="accent5">
                    <a:lumMod val="50000"/>
                  </a:schemeClr>
                </a:solidFill>
                <a:latin typeface="Sitka Text" panose="02000505000000020004" pitchFamily="2" charset="0"/>
              </a:rPr>
              <a:t>Transsec</a:t>
            </a:r>
            <a:endParaRPr lang="en-US" b="1" i="1" dirty="0">
              <a:solidFill>
                <a:schemeClr val="accent5">
                  <a:lumMod val="50000"/>
                </a:schemeClr>
              </a:solidFill>
              <a:latin typeface="Sitka Text" panose="02000505000000020004" pitchFamily="2" charset="0"/>
            </a:endParaRPr>
          </a:p>
        </p:txBody>
      </p:sp>
      <p:sp>
        <p:nvSpPr>
          <p:cNvPr id="16" name="TextBox 15"/>
          <p:cNvSpPr txBox="1"/>
          <p:nvPr/>
        </p:nvSpPr>
        <p:spPr>
          <a:xfrm>
            <a:off x="2321967" y="2731653"/>
            <a:ext cx="2013992" cy="461665"/>
          </a:xfrm>
          <a:prstGeom prst="rect">
            <a:avLst/>
          </a:prstGeom>
          <a:noFill/>
        </p:spPr>
        <p:txBody>
          <a:bodyPr wrap="square" rtlCol="0">
            <a:spAutoFit/>
          </a:bodyPr>
          <a:lstStyle/>
          <a:p>
            <a:pPr algn="ctr"/>
            <a:r>
              <a:rPr lang="en-US" b="1" i="1" dirty="0">
                <a:solidFill>
                  <a:srgbClr val="00C400"/>
                </a:solidFill>
                <a:latin typeface="Lucida Console" panose="020B0609040504020204" pitchFamily="49" charset="0"/>
              </a:rPr>
              <a:t>Fintech</a:t>
            </a:r>
          </a:p>
        </p:txBody>
      </p:sp>
      <p:sp>
        <p:nvSpPr>
          <p:cNvPr id="17" name="TextBox 16"/>
          <p:cNvSpPr txBox="1"/>
          <p:nvPr/>
        </p:nvSpPr>
        <p:spPr>
          <a:xfrm>
            <a:off x="2770684" y="1423723"/>
            <a:ext cx="3601516" cy="584775"/>
          </a:xfrm>
          <a:prstGeom prst="rect">
            <a:avLst/>
          </a:prstGeom>
          <a:noFill/>
        </p:spPr>
        <p:txBody>
          <a:bodyPr wrap="square" rtlCol="0">
            <a:spAutoFit/>
          </a:bodyPr>
          <a:lstStyle/>
          <a:p>
            <a:pPr algn="ctr"/>
            <a:r>
              <a:rPr lang="en-US" sz="3200" b="1" i="1" dirty="0">
                <a:solidFill>
                  <a:schemeClr val="bg2"/>
                </a:solidFill>
                <a:latin typeface="+mn-lt"/>
              </a:rPr>
              <a:t>SA </a:t>
            </a:r>
            <a:r>
              <a:rPr lang="en-US" sz="3200" b="1" i="1" dirty="0" err="1">
                <a:solidFill>
                  <a:schemeClr val="bg2"/>
                </a:solidFill>
                <a:latin typeface="+mn-lt"/>
              </a:rPr>
              <a:t>Securitisation</a:t>
            </a:r>
            <a:endParaRPr lang="en-US" sz="3200" b="1" i="1" dirty="0">
              <a:solidFill>
                <a:schemeClr val="bg2"/>
              </a:solidFill>
              <a:latin typeface="+mn-lt"/>
            </a:endParaRPr>
          </a:p>
        </p:txBody>
      </p:sp>
      <p:sp>
        <p:nvSpPr>
          <p:cNvPr id="18" name="TextBox 17"/>
          <p:cNvSpPr txBox="1"/>
          <p:nvPr/>
        </p:nvSpPr>
        <p:spPr>
          <a:xfrm>
            <a:off x="3777680" y="2266238"/>
            <a:ext cx="3601516" cy="584775"/>
          </a:xfrm>
          <a:prstGeom prst="rect">
            <a:avLst/>
          </a:prstGeom>
          <a:noFill/>
        </p:spPr>
        <p:txBody>
          <a:bodyPr wrap="square" rtlCol="0">
            <a:spAutoFit/>
          </a:bodyPr>
          <a:lstStyle/>
          <a:p>
            <a:pPr algn="ctr"/>
            <a:r>
              <a:rPr lang="en-US" sz="3200" b="1" i="1" dirty="0">
                <a:solidFill>
                  <a:schemeClr val="accent1"/>
                </a:solidFill>
                <a:latin typeface="MS UI Gothic" panose="020B0600070205080204" pitchFamily="34" charset="-128"/>
                <a:ea typeface="MS UI Gothic" panose="020B0600070205080204" pitchFamily="34" charset="-128"/>
              </a:rPr>
              <a:t>Amber House</a:t>
            </a:r>
          </a:p>
        </p:txBody>
      </p:sp>
      <p:sp>
        <p:nvSpPr>
          <p:cNvPr id="19" name="TextBox 18"/>
          <p:cNvSpPr txBox="1"/>
          <p:nvPr/>
        </p:nvSpPr>
        <p:spPr>
          <a:xfrm>
            <a:off x="3311857" y="3133676"/>
            <a:ext cx="3601516" cy="584775"/>
          </a:xfrm>
          <a:prstGeom prst="rect">
            <a:avLst/>
          </a:prstGeom>
          <a:noFill/>
        </p:spPr>
        <p:txBody>
          <a:bodyPr wrap="square" rtlCol="0">
            <a:spAutoFit/>
          </a:bodyPr>
          <a:lstStyle/>
          <a:p>
            <a:pPr algn="ctr"/>
            <a:r>
              <a:rPr lang="en-US" sz="3200" b="1" dirty="0">
                <a:solidFill>
                  <a:schemeClr val="accent5"/>
                </a:solidFill>
                <a:latin typeface="Bradley Hand ITC" panose="03070402050302030203" pitchFamily="66" charset="0"/>
                <a:ea typeface="MS UI Gothic" panose="020B0600070205080204" pitchFamily="34" charset="-128"/>
              </a:rPr>
              <a:t>Blue Granite</a:t>
            </a:r>
          </a:p>
        </p:txBody>
      </p:sp>
      <p:sp>
        <p:nvSpPr>
          <p:cNvPr id="20" name="TextBox 19"/>
          <p:cNvSpPr txBox="1"/>
          <p:nvPr/>
        </p:nvSpPr>
        <p:spPr>
          <a:xfrm>
            <a:off x="4915031" y="2771545"/>
            <a:ext cx="3601516" cy="461665"/>
          </a:xfrm>
          <a:prstGeom prst="rect">
            <a:avLst/>
          </a:prstGeom>
          <a:noFill/>
        </p:spPr>
        <p:txBody>
          <a:bodyPr wrap="square" rtlCol="0">
            <a:spAutoFit/>
          </a:bodyPr>
          <a:lstStyle/>
          <a:p>
            <a:pPr algn="ctr"/>
            <a:r>
              <a:rPr lang="en-US" b="1" dirty="0">
                <a:solidFill>
                  <a:schemeClr val="accent3"/>
                </a:solidFill>
                <a:latin typeface="Bradley Hand ITC" panose="03070402050302030203" pitchFamily="66" charset="0"/>
                <a:ea typeface="MS UI Gothic" panose="020B0600070205080204" pitchFamily="34" charset="-128"/>
              </a:rPr>
              <a:t>Fox Street</a:t>
            </a:r>
          </a:p>
        </p:txBody>
      </p:sp>
      <p:sp>
        <p:nvSpPr>
          <p:cNvPr id="21" name="TextBox 20"/>
          <p:cNvSpPr txBox="1"/>
          <p:nvPr/>
        </p:nvSpPr>
        <p:spPr>
          <a:xfrm>
            <a:off x="5652120" y="3426063"/>
            <a:ext cx="3601516" cy="461665"/>
          </a:xfrm>
          <a:prstGeom prst="rect">
            <a:avLst/>
          </a:prstGeom>
          <a:noFill/>
        </p:spPr>
        <p:txBody>
          <a:bodyPr wrap="square" rtlCol="0">
            <a:spAutoFit/>
          </a:bodyPr>
          <a:lstStyle/>
          <a:p>
            <a:pPr algn="ctr"/>
            <a:r>
              <a:rPr lang="en-US" b="1" dirty="0">
                <a:latin typeface="Times New Roman" panose="02020603050405020304" pitchFamily="18" charset="0"/>
                <a:ea typeface="MS UI Gothic" panose="020B0600070205080204" pitchFamily="34" charset="-128"/>
                <a:cs typeface="Times New Roman" panose="02020603050405020304" pitchFamily="18" charset="0"/>
              </a:rPr>
              <a:t>Greenhouse</a:t>
            </a:r>
          </a:p>
        </p:txBody>
      </p:sp>
      <p:sp>
        <p:nvSpPr>
          <p:cNvPr id="22" name="TextBox 21"/>
          <p:cNvSpPr txBox="1"/>
          <p:nvPr/>
        </p:nvSpPr>
        <p:spPr>
          <a:xfrm>
            <a:off x="5578437" y="1962118"/>
            <a:ext cx="2938109" cy="461665"/>
          </a:xfrm>
          <a:prstGeom prst="rect">
            <a:avLst/>
          </a:prstGeom>
          <a:noFill/>
        </p:spPr>
        <p:txBody>
          <a:bodyPr wrap="square" rtlCol="0">
            <a:spAutoFit/>
          </a:bodyPr>
          <a:lstStyle/>
          <a:p>
            <a:pPr algn="ctr"/>
            <a:r>
              <a:rPr lang="en-US" b="1" i="1" dirty="0" err="1">
                <a:solidFill>
                  <a:srgbClr val="FFC000"/>
                </a:solidFill>
                <a:latin typeface="Bookman Old Style" panose="02050604050505020204" pitchFamily="18" charset="0"/>
              </a:rPr>
              <a:t>Thekwini</a:t>
            </a:r>
            <a:r>
              <a:rPr lang="en-US" b="1" i="1" dirty="0">
                <a:solidFill>
                  <a:srgbClr val="FFC000"/>
                </a:solidFill>
                <a:latin typeface="Bookman Old Style" panose="02050604050505020204" pitchFamily="18" charset="0"/>
              </a:rPr>
              <a:t> Funds</a:t>
            </a:r>
          </a:p>
        </p:txBody>
      </p:sp>
      <p:sp>
        <p:nvSpPr>
          <p:cNvPr id="23" name="TextBox 22"/>
          <p:cNvSpPr txBox="1"/>
          <p:nvPr/>
        </p:nvSpPr>
        <p:spPr>
          <a:xfrm>
            <a:off x="898476" y="1013100"/>
            <a:ext cx="3601516" cy="584775"/>
          </a:xfrm>
          <a:prstGeom prst="rect">
            <a:avLst/>
          </a:prstGeom>
          <a:noFill/>
        </p:spPr>
        <p:txBody>
          <a:bodyPr wrap="square" rtlCol="0">
            <a:spAutoFit/>
          </a:bodyPr>
          <a:lstStyle/>
          <a:p>
            <a:pPr algn="ctr"/>
            <a:r>
              <a:rPr lang="en-US" sz="3200" b="1" dirty="0" err="1">
                <a:solidFill>
                  <a:schemeClr val="accent5"/>
                </a:solidFill>
                <a:latin typeface="Bradley Hand ITC" panose="03070402050302030203" pitchFamily="66" charset="0"/>
                <a:ea typeface="MS UI Gothic" panose="020B0600070205080204" pitchFamily="34" charset="-128"/>
              </a:rPr>
              <a:t>Nqaba</a:t>
            </a:r>
            <a:endParaRPr lang="en-US" sz="3200" b="1" dirty="0">
              <a:solidFill>
                <a:schemeClr val="accent5"/>
              </a:solidFill>
              <a:latin typeface="Bradley Hand ITC" panose="03070402050302030203" pitchFamily="66" charset="0"/>
              <a:ea typeface="MS UI Gothic" panose="020B0600070205080204" pitchFamily="34" charset="-128"/>
            </a:endParaRPr>
          </a:p>
        </p:txBody>
      </p:sp>
      <p:sp>
        <p:nvSpPr>
          <p:cNvPr id="24" name="TextBox 23"/>
          <p:cNvSpPr txBox="1"/>
          <p:nvPr/>
        </p:nvSpPr>
        <p:spPr>
          <a:xfrm>
            <a:off x="5355025" y="1028738"/>
            <a:ext cx="3601516" cy="584775"/>
          </a:xfrm>
          <a:prstGeom prst="rect">
            <a:avLst/>
          </a:prstGeom>
          <a:noFill/>
        </p:spPr>
        <p:txBody>
          <a:bodyPr wrap="square" rtlCol="0">
            <a:spAutoFit/>
          </a:bodyPr>
          <a:lstStyle/>
          <a:p>
            <a:pPr algn="ctr"/>
            <a:r>
              <a:rPr lang="en-US" sz="3200" dirty="0">
                <a:solidFill>
                  <a:schemeClr val="accent1"/>
                </a:solidFill>
                <a:latin typeface="Impact" panose="020B0806030902050204" pitchFamily="34" charset="0"/>
                <a:ea typeface="MS UI Gothic" panose="020B0600070205080204" pitchFamily="34" charset="-128"/>
              </a:rPr>
              <a:t>Precinct Funding</a:t>
            </a:r>
          </a:p>
        </p:txBody>
      </p:sp>
    </p:spTree>
    <p:extLst>
      <p:ext uri="{BB962C8B-B14F-4D97-AF65-F5344CB8AC3E}">
        <p14:creationId xmlns:p14="http://schemas.microsoft.com/office/powerpoint/2010/main" val="774719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What the ORSA?!</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2" name="Diagram 1"/>
          <p:cNvGraphicFramePr/>
          <p:nvPr>
            <p:extLst>
              <p:ext uri="{D42A27DB-BD31-4B8C-83A1-F6EECF244321}">
                <p14:modId xmlns:p14="http://schemas.microsoft.com/office/powerpoint/2010/main" val="2185991896"/>
              </p:ext>
            </p:extLst>
          </p:nvPr>
        </p:nvGraphicFramePr>
        <p:xfrm>
          <a:off x="0" y="1397000"/>
          <a:ext cx="9144000" cy="41922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23935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Title 2"/>
          <p:cNvSpPr>
            <a:spLocks noGrp="1"/>
          </p:cNvSpPr>
          <p:nvPr>
            <p:ph type="title"/>
          </p:nvPr>
        </p:nvSpPr>
        <p:spPr>
          <a:xfrm>
            <a:off x="467544" y="980728"/>
            <a:ext cx="7772400" cy="3395464"/>
          </a:xfrm>
        </p:spPr>
        <p:txBody>
          <a:bodyPr/>
          <a:lstStyle/>
          <a:p>
            <a:r>
              <a:rPr lang="en-US" sz="16600" b="1" dirty="0">
                <a:solidFill>
                  <a:schemeClr val="accent1"/>
                </a:solidFill>
              </a:rPr>
              <a:t>Thank</a:t>
            </a:r>
            <a:br>
              <a:rPr lang="en-US" sz="16600" b="1" dirty="0">
                <a:solidFill>
                  <a:schemeClr val="accent1"/>
                </a:solidFill>
              </a:rPr>
            </a:br>
            <a:r>
              <a:rPr lang="en-US" sz="16600" b="1" dirty="0">
                <a:solidFill>
                  <a:schemeClr val="accent1"/>
                </a:solidFill>
              </a:rPr>
              <a:t>        </a:t>
            </a:r>
            <a:r>
              <a:rPr lang="en-US" sz="16600" i="1" dirty="0">
                <a:solidFill>
                  <a:schemeClr val="accent1"/>
                </a:solidFill>
              </a:rPr>
              <a:t>you</a:t>
            </a:r>
          </a:p>
        </p:txBody>
      </p:sp>
      <p:sp>
        <p:nvSpPr>
          <p:cNvPr id="6" name="Title 2"/>
          <p:cNvSpPr txBox="1">
            <a:spLocks/>
          </p:cNvSpPr>
          <p:nvPr/>
        </p:nvSpPr>
        <p:spPr bwMode="auto">
          <a:xfrm>
            <a:off x="1331640" y="2276872"/>
            <a:ext cx="3240360" cy="3395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1" charset="-128"/>
              </a:defRPr>
            </a:lvl2pPr>
            <a:lvl3pPr algn="ctr" rtl="0" eaLnBrk="0" fontAlgn="base" hangingPunct="0">
              <a:spcBef>
                <a:spcPct val="0"/>
              </a:spcBef>
              <a:spcAft>
                <a:spcPct val="0"/>
              </a:spcAft>
              <a:defRPr sz="4400">
                <a:solidFill>
                  <a:schemeClr val="tx2"/>
                </a:solidFill>
                <a:latin typeface="Arial" charset="0"/>
                <a:ea typeface="ＭＳ Ｐゴシック" pitchFamily="1" charset="-128"/>
              </a:defRPr>
            </a:lvl3pPr>
            <a:lvl4pPr algn="ctr" rtl="0" eaLnBrk="0" fontAlgn="base" hangingPunct="0">
              <a:spcBef>
                <a:spcPct val="0"/>
              </a:spcBef>
              <a:spcAft>
                <a:spcPct val="0"/>
              </a:spcAft>
              <a:defRPr sz="4400">
                <a:solidFill>
                  <a:schemeClr val="tx2"/>
                </a:solidFill>
                <a:latin typeface="Arial" charset="0"/>
                <a:ea typeface="ＭＳ Ｐゴシック" pitchFamily="1" charset="-128"/>
              </a:defRPr>
            </a:lvl4pPr>
            <a:lvl5pPr algn="ctr" rtl="0" eaLnBrk="0" fontAlgn="base" hangingPunct="0">
              <a:spcBef>
                <a:spcPct val="0"/>
              </a:spcBef>
              <a:spcAft>
                <a:spcPct val="0"/>
              </a:spcAft>
              <a:defRPr sz="4400">
                <a:solidFill>
                  <a:schemeClr val="tx2"/>
                </a:solidFill>
                <a:latin typeface="Arial" charset="0"/>
                <a:ea typeface="ＭＳ Ｐゴシック" pitchFamily="1" charset="-128"/>
              </a:defRPr>
            </a:lvl5pPr>
            <a:lvl6pPr marL="457200" algn="ctr" rtl="0" fontAlgn="base">
              <a:spcBef>
                <a:spcPct val="0"/>
              </a:spcBef>
              <a:spcAft>
                <a:spcPct val="0"/>
              </a:spcAft>
              <a:defRPr sz="4400">
                <a:solidFill>
                  <a:schemeClr val="tx2"/>
                </a:solidFill>
                <a:latin typeface="Arial" charset="0"/>
                <a:ea typeface="ＭＳ Ｐゴシック" pitchFamily="1" charset="-128"/>
              </a:defRPr>
            </a:lvl6pPr>
            <a:lvl7pPr marL="914400" algn="ctr" rtl="0" fontAlgn="base">
              <a:spcBef>
                <a:spcPct val="0"/>
              </a:spcBef>
              <a:spcAft>
                <a:spcPct val="0"/>
              </a:spcAft>
              <a:defRPr sz="4400">
                <a:solidFill>
                  <a:schemeClr val="tx2"/>
                </a:solidFill>
                <a:latin typeface="Arial" charset="0"/>
                <a:ea typeface="ＭＳ Ｐゴシック" pitchFamily="1" charset="-128"/>
              </a:defRPr>
            </a:lvl7pPr>
            <a:lvl8pPr marL="1371600" algn="ctr" rtl="0" fontAlgn="base">
              <a:spcBef>
                <a:spcPct val="0"/>
              </a:spcBef>
              <a:spcAft>
                <a:spcPct val="0"/>
              </a:spcAft>
              <a:defRPr sz="4400">
                <a:solidFill>
                  <a:schemeClr val="tx2"/>
                </a:solidFill>
                <a:latin typeface="Arial" charset="0"/>
                <a:ea typeface="ＭＳ Ｐゴシック" pitchFamily="1" charset="-128"/>
              </a:defRPr>
            </a:lvl8pPr>
            <a:lvl9pPr marL="1828800" algn="ctr" rtl="0" fontAlgn="base">
              <a:spcBef>
                <a:spcPct val="0"/>
              </a:spcBef>
              <a:spcAft>
                <a:spcPct val="0"/>
              </a:spcAft>
              <a:defRPr sz="4400">
                <a:solidFill>
                  <a:schemeClr val="tx2"/>
                </a:solidFill>
                <a:latin typeface="Arial" charset="0"/>
                <a:ea typeface="ＭＳ Ｐゴシック" pitchFamily="1" charset="-128"/>
              </a:defRPr>
            </a:lvl9pPr>
          </a:lstStyle>
          <a:p>
            <a:r>
              <a:rPr lang="en-US" sz="28700" b="1" kern="0" dirty="0">
                <a:solidFill>
                  <a:schemeClr val="accent3"/>
                </a:solidFill>
              </a:rPr>
              <a:t>?</a:t>
            </a:r>
          </a:p>
        </p:txBody>
      </p:sp>
    </p:spTree>
    <p:extLst>
      <p:ext uri="{BB962C8B-B14F-4D97-AF65-F5344CB8AC3E}">
        <p14:creationId xmlns:p14="http://schemas.microsoft.com/office/powerpoint/2010/main" val="3789669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Oh, how things have changed!</a:t>
            </a:r>
          </a:p>
        </p:txBody>
      </p:sp>
      <p:graphicFrame>
        <p:nvGraphicFramePr>
          <p:cNvPr id="2" name="Diagram 1"/>
          <p:cNvGraphicFramePr/>
          <p:nvPr>
            <p:extLst>
              <p:ext uri="{D42A27DB-BD31-4B8C-83A1-F6EECF244321}">
                <p14:modId xmlns:p14="http://schemas.microsoft.com/office/powerpoint/2010/main" val="2191861622"/>
              </p:ext>
            </p:extLst>
          </p:nvPr>
        </p:nvGraphicFramePr>
        <p:xfrm>
          <a:off x="539552" y="1124744"/>
          <a:ext cx="7992888"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64877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Today’s Agenda</a:t>
            </a:r>
          </a:p>
        </p:txBody>
      </p:sp>
      <p:sp>
        <p:nvSpPr>
          <p:cNvPr id="4" name="Freeform 3"/>
          <p:cNvSpPr/>
          <p:nvPr/>
        </p:nvSpPr>
        <p:spPr>
          <a:xfrm>
            <a:off x="3477396" y="2590538"/>
            <a:ext cx="1450800" cy="1256400"/>
          </a:xfrm>
          <a:custGeom>
            <a:avLst/>
            <a:gdLst>
              <a:gd name="connsiteX0" fmla="*/ 0 w 1771563"/>
              <a:gd name="connsiteY0" fmla="*/ 766237 h 1532474"/>
              <a:gd name="connsiteX1" fmla="*/ 437828 w 1771563"/>
              <a:gd name="connsiteY1" fmla="*/ 0 h 1532474"/>
              <a:gd name="connsiteX2" fmla="*/ 1333735 w 1771563"/>
              <a:gd name="connsiteY2" fmla="*/ 0 h 1532474"/>
              <a:gd name="connsiteX3" fmla="*/ 1771563 w 1771563"/>
              <a:gd name="connsiteY3" fmla="*/ 766237 h 1532474"/>
              <a:gd name="connsiteX4" fmla="*/ 1333735 w 1771563"/>
              <a:gd name="connsiteY4" fmla="*/ 1532474 h 1532474"/>
              <a:gd name="connsiteX5" fmla="*/ 437828 w 1771563"/>
              <a:gd name="connsiteY5" fmla="*/ 1532474 h 1532474"/>
              <a:gd name="connsiteX6" fmla="*/ 0 w 1771563"/>
              <a:gd name="connsiteY6" fmla="*/ 766237 h 1532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563" h="1532474">
                <a:moveTo>
                  <a:pt x="0" y="766237"/>
                </a:moveTo>
                <a:lnTo>
                  <a:pt x="437828" y="0"/>
                </a:lnTo>
                <a:lnTo>
                  <a:pt x="1333735" y="0"/>
                </a:lnTo>
                <a:lnTo>
                  <a:pt x="1771563" y="766237"/>
                </a:lnTo>
                <a:lnTo>
                  <a:pt x="1333735" y="1532474"/>
                </a:lnTo>
                <a:lnTo>
                  <a:pt x="437828" y="1532474"/>
                </a:lnTo>
                <a:lnTo>
                  <a:pt x="0" y="76623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08813" tIns="269192" rIns="308813" bIns="269192" numCol="1" spcCol="1270" anchor="ctr" anchorCtr="0">
            <a:noAutofit/>
          </a:bodyPr>
          <a:lstStyle/>
          <a:p>
            <a:pPr lvl="0" algn="ctr" defTabSz="533400">
              <a:lnSpc>
                <a:spcPct val="90000"/>
              </a:lnSpc>
              <a:spcBef>
                <a:spcPct val="0"/>
              </a:spcBef>
              <a:spcAft>
                <a:spcPct val="35000"/>
              </a:spcAft>
            </a:pPr>
            <a:r>
              <a:rPr lang="en-US" sz="1400" kern="1200" dirty="0"/>
              <a:t>Running risk margin</a:t>
            </a:r>
          </a:p>
        </p:txBody>
      </p:sp>
      <p:sp>
        <p:nvSpPr>
          <p:cNvPr id="6" name="Freeform 5"/>
          <p:cNvSpPr/>
          <p:nvPr/>
        </p:nvSpPr>
        <p:spPr>
          <a:xfrm>
            <a:off x="3477396" y="1255942"/>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kern="1200" dirty="0"/>
              <a:t>It’s a catastrophe</a:t>
            </a:r>
          </a:p>
        </p:txBody>
      </p:sp>
      <p:sp>
        <p:nvSpPr>
          <p:cNvPr id="8" name="Freeform 7"/>
          <p:cNvSpPr/>
          <p:nvPr/>
        </p:nvSpPr>
        <p:spPr>
          <a:xfrm>
            <a:off x="4644008" y="1957013"/>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kern="1200" dirty="0"/>
              <a:t>Reinsurance realities</a:t>
            </a:r>
          </a:p>
        </p:txBody>
      </p:sp>
      <p:sp>
        <p:nvSpPr>
          <p:cNvPr id="10" name="Freeform 9"/>
          <p:cNvSpPr/>
          <p:nvPr/>
        </p:nvSpPr>
        <p:spPr>
          <a:xfrm>
            <a:off x="4632385" y="3284984"/>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kern="1200" dirty="0"/>
              <a:t>Can stop losses solve your problems</a:t>
            </a:r>
          </a:p>
        </p:txBody>
      </p:sp>
      <p:sp>
        <p:nvSpPr>
          <p:cNvPr id="12" name="Freeform 11"/>
          <p:cNvSpPr/>
          <p:nvPr/>
        </p:nvSpPr>
        <p:spPr>
          <a:xfrm>
            <a:off x="3491880" y="3933056"/>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kern="1200" dirty="0"/>
              <a:t>Loss absorbing capacity of disallowed assets</a:t>
            </a:r>
          </a:p>
        </p:txBody>
      </p:sp>
      <p:sp>
        <p:nvSpPr>
          <p:cNvPr id="14" name="Freeform 13"/>
          <p:cNvSpPr/>
          <p:nvPr/>
        </p:nvSpPr>
        <p:spPr>
          <a:xfrm>
            <a:off x="2328129" y="3284984"/>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kern="1200" dirty="0"/>
              <a:t>Positive intangibles</a:t>
            </a:r>
          </a:p>
        </p:txBody>
      </p:sp>
      <p:sp>
        <p:nvSpPr>
          <p:cNvPr id="15" name="Freeform 14"/>
          <p:cNvSpPr/>
          <p:nvPr/>
        </p:nvSpPr>
        <p:spPr>
          <a:xfrm>
            <a:off x="2302947" y="1967525"/>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a:solidFill>
            <a:srgbClr val="FFC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kern="1200" dirty="0">
                <a:solidFill>
                  <a:schemeClr val="tx1"/>
                </a:solidFill>
              </a:rPr>
              <a:t>Cash is cash is not cash</a:t>
            </a:r>
          </a:p>
        </p:txBody>
      </p:sp>
      <p:sp>
        <p:nvSpPr>
          <p:cNvPr id="17" name="Freeform 16"/>
          <p:cNvSpPr/>
          <p:nvPr/>
        </p:nvSpPr>
        <p:spPr>
          <a:xfrm>
            <a:off x="1176001" y="2636912"/>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kern="1200" dirty="0"/>
              <a:t>What the ORSA</a:t>
            </a:r>
          </a:p>
        </p:txBody>
      </p:sp>
      <p:sp>
        <p:nvSpPr>
          <p:cNvPr id="18" name="Freeform 17"/>
          <p:cNvSpPr/>
          <p:nvPr/>
        </p:nvSpPr>
        <p:spPr>
          <a:xfrm>
            <a:off x="5810620" y="2655675"/>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a:solidFill>
            <a:srgbClr val="FFC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kern="1200" dirty="0">
                <a:solidFill>
                  <a:schemeClr val="tx1"/>
                </a:solidFill>
              </a:rPr>
              <a:t>Not that interesting</a:t>
            </a:r>
          </a:p>
        </p:txBody>
      </p:sp>
      <p:sp>
        <p:nvSpPr>
          <p:cNvPr id="19" name="Freeform 18"/>
          <p:cNvSpPr/>
          <p:nvPr/>
        </p:nvSpPr>
        <p:spPr>
          <a:xfrm>
            <a:off x="5795780" y="3969142"/>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dirty="0"/>
              <a:t>Lapse risk have I</a:t>
            </a:r>
            <a:endParaRPr lang="en-US" sz="1400" kern="1200" dirty="0"/>
          </a:p>
        </p:txBody>
      </p:sp>
      <p:sp>
        <p:nvSpPr>
          <p:cNvPr id="20" name="Freeform 19"/>
          <p:cNvSpPr/>
          <p:nvPr/>
        </p:nvSpPr>
        <p:spPr>
          <a:xfrm>
            <a:off x="5821405" y="1329031"/>
            <a:ext cx="1451783" cy="1255963"/>
          </a:xfrm>
          <a:custGeom>
            <a:avLst/>
            <a:gdLst>
              <a:gd name="connsiteX0" fmla="*/ 0 w 1451783"/>
              <a:gd name="connsiteY0" fmla="*/ 627982 h 1255963"/>
              <a:gd name="connsiteX1" fmla="*/ 358829 w 1451783"/>
              <a:gd name="connsiteY1" fmla="*/ 0 h 1255963"/>
              <a:gd name="connsiteX2" fmla="*/ 1092954 w 1451783"/>
              <a:gd name="connsiteY2" fmla="*/ 0 h 1255963"/>
              <a:gd name="connsiteX3" fmla="*/ 1451783 w 1451783"/>
              <a:gd name="connsiteY3" fmla="*/ 627982 h 1255963"/>
              <a:gd name="connsiteX4" fmla="*/ 1092954 w 1451783"/>
              <a:gd name="connsiteY4" fmla="*/ 1255963 h 1255963"/>
              <a:gd name="connsiteX5" fmla="*/ 358829 w 1451783"/>
              <a:gd name="connsiteY5" fmla="*/ 1255963 h 1255963"/>
              <a:gd name="connsiteX6" fmla="*/ 0 w 1451783"/>
              <a:gd name="connsiteY6" fmla="*/ 627982 h 125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783" h="1255963">
                <a:moveTo>
                  <a:pt x="0" y="627982"/>
                </a:moveTo>
                <a:lnTo>
                  <a:pt x="358829" y="0"/>
                </a:lnTo>
                <a:lnTo>
                  <a:pt x="1092954" y="0"/>
                </a:lnTo>
                <a:lnTo>
                  <a:pt x="1451783" y="627982"/>
                </a:lnTo>
                <a:lnTo>
                  <a:pt x="1092954" y="1255963"/>
                </a:lnTo>
                <a:lnTo>
                  <a:pt x="358829" y="1255963"/>
                </a:lnTo>
                <a:lnTo>
                  <a:pt x="0" y="627982"/>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255831" tIns="223380" rIns="255831" bIns="223380" numCol="1" spcCol="1270" anchor="ctr" anchorCtr="0">
            <a:noAutofit/>
          </a:bodyPr>
          <a:lstStyle/>
          <a:p>
            <a:pPr lvl="0" algn="ctr" defTabSz="533400">
              <a:lnSpc>
                <a:spcPct val="90000"/>
              </a:lnSpc>
              <a:spcBef>
                <a:spcPct val="0"/>
              </a:spcBef>
              <a:spcAft>
                <a:spcPct val="35000"/>
              </a:spcAft>
            </a:pPr>
            <a:r>
              <a:rPr lang="en-US" sz="1400" kern="1200" dirty="0"/>
              <a:t>Secure securities</a:t>
            </a:r>
          </a:p>
        </p:txBody>
      </p:sp>
    </p:spTree>
    <p:extLst>
      <p:ext uri="{BB962C8B-B14F-4D97-AF65-F5344CB8AC3E}">
        <p14:creationId xmlns:p14="http://schemas.microsoft.com/office/powerpoint/2010/main" val="33002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It’s a catastrophe</a:t>
            </a:r>
          </a:p>
        </p:txBody>
      </p:sp>
      <p:graphicFrame>
        <p:nvGraphicFramePr>
          <p:cNvPr id="2" name="Diagram 1"/>
          <p:cNvGraphicFramePr/>
          <p:nvPr>
            <p:extLst>
              <p:ext uri="{D42A27DB-BD31-4B8C-83A1-F6EECF244321}">
                <p14:modId xmlns:p14="http://schemas.microsoft.com/office/powerpoint/2010/main" val="2439490510"/>
              </p:ext>
            </p:extLst>
          </p:nvPr>
        </p:nvGraphicFramePr>
        <p:xfrm>
          <a:off x="827584" y="1152860"/>
          <a:ext cx="3312368" cy="36442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685800" y="5013176"/>
            <a:ext cx="8134672" cy="720080"/>
          </a:xfrm>
          <a:prstGeom prst="rect">
            <a:avLst/>
          </a:prstGeom>
          <a:noFill/>
        </p:spPr>
        <p:txBody>
          <a:bodyPr wrap="square" rtlCol="0" anchor="ctr" anchorCtr="0">
            <a:noAutofit/>
          </a:bodyPr>
          <a:lstStyle/>
          <a:p>
            <a:pPr algn="ctr"/>
            <a:r>
              <a:rPr lang="en-US" sz="1600" i="1" dirty="0">
                <a:solidFill>
                  <a:schemeClr val="bg1">
                    <a:lumMod val="50000"/>
                  </a:schemeClr>
                </a:solidFill>
                <a:latin typeface="Times New Roman" panose="02020603050405020304" pitchFamily="18" charset="0"/>
                <a:cs typeface="Times New Roman" panose="02020603050405020304" pitchFamily="18" charset="0"/>
              </a:rPr>
              <a:t>Following the loss, destruction or damage to the insured property …. We will compensate you for the costs, limited to 10% of the insured property …</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8" name="Diagram 7"/>
          <p:cNvGraphicFramePr/>
          <p:nvPr>
            <p:extLst>
              <p:ext uri="{D42A27DB-BD31-4B8C-83A1-F6EECF244321}">
                <p14:modId xmlns:p14="http://schemas.microsoft.com/office/powerpoint/2010/main" val="871510879"/>
              </p:ext>
            </p:extLst>
          </p:nvPr>
        </p:nvGraphicFramePr>
        <p:xfrm>
          <a:off x="4139952" y="1188258"/>
          <a:ext cx="4680520" cy="360845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397872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Reinsurance realities</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6" name="Group 5"/>
          <p:cNvGrpSpPr/>
          <p:nvPr/>
        </p:nvGrpSpPr>
        <p:grpSpPr>
          <a:xfrm>
            <a:off x="611558" y="1397000"/>
            <a:ext cx="7992890" cy="4192240"/>
            <a:chOff x="611558" y="1397000"/>
            <a:chExt cx="7992890" cy="4192240"/>
          </a:xfrm>
        </p:grpSpPr>
        <p:sp>
          <p:nvSpPr>
            <p:cNvPr id="9" name="Freeform 8"/>
            <p:cNvSpPr/>
            <p:nvPr/>
          </p:nvSpPr>
          <p:spPr>
            <a:xfrm rot="21600000">
              <a:off x="611558" y="1397001"/>
              <a:ext cx="3996445" cy="2096121"/>
            </a:xfrm>
            <a:custGeom>
              <a:avLst/>
              <a:gdLst>
                <a:gd name="connsiteX0" fmla="*/ 0 w 2096120"/>
                <a:gd name="connsiteY0" fmla="*/ 0 h 3996444"/>
                <a:gd name="connsiteX1" fmla="*/ 1746760 w 2096120"/>
                <a:gd name="connsiteY1" fmla="*/ 0 h 3996444"/>
                <a:gd name="connsiteX2" fmla="*/ 2096120 w 2096120"/>
                <a:gd name="connsiteY2" fmla="*/ 349360 h 3996444"/>
                <a:gd name="connsiteX3" fmla="*/ 2096120 w 2096120"/>
                <a:gd name="connsiteY3" fmla="*/ 3996444 h 3996444"/>
                <a:gd name="connsiteX4" fmla="*/ 0 w 2096120"/>
                <a:gd name="connsiteY4" fmla="*/ 3996444 h 3996444"/>
                <a:gd name="connsiteX5" fmla="*/ 0 w 2096120"/>
                <a:gd name="connsiteY5" fmla="*/ 0 h 399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96120" h="3996444">
                  <a:moveTo>
                    <a:pt x="0" y="3996443"/>
                  </a:moveTo>
                  <a:lnTo>
                    <a:pt x="0" y="666087"/>
                  </a:lnTo>
                  <a:cubicBezTo>
                    <a:pt x="0" y="298218"/>
                    <a:pt x="82039" y="1"/>
                    <a:pt x="183238" y="1"/>
                  </a:cubicBezTo>
                  <a:lnTo>
                    <a:pt x="2096120" y="1"/>
                  </a:lnTo>
                  <a:lnTo>
                    <a:pt x="2096120" y="3996443"/>
                  </a:lnTo>
                  <a:lnTo>
                    <a:pt x="0" y="3996443"/>
                  </a:lnTo>
                  <a:close/>
                </a:path>
              </a:pathLst>
            </a:custGeom>
            <a:solidFill>
              <a:schemeClr val="accent2"/>
            </a:solidFill>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txBody>
            <a:bodyPr spcFirstLastPara="0" vert="horz" wrap="square" lIns="99569" tIns="99566" rIns="99567" bIns="100800" numCol="1" spcCol="1270" anchor="ctr" anchorCtr="0">
              <a:noAutofit/>
            </a:bodyPr>
            <a:lstStyle/>
            <a:p>
              <a:pPr lvl="0" algn="ctr" defTabSz="622300">
                <a:lnSpc>
                  <a:spcPct val="90000"/>
                </a:lnSpc>
                <a:spcBef>
                  <a:spcPct val="0"/>
                </a:spcBef>
                <a:spcAft>
                  <a:spcPct val="35000"/>
                </a:spcAft>
              </a:pPr>
              <a:r>
                <a:rPr lang="en-US" sz="1600" kern="1200" dirty="0">
                  <a:latin typeface="Times New Roman" panose="02020603050405020304" pitchFamily="18" charset="0"/>
                  <a:cs typeface="Times New Roman" panose="02020603050405020304" pitchFamily="18" charset="0"/>
                </a:rPr>
                <a:t>… the effect of each eligible risk mitigation instrument on the SCR is materially reflective of the risk mitigating reduction that would be expected at a 99.5% confidence level.</a:t>
              </a:r>
              <a:br>
                <a:rPr lang="en-US" sz="1600" kern="1200" dirty="0">
                  <a:latin typeface="Times New Roman" panose="02020603050405020304" pitchFamily="18" charset="0"/>
                  <a:cs typeface="Times New Roman" panose="02020603050405020304" pitchFamily="18" charset="0"/>
                </a:rPr>
              </a:br>
              <a:br>
                <a:rPr lang="en-US" sz="1600" kern="1200" dirty="0">
                  <a:latin typeface="Times New Roman" panose="02020603050405020304" pitchFamily="18" charset="0"/>
                  <a:cs typeface="Times New Roman" panose="02020603050405020304" pitchFamily="18" charset="0"/>
                </a:rPr>
              </a:br>
              <a:r>
                <a:rPr lang="en-US" sz="1600" kern="1200" dirty="0">
                  <a:latin typeface="Times New Roman" panose="02020603050405020304" pitchFamily="18" charset="0"/>
                  <a:cs typeface="Times New Roman" panose="02020603050405020304" pitchFamily="18" charset="0"/>
                </a:rPr>
                <a:t>FSI4 Par 5.15</a:t>
              </a:r>
            </a:p>
          </p:txBody>
        </p:sp>
        <p:sp>
          <p:nvSpPr>
            <p:cNvPr id="10" name="Freeform 9"/>
            <p:cNvSpPr/>
            <p:nvPr/>
          </p:nvSpPr>
          <p:spPr>
            <a:xfrm>
              <a:off x="4608004" y="1397000"/>
              <a:ext cx="3996444" cy="2096120"/>
            </a:xfrm>
            <a:custGeom>
              <a:avLst/>
              <a:gdLst>
                <a:gd name="connsiteX0" fmla="*/ 0 w 3996444"/>
                <a:gd name="connsiteY0" fmla="*/ 0 h 2096120"/>
                <a:gd name="connsiteX1" fmla="*/ 3647084 w 3996444"/>
                <a:gd name="connsiteY1" fmla="*/ 0 h 2096120"/>
                <a:gd name="connsiteX2" fmla="*/ 3996444 w 3996444"/>
                <a:gd name="connsiteY2" fmla="*/ 349360 h 2096120"/>
                <a:gd name="connsiteX3" fmla="*/ 3996444 w 3996444"/>
                <a:gd name="connsiteY3" fmla="*/ 2096120 h 2096120"/>
                <a:gd name="connsiteX4" fmla="*/ 0 w 3996444"/>
                <a:gd name="connsiteY4" fmla="*/ 2096120 h 2096120"/>
                <a:gd name="connsiteX5" fmla="*/ 0 w 3996444"/>
                <a:gd name="connsiteY5" fmla="*/ 0 h 2096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6444" h="2096120">
                  <a:moveTo>
                    <a:pt x="0" y="0"/>
                  </a:moveTo>
                  <a:lnTo>
                    <a:pt x="3647084" y="0"/>
                  </a:lnTo>
                  <a:cubicBezTo>
                    <a:pt x="3840030" y="0"/>
                    <a:pt x="3996444" y="156414"/>
                    <a:pt x="3996444" y="349360"/>
                  </a:cubicBezTo>
                  <a:lnTo>
                    <a:pt x="3996444" y="2096120"/>
                  </a:lnTo>
                  <a:lnTo>
                    <a:pt x="0" y="2096120"/>
                  </a:lnTo>
                  <a:lnTo>
                    <a:pt x="0" y="0"/>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99568" tIns="99568" rIns="99568" bIns="100800" numCol="1" spcCol="1270" anchor="ctr" anchorCtr="0">
              <a:noAutofit/>
            </a:bodyPr>
            <a:lstStyle/>
            <a:p>
              <a:pPr lvl="0" algn="ctr" defTabSz="622300">
                <a:lnSpc>
                  <a:spcPct val="90000"/>
                </a:lnSpc>
                <a:spcBef>
                  <a:spcPct val="0"/>
                </a:spcBef>
                <a:spcAft>
                  <a:spcPct val="35000"/>
                </a:spcAft>
              </a:pPr>
              <a:r>
                <a:rPr lang="en-US" sz="2000" kern="1200" dirty="0"/>
                <a:t>Loss corridors</a:t>
              </a:r>
            </a:p>
            <a:p>
              <a:pPr lvl="0" algn="ctr" defTabSz="622300">
                <a:lnSpc>
                  <a:spcPct val="90000"/>
                </a:lnSpc>
                <a:spcBef>
                  <a:spcPct val="0"/>
                </a:spcBef>
                <a:spcAft>
                  <a:spcPct val="35000"/>
                </a:spcAft>
              </a:pPr>
              <a:r>
                <a:rPr lang="en-US" sz="2000" dirty="0"/>
                <a:t>Profit share agreements</a:t>
              </a:r>
            </a:p>
            <a:p>
              <a:pPr lvl="0" algn="ctr" defTabSz="622300">
                <a:lnSpc>
                  <a:spcPct val="90000"/>
                </a:lnSpc>
                <a:spcBef>
                  <a:spcPct val="0"/>
                </a:spcBef>
                <a:spcAft>
                  <a:spcPct val="35000"/>
                </a:spcAft>
              </a:pPr>
              <a:r>
                <a:rPr lang="en-US" sz="2000" kern="1200" dirty="0"/>
                <a:t>1-in-200 SCR Targeting</a:t>
              </a:r>
            </a:p>
          </p:txBody>
        </p:sp>
        <p:sp>
          <p:nvSpPr>
            <p:cNvPr id="11" name="Freeform 10"/>
            <p:cNvSpPr/>
            <p:nvPr/>
          </p:nvSpPr>
          <p:spPr>
            <a:xfrm rot="21600000">
              <a:off x="611560" y="3493119"/>
              <a:ext cx="3996444" cy="2096121"/>
            </a:xfrm>
            <a:custGeom>
              <a:avLst/>
              <a:gdLst>
                <a:gd name="connsiteX0" fmla="*/ 0 w 3996444"/>
                <a:gd name="connsiteY0" fmla="*/ 0 h 2096120"/>
                <a:gd name="connsiteX1" fmla="*/ 3647084 w 3996444"/>
                <a:gd name="connsiteY1" fmla="*/ 0 h 2096120"/>
                <a:gd name="connsiteX2" fmla="*/ 3996444 w 3996444"/>
                <a:gd name="connsiteY2" fmla="*/ 349360 h 2096120"/>
                <a:gd name="connsiteX3" fmla="*/ 3996444 w 3996444"/>
                <a:gd name="connsiteY3" fmla="*/ 2096120 h 2096120"/>
                <a:gd name="connsiteX4" fmla="*/ 0 w 3996444"/>
                <a:gd name="connsiteY4" fmla="*/ 2096120 h 2096120"/>
                <a:gd name="connsiteX5" fmla="*/ 0 w 3996444"/>
                <a:gd name="connsiteY5" fmla="*/ 0 h 2096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6444" h="2096120">
                  <a:moveTo>
                    <a:pt x="3996444" y="2096119"/>
                  </a:moveTo>
                  <a:lnTo>
                    <a:pt x="349360" y="2096119"/>
                  </a:lnTo>
                  <a:cubicBezTo>
                    <a:pt x="156414" y="2096119"/>
                    <a:pt x="0" y="1939705"/>
                    <a:pt x="0" y="1746759"/>
                  </a:cubicBezTo>
                  <a:lnTo>
                    <a:pt x="0" y="1"/>
                  </a:lnTo>
                  <a:lnTo>
                    <a:pt x="3996444" y="1"/>
                  </a:lnTo>
                  <a:lnTo>
                    <a:pt x="3996444" y="2096119"/>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99567" tIns="100800" rIns="99568" bIns="99569" numCol="1" spcCol="1270" anchor="ctr" anchorCtr="0">
              <a:noAutofit/>
            </a:bodyPr>
            <a:lstStyle/>
            <a:p>
              <a:pPr lvl="0" algn="ctr" defTabSz="622300">
                <a:lnSpc>
                  <a:spcPct val="90000"/>
                </a:lnSpc>
                <a:spcBef>
                  <a:spcPct val="0"/>
                </a:spcBef>
                <a:spcAft>
                  <a:spcPct val="35000"/>
                </a:spcAft>
              </a:pPr>
              <a:r>
                <a:rPr lang="en-US" sz="2000" kern="1200" dirty="0"/>
                <a:t>Combined CAT XOL agreements</a:t>
              </a:r>
            </a:p>
            <a:p>
              <a:pPr lvl="0" algn="ctr" defTabSz="622300">
                <a:lnSpc>
                  <a:spcPct val="90000"/>
                </a:lnSpc>
                <a:spcBef>
                  <a:spcPct val="0"/>
                </a:spcBef>
                <a:spcAft>
                  <a:spcPct val="35000"/>
                </a:spcAft>
              </a:pPr>
              <a:r>
                <a:rPr lang="en-US" sz="2000" dirty="0"/>
                <a:t>Premium Allocation?</a:t>
              </a:r>
              <a:endParaRPr lang="en-US" sz="2000" kern="1200" dirty="0"/>
            </a:p>
          </p:txBody>
        </p:sp>
        <p:sp>
          <p:nvSpPr>
            <p:cNvPr id="12" name="Freeform 11"/>
            <p:cNvSpPr/>
            <p:nvPr/>
          </p:nvSpPr>
          <p:spPr>
            <a:xfrm>
              <a:off x="4608003" y="3493120"/>
              <a:ext cx="3996444" cy="2096120"/>
            </a:xfrm>
            <a:custGeom>
              <a:avLst/>
              <a:gdLst>
                <a:gd name="connsiteX0" fmla="*/ 0 w 2096120"/>
                <a:gd name="connsiteY0" fmla="*/ 0 h 3996444"/>
                <a:gd name="connsiteX1" fmla="*/ 1746760 w 2096120"/>
                <a:gd name="connsiteY1" fmla="*/ 0 h 3996444"/>
                <a:gd name="connsiteX2" fmla="*/ 2096120 w 2096120"/>
                <a:gd name="connsiteY2" fmla="*/ 349360 h 3996444"/>
                <a:gd name="connsiteX3" fmla="*/ 2096120 w 2096120"/>
                <a:gd name="connsiteY3" fmla="*/ 3996444 h 3996444"/>
                <a:gd name="connsiteX4" fmla="*/ 0 w 2096120"/>
                <a:gd name="connsiteY4" fmla="*/ 3996444 h 3996444"/>
                <a:gd name="connsiteX5" fmla="*/ 0 w 2096120"/>
                <a:gd name="connsiteY5" fmla="*/ 0 h 399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96120" h="3996444">
                  <a:moveTo>
                    <a:pt x="2096120" y="1"/>
                  </a:moveTo>
                  <a:lnTo>
                    <a:pt x="2096120" y="3330357"/>
                  </a:lnTo>
                  <a:cubicBezTo>
                    <a:pt x="2096120" y="3698226"/>
                    <a:pt x="2014081" y="3996443"/>
                    <a:pt x="1912882" y="3996443"/>
                  </a:cubicBezTo>
                  <a:lnTo>
                    <a:pt x="0" y="3996443"/>
                  </a:lnTo>
                  <a:lnTo>
                    <a:pt x="0" y="1"/>
                  </a:lnTo>
                  <a:lnTo>
                    <a:pt x="2096120" y="1"/>
                  </a:lnTo>
                  <a:close/>
                </a:path>
              </a:pathLst>
            </a:custGeom>
            <a:solidFill>
              <a:schemeClr val="accent2"/>
            </a:solidFill>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txBody>
            <a:bodyPr spcFirstLastPara="0" vert="horz" wrap="square" lIns="99569" tIns="100800" rIns="99567" bIns="99569" numCol="1" spcCol="1270" anchor="ctr" anchorCtr="0">
              <a:noAutofit/>
            </a:bodyPr>
            <a:lstStyle/>
            <a:p>
              <a:pPr lvl="0" algn="ctr" defTabSz="622300">
                <a:lnSpc>
                  <a:spcPct val="90000"/>
                </a:lnSpc>
                <a:spcBef>
                  <a:spcPct val="0"/>
                </a:spcBef>
                <a:spcAft>
                  <a:spcPct val="35000"/>
                </a:spcAft>
              </a:pPr>
              <a:r>
                <a:rPr lang="en-US" sz="1600" kern="1200" dirty="0">
                  <a:latin typeface="Times New Roman" panose="02020603050405020304" pitchFamily="18" charset="0"/>
                  <a:cs typeface="Times New Roman" panose="02020603050405020304" pitchFamily="18" charset="0"/>
                </a:rPr>
                <a:t>Applicable reinsurance </a:t>
              </a:r>
              <a:r>
                <a:rPr lang="fr-FR" sz="1600" kern="1200" dirty="0" err="1">
                  <a:latin typeface="Times New Roman" panose="02020603050405020304" pitchFamily="18" charset="0"/>
                  <a:cs typeface="Times New Roman" panose="02020603050405020304" pitchFamily="18" charset="0"/>
                </a:rPr>
                <a:t>includes</a:t>
              </a:r>
              <a:r>
                <a:rPr lang="fr-FR" sz="1600" kern="1200" dirty="0">
                  <a:latin typeface="Times New Roman" panose="02020603050405020304" pitchFamily="18" charset="0"/>
                  <a:cs typeface="Times New Roman" panose="02020603050405020304" pitchFamily="18" charset="0"/>
                </a:rPr>
                <a:t> … non-</a:t>
              </a:r>
              <a:r>
                <a:rPr lang="fr-FR" sz="1600" kern="1200" dirty="0" err="1">
                  <a:latin typeface="Times New Roman" panose="02020603050405020304" pitchFamily="18" charset="0"/>
                  <a:cs typeface="Times New Roman" panose="02020603050405020304" pitchFamily="18" charset="0"/>
                </a:rPr>
                <a:t>proportional</a:t>
              </a:r>
              <a:r>
                <a:rPr lang="fr-FR" sz="1600" kern="1200" dirty="0">
                  <a:latin typeface="Times New Roman" panose="02020603050405020304" pitchFamily="18" charset="0"/>
                  <a:cs typeface="Times New Roman" panose="02020603050405020304" pitchFamily="18" charset="0"/>
                </a:rPr>
                <a:t> </a:t>
              </a:r>
              <a:r>
                <a:rPr lang="en-US" sz="1600" kern="1200" dirty="0">
                  <a:latin typeface="Times New Roman" panose="02020603050405020304" pitchFamily="18" charset="0"/>
                  <a:cs typeface="Times New Roman" panose="02020603050405020304" pitchFamily="18" charset="0"/>
                </a:rPr>
                <a:t>reinsurance … to the extent that they can be allocated to a specific (sub-)line of business.</a:t>
              </a:r>
            </a:p>
            <a:p>
              <a:pPr lvl="0" algn="ctr" defTabSz="622300">
                <a:lnSpc>
                  <a:spcPct val="90000"/>
                </a:lnSpc>
                <a:spcBef>
                  <a:spcPct val="0"/>
                </a:spcBef>
                <a:spcAft>
                  <a:spcPct val="35000"/>
                </a:spcAft>
              </a:pPr>
              <a:br>
                <a:rPr lang="en-US" sz="1600" i="1" kern="1200" dirty="0">
                  <a:latin typeface="Times New Roman" panose="02020603050405020304" pitchFamily="18" charset="0"/>
                  <a:cs typeface="Times New Roman" panose="02020603050405020304" pitchFamily="18" charset="0"/>
                </a:rPr>
              </a:br>
              <a:r>
                <a:rPr lang="en-US" sz="1600" i="1" kern="1200" dirty="0">
                  <a:latin typeface="Times New Roman" panose="02020603050405020304" pitchFamily="18" charset="0"/>
                  <a:cs typeface="Times New Roman" panose="02020603050405020304" pitchFamily="18" charset="0"/>
                </a:rPr>
                <a:t>FSI 4.3 Par 5.16</a:t>
              </a:r>
            </a:p>
          </p:txBody>
        </p:sp>
      </p:grpSp>
    </p:spTree>
    <p:extLst>
      <p:ext uri="{BB962C8B-B14F-4D97-AF65-F5344CB8AC3E}">
        <p14:creationId xmlns:p14="http://schemas.microsoft.com/office/powerpoint/2010/main" val="3278962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Can stop losses solve your problems</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2" name="Diagram 1"/>
          <p:cNvGraphicFramePr/>
          <p:nvPr>
            <p:extLst>
              <p:ext uri="{D42A27DB-BD31-4B8C-83A1-F6EECF244321}">
                <p14:modId xmlns:p14="http://schemas.microsoft.com/office/powerpoint/2010/main" val="332728269"/>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31390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Lapse risk have I</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5220072" y="1205105"/>
            <a:ext cx="3391200" cy="1198800"/>
          </a:xfrm>
          <a:prstGeom prst="rect">
            <a:avLst/>
          </a:prstGeom>
          <a:noFill/>
        </p:spPr>
        <p:txBody>
          <a:bodyPr wrap="square" rtlCol="0" anchor="ctr" anchorCtr="0">
            <a:noAutofit/>
          </a:bodyPr>
          <a:lstStyle/>
          <a:p>
            <a:pPr algn="ctr"/>
            <a:r>
              <a:rPr lang="en-US" dirty="0">
                <a:solidFill>
                  <a:srgbClr val="0070C0"/>
                </a:solidFill>
              </a:rPr>
              <a:t>Is there a ‘SAM’ loss if term policies cancel?</a:t>
            </a:r>
          </a:p>
        </p:txBody>
      </p:sp>
      <p:sp>
        <p:nvSpPr>
          <p:cNvPr id="12" name="TextBox 11"/>
          <p:cNvSpPr txBox="1"/>
          <p:nvPr/>
        </p:nvSpPr>
        <p:spPr>
          <a:xfrm>
            <a:off x="532555" y="4462448"/>
            <a:ext cx="3391200" cy="1198800"/>
          </a:xfrm>
          <a:prstGeom prst="rect">
            <a:avLst/>
          </a:prstGeom>
          <a:noFill/>
        </p:spPr>
        <p:txBody>
          <a:bodyPr wrap="square" rtlCol="0" anchor="ctr" anchorCtr="0">
            <a:spAutoFit/>
          </a:bodyPr>
          <a:lstStyle/>
          <a:p>
            <a:pPr algn="ctr"/>
            <a:r>
              <a:rPr lang="en-US" dirty="0">
                <a:solidFill>
                  <a:schemeClr val="accent3"/>
                </a:solidFill>
              </a:rPr>
              <a:t>Cashback reserves are sensitive to a reduction in lapses?</a:t>
            </a:r>
          </a:p>
        </p:txBody>
      </p:sp>
      <p:sp>
        <p:nvSpPr>
          <p:cNvPr id="13" name="TextBox 12"/>
          <p:cNvSpPr txBox="1"/>
          <p:nvPr/>
        </p:nvSpPr>
        <p:spPr>
          <a:xfrm>
            <a:off x="5220072" y="4500803"/>
            <a:ext cx="3391200" cy="1198800"/>
          </a:xfrm>
          <a:prstGeom prst="rect">
            <a:avLst/>
          </a:prstGeom>
          <a:noFill/>
        </p:spPr>
        <p:txBody>
          <a:bodyPr wrap="square" rtlCol="0" anchor="ctr" anchorCtr="0">
            <a:noAutofit/>
          </a:bodyPr>
          <a:lstStyle/>
          <a:p>
            <a:pPr algn="ctr"/>
            <a:r>
              <a:rPr lang="en-US" dirty="0"/>
              <a:t>Have we lost the intention of SA QIS3?</a:t>
            </a:r>
          </a:p>
        </p:txBody>
      </p:sp>
      <p:sp>
        <p:nvSpPr>
          <p:cNvPr id="6" name="TextBox 5"/>
          <p:cNvSpPr txBox="1"/>
          <p:nvPr/>
        </p:nvSpPr>
        <p:spPr>
          <a:xfrm>
            <a:off x="2164196" y="2570128"/>
            <a:ext cx="5000092" cy="1938992"/>
          </a:xfrm>
          <a:prstGeom prst="rect">
            <a:avLst/>
          </a:prstGeom>
          <a:noFill/>
        </p:spPr>
        <p:txBody>
          <a:bodyPr wrap="square" rtlCol="0">
            <a:spAutoFit/>
          </a:bodyPr>
          <a:lstStyle/>
          <a:p>
            <a:pPr algn="ctr"/>
            <a:r>
              <a:rPr lang="en-US" sz="2000" i="1" dirty="0">
                <a:solidFill>
                  <a:schemeClr val="bg2"/>
                </a:solidFill>
                <a:latin typeface="Times New Roman" panose="02020603050405020304" pitchFamily="18" charset="0"/>
                <a:cs typeface="Times New Roman" panose="02020603050405020304" pitchFamily="18" charset="0"/>
              </a:rPr>
              <a:t>… calculation of premium provisions is based on assumptions about the exercise rates of these options. Lapse risk is the risk that these assumptions turn out to be wrong or need to be changed.</a:t>
            </a:r>
            <a:br>
              <a:rPr lang="en-US" sz="2000" i="1" dirty="0">
                <a:solidFill>
                  <a:schemeClr val="bg2"/>
                </a:solidFill>
                <a:latin typeface="Times New Roman" panose="02020603050405020304" pitchFamily="18" charset="0"/>
                <a:cs typeface="Times New Roman" panose="02020603050405020304" pitchFamily="18" charset="0"/>
              </a:rPr>
            </a:br>
            <a:r>
              <a:rPr lang="en-US" sz="2000" b="1" i="1" dirty="0">
                <a:solidFill>
                  <a:schemeClr val="bg2"/>
                </a:solidFill>
                <a:latin typeface="Times New Roman" panose="02020603050405020304" pitchFamily="18" charset="0"/>
                <a:cs typeface="Times New Roman" panose="02020603050405020304" pitchFamily="18" charset="0"/>
              </a:rPr>
              <a:t>SAQIS3</a:t>
            </a:r>
          </a:p>
        </p:txBody>
      </p:sp>
      <p:sp>
        <p:nvSpPr>
          <p:cNvPr id="14" name="TextBox 13"/>
          <p:cNvSpPr txBox="1"/>
          <p:nvPr/>
        </p:nvSpPr>
        <p:spPr>
          <a:xfrm>
            <a:off x="532555" y="1222088"/>
            <a:ext cx="3391200" cy="1198800"/>
          </a:xfrm>
          <a:prstGeom prst="rect">
            <a:avLst/>
          </a:prstGeom>
          <a:noFill/>
        </p:spPr>
        <p:txBody>
          <a:bodyPr wrap="square" rtlCol="0" anchor="ctr" anchorCtr="0">
            <a:spAutoFit/>
          </a:bodyPr>
          <a:lstStyle/>
          <a:p>
            <a:pPr algn="ctr"/>
            <a:r>
              <a:rPr lang="en-US" dirty="0">
                <a:solidFill>
                  <a:schemeClr val="accent1"/>
                </a:solidFill>
              </a:rPr>
              <a:t>Expense claw back</a:t>
            </a:r>
            <a:br>
              <a:rPr lang="en-US" dirty="0">
                <a:solidFill>
                  <a:schemeClr val="accent1"/>
                </a:solidFill>
              </a:rPr>
            </a:br>
            <a:r>
              <a:rPr lang="en-US" dirty="0">
                <a:solidFill>
                  <a:schemeClr val="accent1"/>
                </a:solidFill>
              </a:rPr>
              <a:t>vs</a:t>
            </a:r>
            <a:br>
              <a:rPr lang="en-US" dirty="0">
                <a:solidFill>
                  <a:schemeClr val="accent1"/>
                </a:solidFill>
              </a:rPr>
            </a:br>
            <a:r>
              <a:rPr lang="en-US" dirty="0">
                <a:solidFill>
                  <a:schemeClr val="accent1"/>
                </a:solidFill>
              </a:rPr>
              <a:t>policyholder benefit</a:t>
            </a:r>
          </a:p>
        </p:txBody>
      </p:sp>
    </p:spTree>
    <p:extLst>
      <p:ext uri="{BB962C8B-B14F-4D97-AF65-F5344CB8AC3E}">
        <p14:creationId xmlns:p14="http://schemas.microsoft.com/office/powerpoint/2010/main" val="594364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Positive intangibles</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 name="TextBox 1"/>
          <p:cNvSpPr txBox="1"/>
          <p:nvPr/>
        </p:nvSpPr>
        <p:spPr>
          <a:xfrm>
            <a:off x="670750" y="1124744"/>
            <a:ext cx="3456384" cy="4464496"/>
          </a:xfrm>
          <a:prstGeom prst="rect">
            <a:avLst/>
          </a:prstGeom>
          <a:noFill/>
        </p:spPr>
        <p:txBody>
          <a:bodyPr wrap="square" rtlCol="0" anchor="ctr" anchorCtr="0">
            <a:noAutofit/>
          </a:bodyPr>
          <a:lstStyle/>
          <a:p>
            <a:pPr>
              <a:lnSpc>
                <a:spcPct val="150000"/>
              </a:lnSpc>
            </a:pPr>
            <a:r>
              <a:rPr lang="en-US" sz="2000" i="1" dirty="0">
                <a:solidFill>
                  <a:schemeClr val="bg1">
                    <a:lumMod val="65000"/>
                  </a:schemeClr>
                </a:solidFill>
              </a:rPr>
              <a:t>For financial soundness purposes, the fair value of intangible assets measured under IFRS must only be </a:t>
            </a:r>
            <a:r>
              <a:rPr lang="en-US" sz="2000" i="1" dirty="0" err="1">
                <a:solidFill>
                  <a:schemeClr val="bg1">
                    <a:lumMod val="65000"/>
                  </a:schemeClr>
                </a:solidFill>
              </a:rPr>
              <a:t>recognised</a:t>
            </a:r>
            <a:r>
              <a:rPr lang="en-US" sz="2000" i="1" dirty="0">
                <a:solidFill>
                  <a:schemeClr val="bg1">
                    <a:lumMod val="65000"/>
                  </a:schemeClr>
                </a:solidFill>
              </a:rPr>
              <a:t> if it is separable </a:t>
            </a:r>
            <a:r>
              <a:rPr lang="en-US" sz="2000" b="1" i="1" dirty="0">
                <a:solidFill>
                  <a:schemeClr val="accent1"/>
                </a:solidFill>
              </a:rPr>
              <a:t>and some evidence exists of exchange transactions for similar types of assets.</a:t>
            </a:r>
          </a:p>
        </p:txBody>
      </p:sp>
      <p:sp>
        <p:nvSpPr>
          <p:cNvPr id="3" name="Rectangle 2"/>
          <p:cNvSpPr/>
          <p:nvPr/>
        </p:nvSpPr>
        <p:spPr bwMode="auto">
          <a:xfrm>
            <a:off x="4608303" y="1188970"/>
            <a:ext cx="4104456" cy="792088"/>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bg1"/>
                </a:solidFill>
                <a:effectLst/>
                <a:latin typeface="Arial" charset="0"/>
                <a:ea typeface="ＭＳ Ｐゴシック" pitchFamily="1" charset="-128"/>
              </a:rPr>
              <a:t>Only recognize 20%</a:t>
            </a:r>
          </a:p>
        </p:txBody>
      </p:sp>
      <p:sp>
        <p:nvSpPr>
          <p:cNvPr id="7" name="Rectangle 6"/>
          <p:cNvSpPr/>
          <p:nvPr/>
        </p:nvSpPr>
        <p:spPr bwMode="auto">
          <a:xfrm>
            <a:off x="4598490" y="2319689"/>
            <a:ext cx="4104456" cy="792088"/>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bg1"/>
                </a:solidFill>
                <a:effectLst/>
                <a:latin typeface="Arial" charset="0"/>
                <a:ea typeface="ＭＳ Ｐゴシック" pitchFamily="1" charset="-128"/>
              </a:rPr>
              <a:t>DTA amounts to 28%</a:t>
            </a:r>
          </a:p>
        </p:txBody>
      </p:sp>
      <p:sp>
        <p:nvSpPr>
          <p:cNvPr id="8" name="Rectangle 7"/>
          <p:cNvSpPr/>
          <p:nvPr/>
        </p:nvSpPr>
        <p:spPr bwMode="auto">
          <a:xfrm>
            <a:off x="4608303" y="3450408"/>
            <a:ext cx="4104456" cy="792088"/>
          </a:xfrm>
          <a:prstGeom prst="rect">
            <a:avLst/>
          </a:prstGeom>
          <a:ln>
            <a:solidFill>
              <a:schemeClr val="tx2">
                <a:lumMod val="50000"/>
                <a:lumOff val="50000"/>
              </a:schemeClr>
            </a:solidFill>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bg1"/>
                </a:solidFill>
                <a:effectLst/>
                <a:latin typeface="Arial" charset="0"/>
                <a:ea typeface="ＭＳ Ｐゴシック" pitchFamily="1" charset="-128"/>
              </a:rPr>
              <a:t>8% Benefit</a:t>
            </a:r>
          </a:p>
        </p:txBody>
      </p:sp>
      <p:sp>
        <p:nvSpPr>
          <p:cNvPr id="9" name="Rectangle 8"/>
          <p:cNvSpPr/>
          <p:nvPr/>
        </p:nvSpPr>
        <p:spPr bwMode="auto">
          <a:xfrm>
            <a:off x="4608303" y="4581128"/>
            <a:ext cx="4104456" cy="792088"/>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bg1"/>
                </a:solidFill>
                <a:effectLst/>
                <a:latin typeface="Arial" charset="0"/>
                <a:ea typeface="ＭＳ Ｐゴシック" pitchFamily="1" charset="-128"/>
              </a:rPr>
              <a:t>Impact on SCR?</a:t>
            </a:r>
          </a:p>
        </p:txBody>
      </p:sp>
    </p:spTree>
    <p:extLst>
      <p:ext uri="{BB962C8B-B14F-4D97-AF65-F5344CB8AC3E}">
        <p14:creationId xmlns:p14="http://schemas.microsoft.com/office/powerpoint/2010/main" val="2054231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Loss absorbing capacity of disallowed assets</a:t>
            </a:r>
          </a:p>
        </p:txBody>
      </p:sp>
      <p:sp>
        <p:nvSpPr>
          <p:cNvPr id="4" name="AutoShape 2" descr="Image result for mining tru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p:nvPr/>
        </p:nvPicPr>
        <p:blipFill>
          <a:blip r:embed="rId3"/>
          <a:stretch>
            <a:fillRect/>
          </a:stretch>
        </p:blipFill>
        <p:spPr>
          <a:xfrm>
            <a:off x="1835696" y="3627643"/>
            <a:ext cx="5472608" cy="754842"/>
          </a:xfrm>
          <a:prstGeom prst="rect">
            <a:avLst/>
          </a:prstGeom>
        </p:spPr>
      </p:pic>
      <p:graphicFrame>
        <p:nvGraphicFramePr>
          <p:cNvPr id="3" name="Diagram 2"/>
          <p:cNvGraphicFramePr/>
          <p:nvPr>
            <p:extLst>
              <p:ext uri="{D42A27DB-BD31-4B8C-83A1-F6EECF244321}">
                <p14:modId xmlns:p14="http://schemas.microsoft.com/office/powerpoint/2010/main" val="3267489010"/>
              </p:ext>
            </p:extLst>
          </p:nvPr>
        </p:nvGraphicFramePr>
        <p:xfrm>
          <a:off x="460375" y="1124745"/>
          <a:ext cx="8108069" cy="22322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Diagram 6"/>
          <p:cNvGraphicFramePr/>
          <p:nvPr>
            <p:extLst>
              <p:ext uri="{D42A27DB-BD31-4B8C-83A1-F6EECF244321}">
                <p14:modId xmlns:p14="http://schemas.microsoft.com/office/powerpoint/2010/main" val="1857188020"/>
              </p:ext>
            </p:extLst>
          </p:nvPr>
        </p:nvGraphicFramePr>
        <p:xfrm>
          <a:off x="661014" y="4653136"/>
          <a:ext cx="7907430" cy="93449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3404402121"/>
      </p:ext>
    </p:extLst>
  </p:cSld>
  <p:clrMapOvr>
    <a:masterClrMapping/>
  </p:clrMapOvr>
</p:sld>
</file>

<file path=ppt/theme/theme1.xml><?xml version="1.0" encoding="utf-8"?>
<a:theme xmlns:a="http://schemas.openxmlformats.org/drawingml/2006/main" name="Blank Presentation">
  <a:themeElements>
    <a:clrScheme name="Custom 13">
      <a:dk1>
        <a:srgbClr val="000000"/>
      </a:dk1>
      <a:lt1>
        <a:srgbClr val="FFFFFF"/>
      </a:lt1>
      <a:dk2>
        <a:srgbClr val="000000"/>
      </a:dk2>
      <a:lt2>
        <a:srgbClr val="7F7F7F"/>
      </a:lt2>
      <a:accent1>
        <a:srgbClr val="C00000"/>
      </a:accent1>
      <a:accent2>
        <a:srgbClr val="808080"/>
      </a:accent2>
      <a:accent3>
        <a:srgbClr val="FF7111"/>
      </a:accent3>
      <a:accent4>
        <a:srgbClr val="000000"/>
      </a:accent4>
      <a:accent5>
        <a:srgbClr val="00759E"/>
      </a:accent5>
      <a:accent6>
        <a:srgbClr val="B2B2B2"/>
      </a:accent6>
      <a:hlink>
        <a:srgbClr val="FFBFBF"/>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6d2161b-6042-486a-ae80-a686226e8ade" xsi:nil="true"/>
    <lcf76f155ced4ddcb4097134ff3c332f xmlns="4973980f-dc49-4b73-885d-baabe04b529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5CC2131EC6BC245BE80808FF2395D20" ma:contentTypeVersion="15" ma:contentTypeDescription="Create a new document." ma:contentTypeScope="" ma:versionID="969708624394e5cf9920bd9fa2589401">
  <xsd:schema xmlns:xsd="http://www.w3.org/2001/XMLSchema" xmlns:xs="http://www.w3.org/2001/XMLSchema" xmlns:p="http://schemas.microsoft.com/office/2006/metadata/properties" xmlns:ns2="96d2161b-6042-486a-ae80-a686226e8ade" xmlns:ns3="4973980f-dc49-4b73-885d-baabe04b5290" targetNamespace="http://schemas.microsoft.com/office/2006/metadata/properties" ma:root="true" ma:fieldsID="2eca130d87e522a2dc615cc464dbb96a" ns2:_="" ns3:_="">
    <xsd:import namespace="96d2161b-6042-486a-ae80-a686226e8ade"/>
    <xsd:import namespace="4973980f-dc49-4b73-885d-baabe04b529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d2161b-6042-486a-ae80-a686226e8a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1db6a357-f029-49c2-bf43-a7a50e729ab6}" ma:internalName="TaxCatchAll" ma:showField="CatchAllData" ma:web="96d2161b-6042-486a-ae80-a686226e8ad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973980f-dc49-4b73-885d-baabe04b529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45ef5152-bb20-4323-97fa-b2191cfb060f"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180B264-D260-419E-ACB8-184651F45AAF}">
  <ds:schemaRefs>
    <ds:schemaRef ds:uri="http://schemas.microsoft.com/sharepoint/v3/contenttype/forms"/>
  </ds:schemaRefs>
</ds:datastoreItem>
</file>

<file path=customXml/itemProps2.xml><?xml version="1.0" encoding="utf-8"?>
<ds:datastoreItem xmlns:ds="http://schemas.openxmlformats.org/officeDocument/2006/customXml" ds:itemID="{49FC9B91-FC8A-4EE0-8BCF-567CA3E795AB}">
  <ds:schemaRefs>
    <ds:schemaRef ds:uri="http://purl.org/dc/elements/1.1/"/>
    <ds:schemaRef ds:uri="http://schemas.microsoft.com/office/2006/metadata/properties"/>
    <ds:schemaRef ds:uri="http://www.w3.org/XML/1998/namespace"/>
    <ds:schemaRef ds:uri="http://schemas.microsoft.com/office/2006/documentManagement/types"/>
    <ds:schemaRef ds:uri="http://purl.org/dc/dcmitype/"/>
    <ds:schemaRef ds:uri="http://purl.org/dc/terms/"/>
    <ds:schemaRef ds:uri="07ca88a1-dd7d-4bb6-b3f8-9d3d9269d8d6"/>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3EB6F254-1172-4CF0-B41E-D6B6910E27BD}"/>
</file>

<file path=docProps/app.xml><?xml version="1.0" encoding="utf-8"?>
<Properties xmlns="http://schemas.openxmlformats.org/officeDocument/2006/extended-properties" xmlns:vt="http://schemas.openxmlformats.org/officeDocument/2006/docPropsVTypes">
  <Template>TM03090434[[fn=Wood Type]]</Template>
  <TotalTime>9150</TotalTime>
  <Words>2528</Words>
  <Application>Microsoft Office PowerPoint</Application>
  <PresentationFormat>On-screen Show (4:3)</PresentationFormat>
  <Paragraphs>324</Paragraphs>
  <Slides>15</Slides>
  <Notes>15</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15</vt:i4>
      </vt:variant>
    </vt:vector>
  </HeadingPairs>
  <TitlesOfParts>
    <vt:vector size="28" baseType="lpstr">
      <vt:lpstr>MS UI Gothic</vt:lpstr>
      <vt:lpstr>Arial</vt:lpstr>
      <vt:lpstr>Bahnschrift</vt:lpstr>
      <vt:lpstr>Bookman Old Style</vt:lpstr>
      <vt:lpstr>Bradley Hand ITC</vt:lpstr>
      <vt:lpstr>Calibri</vt:lpstr>
      <vt:lpstr>Candara Light</vt:lpstr>
      <vt:lpstr>Impact</vt:lpstr>
      <vt:lpstr>Lucida Console</vt:lpstr>
      <vt:lpstr>Sitka Text</vt:lpstr>
      <vt:lpstr>Times New Roman</vt:lpstr>
      <vt:lpstr>Wingdings</vt:lpstr>
      <vt:lpstr>Blank Presentation</vt:lpstr>
      <vt:lpstr>PowerPoint Presentation</vt:lpstr>
      <vt:lpstr>Oh, how things have changed!</vt:lpstr>
      <vt:lpstr>Today’s Agenda</vt:lpstr>
      <vt:lpstr>It’s a catastrophe</vt:lpstr>
      <vt:lpstr>Reinsurance realities</vt:lpstr>
      <vt:lpstr>Can stop losses solve your problems</vt:lpstr>
      <vt:lpstr>Lapse risk have I</vt:lpstr>
      <vt:lpstr>Positive intangibles</vt:lpstr>
      <vt:lpstr>Loss absorbing capacity of disallowed assets</vt:lpstr>
      <vt:lpstr>Cash, is cash, is not cash</vt:lpstr>
      <vt:lpstr>Not that interesting..?</vt:lpstr>
      <vt:lpstr>Running risk margin</vt:lpstr>
      <vt:lpstr>Secure securities</vt:lpstr>
      <vt:lpstr>What the ORSA?!</vt:lpstr>
      <vt:lpstr>Thank         you</vt:lpstr>
    </vt:vector>
  </TitlesOfParts>
  <Company>Francois Rey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Francois Rey</dc:creator>
  <cp:lastModifiedBy>Nicky September</cp:lastModifiedBy>
  <cp:revision>322</cp:revision>
  <dcterms:created xsi:type="dcterms:W3CDTF">2010-02-24T10:45:37Z</dcterms:created>
  <dcterms:modified xsi:type="dcterms:W3CDTF">2025-07-24T14:15:51Z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0x01010005CC2131EC6BC245BE80808FF2395D20</vt:lpwstr>
  </property>
</Properties>
</file>