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9.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2"/>
  </p:notesMasterIdLst>
  <p:handoutMasterIdLst>
    <p:handoutMasterId r:id="rId33"/>
  </p:handoutMasterIdLst>
  <p:sldIdLst>
    <p:sldId id="256" r:id="rId5"/>
    <p:sldId id="334" r:id="rId6"/>
    <p:sldId id="335" r:id="rId7"/>
    <p:sldId id="336" r:id="rId8"/>
    <p:sldId id="338" r:id="rId9"/>
    <p:sldId id="337" r:id="rId10"/>
    <p:sldId id="380" r:id="rId11"/>
    <p:sldId id="343" r:id="rId12"/>
    <p:sldId id="381" r:id="rId13"/>
    <p:sldId id="344" r:id="rId14"/>
    <p:sldId id="349" r:id="rId15"/>
    <p:sldId id="385" r:id="rId16"/>
    <p:sldId id="348" r:id="rId17"/>
    <p:sldId id="370" r:id="rId18"/>
    <p:sldId id="378" r:id="rId19"/>
    <p:sldId id="379" r:id="rId20"/>
    <p:sldId id="365" r:id="rId21"/>
    <p:sldId id="386" r:id="rId22"/>
    <p:sldId id="354" r:id="rId23"/>
    <p:sldId id="357" r:id="rId24"/>
    <p:sldId id="384" r:id="rId25"/>
    <p:sldId id="371" r:id="rId26"/>
    <p:sldId id="372" r:id="rId27"/>
    <p:sldId id="373" r:id="rId28"/>
    <p:sldId id="374" r:id="rId29"/>
    <p:sldId id="382" r:id="rId30"/>
    <p:sldId id="383" r:id="rId31"/>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9966"/>
    <a:srgbClr val="FF6600"/>
    <a:srgbClr val="DE5A00"/>
    <a:srgbClr val="CF7C03"/>
    <a:srgbClr val="C00000"/>
    <a:srgbClr val="00C478"/>
    <a:srgbClr val="00C450"/>
    <a:srgbClr val="00C4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75059" autoAdjust="0"/>
  </p:normalViewPr>
  <p:slideViewPr>
    <p:cSldViewPr>
      <p:cViewPr varScale="1">
        <p:scale>
          <a:sx n="83" d="100"/>
          <a:sy n="83" d="100"/>
        </p:scale>
        <p:origin x="26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m"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m" TargetMode="External"/><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onedrive.deloitte.co.za/docs/lehlers/Documents/Work%20Folder/Data%20Science%20Forum/2018%20Survey/Analysis/ASSA%20Data%20Analytics%20Survey%202018.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'[ASSA Data Analytics Survey 2018.xlsx]Demographics'!$C$17</c:f>
              <c:strCache>
                <c:ptCount val="1"/>
                <c:pt idx="0">
                  <c:v>Risk Taking Entity</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'[ASSA Data Analytics Survey 2018.xlsx]Demographics'!$B$18:$B$24</c:f>
              <c:strCache>
                <c:ptCount val="7"/>
                <c:pt idx="0">
                  <c:v>Life insurance</c:v>
                </c:pt>
                <c:pt idx="1">
                  <c:v>General insurance</c:v>
                </c:pt>
                <c:pt idx="2">
                  <c:v>Finance and investment</c:v>
                </c:pt>
                <c:pt idx="3">
                  <c:v>Risk management</c:v>
                </c:pt>
                <c:pt idx="4">
                  <c:v>Other</c:v>
                </c:pt>
                <c:pt idx="5">
                  <c:v>Health and care</c:v>
                </c:pt>
                <c:pt idx="6">
                  <c:v>Pensions</c:v>
                </c:pt>
              </c:strCache>
            </c:strRef>
          </c:cat>
          <c:val>
            <c:numRef>
              <c:f>'[ASSA Data Analytics Survey 2018.xlsx]Demographics'!$C$18:$C$24</c:f>
              <c:numCache>
                <c:formatCode>0.0%</c:formatCode>
                <c:ptCount val="7"/>
                <c:pt idx="0">
                  <c:v>0.3253012048192771</c:v>
                </c:pt>
                <c:pt idx="1">
                  <c:v>0.1746987951807229</c:v>
                </c:pt>
                <c:pt idx="2">
                  <c:v>7.2289156626506021E-2</c:v>
                </c:pt>
                <c:pt idx="3">
                  <c:v>6.6265060240963861E-2</c:v>
                </c:pt>
                <c:pt idx="4">
                  <c:v>5.4216867469879519E-2</c:v>
                </c:pt>
                <c:pt idx="5">
                  <c:v>5.4216867469879519E-2</c:v>
                </c:pt>
                <c:pt idx="6">
                  <c:v>2.4096385542168676E-2</c:v>
                </c:pt>
              </c:numCache>
            </c:numRef>
          </c:val>
          <c:extLst>
            <c:ext xmlns:c16="http://schemas.microsoft.com/office/drawing/2014/chart" uri="{C3380CC4-5D6E-409C-BE32-E72D297353CC}">
              <c16:uniqueId val="{00000000-8CA9-47B0-B542-A2B33CF469F0}"/>
            </c:ext>
          </c:extLst>
        </c:ser>
        <c:ser>
          <c:idx val="1"/>
          <c:order val="1"/>
          <c:tx>
            <c:strRef>
              <c:f>'[ASSA Data Analytics Survey 2018.xlsx]Demographics'!$D$17</c:f>
              <c:strCache>
                <c:ptCount val="1"/>
                <c:pt idx="0">
                  <c:v>Consultant</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'[ASSA Data Analytics Survey 2018.xlsx]Demographics'!$B$18:$B$24</c:f>
              <c:strCache>
                <c:ptCount val="7"/>
                <c:pt idx="0">
                  <c:v>Life insurance</c:v>
                </c:pt>
                <c:pt idx="1">
                  <c:v>General insurance</c:v>
                </c:pt>
                <c:pt idx="2">
                  <c:v>Finance and investment</c:v>
                </c:pt>
                <c:pt idx="3">
                  <c:v>Risk management</c:v>
                </c:pt>
                <c:pt idx="4">
                  <c:v>Other</c:v>
                </c:pt>
                <c:pt idx="5">
                  <c:v>Health and care</c:v>
                </c:pt>
                <c:pt idx="6">
                  <c:v>Pensions</c:v>
                </c:pt>
              </c:strCache>
            </c:strRef>
          </c:cat>
          <c:val>
            <c:numRef>
              <c:f>'[ASSA Data Analytics Survey 2018.xlsx]Demographics'!$D$18:$D$24</c:f>
              <c:numCache>
                <c:formatCode>0.0%</c:formatCode>
                <c:ptCount val="7"/>
                <c:pt idx="0">
                  <c:v>7.8313253012048195E-2</c:v>
                </c:pt>
                <c:pt idx="1">
                  <c:v>6.0240963855421686E-2</c:v>
                </c:pt>
                <c:pt idx="2">
                  <c:v>5.4216867469879519E-2</c:v>
                </c:pt>
                <c:pt idx="3">
                  <c:v>7.8313253012048195E-2</c:v>
                </c:pt>
                <c:pt idx="4">
                  <c:v>5.4216867469879519E-2</c:v>
                </c:pt>
                <c:pt idx="5">
                  <c:v>4.8192771084337352E-2</c:v>
                </c:pt>
                <c:pt idx="6">
                  <c:v>4.8192771084337352E-2</c:v>
                </c:pt>
              </c:numCache>
            </c:numRef>
          </c:val>
          <c:extLst>
            <c:ext xmlns:c16="http://schemas.microsoft.com/office/drawing/2014/chart" uri="{C3380CC4-5D6E-409C-BE32-E72D297353CC}">
              <c16:uniqueId val="{00000001-8CA9-47B0-B542-A2B33CF469F0}"/>
            </c:ext>
          </c:extLst>
        </c:ser>
        <c:ser>
          <c:idx val="2"/>
          <c:order val="2"/>
          <c:tx>
            <c:strRef>
              <c:f>'[ASSA Data Analytics Survey 2018.xlsx]Demographics'!$E$17</c:f>
              <c:strCache>
                <c:ptCount val="1"/>
                <c:pt idx="0">
                  <c:v>Other</c:v>
                </c:pt>
              </c:strCache>
            </c:strRef>
          </c:tx>
          <c:spPr>
            <a:solidFill>
              <a:schemeClr val="accent3"/>
            </a:solidFill>
            <a:ln>
              <a:noFill/>
            </a:ln>
            <a:effectLst/>
          </c:spPr>
          <c:invertIfNegative val="0"/>
          <c:dLbls>
            <c:dLbl>
              <c:idx val="1"/>
              <c:layout>
                <c:manualLayout>
                  <c:x val="-8.6736173798840355E-19"/>
                  <c:y val="-1.8213771159884502E-2"/>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sz="9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8.8283020493105768E-2"/>
                      <c:h val="5.0944061349717878E-2"/>
                    </c:manualLayout>
                  </c15:layout>
                </c:ext>
                <c:ext xmlns:c16="http://schemas.microsoft.com/office/drawing/2014/chart" uri="{C3380CC4-5D6E-409C-BE32-E72D297353CC}">
                  <c16:uniqueId val="{00000003-8CA9-47B0-B542-A2B33CF469F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'[ASSA Data Analytics Survey 2018.xlsx]Demographics'!$B$18:$B$24</c:f>
              <c:strCache>
                <c:ptCount val="7"/>
                <c:pt idx="0">
                  <c:v>Life insurance</c:v>
                </c:pt>
                <c:pt idx="1">
                  <c:v>General insurance</c:v>
                </c:pt>
                <c:pt idx="2">
                  <c:v>Finance and investment</c:v>
                </c:pt>
                <c:pt idx="3">
                  <c:v>Risk management</c:v>
                </c:pt>
                <c:pt idx="4">
                  <c:v>Other</c:v>
                </c:pt>
                <c:pt idx="5">
                  <c:v>Health and care</c:v>
                </c:pt>
                <c:pt idx="6">
                  <c:v>Pensions</c:v>
                </c:pt>
              </c:strCache>
            </c:strRef>
          </c:cat>
          <c:val>
            <c:numRef>
              <c:f>'[ASSA Data Analytics Survey 2018.xlsx]Demographics'!$E$18:$E$24</c:f>
              <c:numCache>
                <c:formatCode>0.0%</c:formatCode>
                <c:ptCount val="7"/>
                <c:pt idx="0">
                  <c:v>4.2168674698795178E-2</c:v>
                </c:pt>
                <c:pt idx="1">
                  <c:v>6.024096385542169E-3</c:v>
                </c:pt>
                <c:pt idx="2">
                  <c:v>8.4337349397590355E-2</c:v>
                </c:pt>
                <c:pt idx="3">
                  <c:v>4.2168674698795178E-2</c:v>
                </c:pt>
                <c:pt idx="4">
                  <c:v>7.2289156626506021E-2</c:v>
                </c:pt>
                <c:pt idx="5">
                  <c:v>5.4216867469879519E-2</c:v>
                </c:pt>
                <c:pt idx="6">
                  <c:v>3.0120481927710843E-2</c:v>
                </c:pt>
              </c:numCache>
            </c:numRef>
          </c:val>
          <c:extLst>
            <c:ext xmlns:c16="http://schemas.microsoft.com/office/drawing/2014/chart" uri="{C3380CC4-5D6E-409C-BE32-E72D297353CC}">
              <c16:uniqueId val="{00000002-8CA9-47B0-B542-A2B33CF469F0}"/>
            </c:ext>
          </c:extLst>
        </c:ser>
        <c:dLbls>
          <c:dLblPos val="ctr"/>
          <c:showLegendKey val="0"/>
          <c:showVal val="1"/>
          <c:showCatName val="0"/>
          <c:showSerName val="0"/>
          <c:showPercent val="0"/>
          <c:showBubbleSize val="0"/>
        </c:dLbls>
        <c:gapWidth val="50"/>
        <c:overlap val="100"/>
        <c:axId val="2002683919"/>
        <c:axId val="2002667695"/>
      </c:barChart>
      <c:catAx>
        <c:axId val="200268391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Practice 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667695"/>
        <c:crosses val="autoZero"/>
        <c:auto val="1"/>
        <c:lblAlgn val="ctr"/>
        <c:lblOffset val="100"/>
        <c:noMultiLvlLbl val="0"/>
      </c:catAx>
      <c:valAx>
        <c:axId val="2002667695"/>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Number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683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[ASSA Data Analytics Survey 2018.xlsx]Data Driven Decision Making!PivotTable25</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'Data Driven Decision Making'!$H$5:$H$6</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Driven Decision Making'!$G$7:$G$11</c:f>
              <c:strCache>
                <c:ptCount val="4"/>
                <c:pt idx="0">
                  <c:v>Not at all</c:v>
                </c:pt>
                <c:pt idx="1">
                  <c:v>Some of the time</c:v>
                </c:pt>
                <c:pt idx="2">
                  <c:v>Mostly</c:v>
                </c:pt>
                <c:pt idx="3">
                  <c:v>All the time</c:v>
                </c:pt>
              </c:strCache>
            </c:strRef>
          </c:cat>
          <c:val>
            <c:numRef>
              <c:f>'Data Driven Decision Making'!$H$7:$H$11</c:f>
              <c:numCache>
                <c:formatCode>0%</c:formatCode>
                <c:ptCount val="4"/>
                <c:pt idx="0">
                  <c:v>5.4545454545454543E-2</c:v>
                </c:pt>
                <c:pt idx="1">
                  <c:v>0.30454545454545456</c:v>
                </c:pt>
                <c:pt idx="2">
                  <c:v>0.36818181818181817</c:v>
                </c:pt>
                <c:pt idx="3">
                  <c:v>0.27272727272727271</c:v>
                </c:pt>
              </c:numCache>
            </c:numRef>
          </c:val>
          <c:extLst>
            <c:ext xmlns:c16="http://schemas.microsoft.com/office/drawing/2014/chart" uri="{C3380CC4-5D6E-409C-BE32-E72D297353CC}">
              <c16:uniqueId val="{00000000-8908-4373-80CB-FD25715C99E8}"/>
            </c:ext>
          </c:extLst>
        </c:ser>
        <c:ser>
          <c:idx val="1"/>
          <c:order val="1"/>
          <c:tx>
            <c:strRef>
              <c:f>'Data Driven Decision Making'!$I$5:$I$6</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Driven Decision Making'!$G$7:$G$11</c:f>
              <c:strCache>
                <c:ptCount val="4"/>
                <c:pt idx="0">
                  <c:v>Not at all</c:v>
                </c:pt>
                <c:pt idx="1">
                  <c:v>Some of the time</c:v>
                </c:pt>
                <c:pt idx="2">
                  <c:v>Mostly</c:v>
                </c:pt>
                <c:pt idx="3">
                  <c:v>All the time</c:v>
                </c:pt>
              </c:strCache>
            </c:strRef>
          </c:cat>
          <c:val>
            <c:numRef>
              <c:f>'Data Driven Decision Making'!$I$7:$I$11</c:f>
              <c:numCache>
                <c:formatCode>0%</c:formatCode>
                <c:ptCount val="4"/>
                <c:pt idx="0">
                  <c:v>3.048780487804878E-2</c:v>
                </c:pt>
                <c:pt idx="1">
                  <c:v>0.25609756097560976</c:v>
                </c:pt>
                <c:pt idx="2">
                  <c:v>0.45731707317073172</c:v>
                </c:pt>
                <c:pt idx="3">
                  <c:v>0.25609756097560976</c:v>
                </c:pt>
              </c:numCache>
            </c:numRef>
          </c:val>
          <c:extLst>
            <c:ext xmlns:c16="http://schemas.microsoft.com/office/drawing/2014/chart" uri="{C3380CC4-5D6E-409C-BE32-E72D297353CC}">
              <c16:uniqueId val="{00000001-8908-4373-80CB-FD25715C99E8}"/>
            </c:ext>
          </c:extLst>
        </c:ser>
        <c:dLbls>
          <c:dLblPos val="outEnd"/>
          <c:showLegendKey val="0"/>
          <c:showVal val="1"/>
          <c:showCatName val="0"/>
          <c:showSerName val="0"/>
          <c:showPercent val="0"/>
          <c:showBubbleSize val="0"/>
        </c:dLbls>
        <c:gapWidth val="50"/>
        <c:overlap val="-10"/>
        <c:axId val="2002745487"/>
        <c:axId val="2002751727"/>
      </c:barChart>
      <c:catAx>
        <c:axId val="200274548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dirty="0"/>
                  <a:t>Future Analytics Usage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751727"/>
        <c:crosses val="autoZero"/>
        <c:auto val="1"/>
        <c:lblAlgn val="ctr"/>
        <c:lblOffset val="100"/>
        <c:noMultiLvlLbl val="0"/>
      </c:catAx>
      <c:valAx>
        <c:axId val="2002751727"/>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745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[ASSA Data Analytics Survey 2018.xlsx]Data Driven Decision Making!PivotTable27</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'Data Driven Decision Making'!$J$15:$J$16</c:f>
              <c:strCache>
                <c:ptCount val="1"/>
                <c:pt idx="0">
                  <c:v>Not at all</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FF7D-4BB9-B580-A1594499D898}"/>
                </c:ext>
              </c:extLst>
            </c:dLbl>
            <c:dLbl>
              <c:idx val="2"/>
              <c:delete val="1"/>
              <c:extLst>
                <c:ext xmlns:c15="http://schemas.microsoft.com/office/drawing/2012/chart" uri="{CE6537A1-D6FC-4f65-9D91-7224C49458BB}"/>
                <c:ext xmlns:c16="http://schemas.microsoft.com/office/drawing/2014/chart" uri="{C3380CC4-5D6E-409C-BE32-E72D297353CC}">
                  <c16:uniqueId val="{00000005-FF7D-4BB9-B580-A1594499D898}"/>
                </c:ext>
              </c:extLst>
            </c:dLbl>
            <c:dLbl>
              <c:idx val="3"/>
              <c:delete val="1"/>
              <c:extLst>
                <c:ext xmlns:c15="http://schemas.microsoft.com/office/drawing/2012/chart" uri="{CE6537A1-D6FC-4f65-9D91-7224C49458BB}"/>
                <c:ext xmlns:c16="http://schemas.microsoft.com/office/drawing/2014/chart" uri="{C3380CC4-5D6E-409C-BE32-E72D297353CC}">
                  <c16:uniqueId val="{00000004-FF7D-4BB9-B580-A1594499D89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Driven Decision Making'!$I$17:$I$21</c:f>
              <c:strCache>
                <c:ptCount val="4"/>
                <c:pt idx="0">
                  <c:v>Not at all</c:v>
                </c:pt>
                <c:pt idx="1">
                  <c:v>Some of the time</c:v>
                </c:pt>
                <c:pt idx="2">
                  <c:v>Mostly</c:v>
                </c:pt>
                <c:pt idx="3">
                  <c:v>All the time</c:v>
                </c:pt>
              </c:strCache>
            </c:strRef>
          </c:cat>
          <c:val>
            <c:numRef>
              <c:f>'Data Driven Decision Making'!$J$17:$J$21</c:f>
              <c:numCache>
                <c:formatCode>0%</c:formatCode>
                <c:ptCount val="4"/>
                <c:pt idx="0">
                  <c:v>0.37037037037037035</c:v>
                </c:pt>
                <c:pt idx="1">
                  <c:v>1.1111111111111112E-2</c:v>
                </c:pt>
                <c:pt idx="2">
                  <c:v>1.5873015873015872E-2</c:v>
                </c:pt>
                <c:pt idx="3">
                  <c:v>0</c:v>
                </c:pt>
              </c:numCache>
            </c:numRef>
          </c:val>
          <c:extLst>
            <c:ext xmlns:c16="http://schemas.microsoft.com/office/drawing/2014/chart" uri="{C3380CC4-5D6E-409C-BE32-E72D297353CC}">
              <c16:uniqueId val="{00000000-FF7D-4BB9-B580-A1594499D898}"/>
            </c:ext>
          </c:extLst>
        </c:ser>
        <c:ser>
          <c:idx val="1"/>
          <c:order val="1"/>
          <c:tx>
            <c:strRef>
              <c:f>'Data Driven Decision Making'!$K$15:$K$16</c:f>
              <c:strCache>
                <c:ptCount val="1"/>
                <c:pt idx="0">
                  <c:v>Some of the time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Driven Decision Making'!$I$17:$I$21</c:f>
              <c:strCache>
                <c:ptCount val="4"/>
                <c:pt idx="0">
                  <c:v>Not at all</c:v>
                </c:pt>
                <c:pt idx="1">
                  <c:v>Some of the time</c:v>
                </c:pt>
                <c:pt idx="2">
                  <c:v>Mostly</c:v>
                </c:pt>
                <c:pt idx="3">
                  <c:v>All the time</c:v>
                </c:pt>
              </c:strCache>
            </c:strRef>
          </c:cat>
          <c:val>
            <c:numRef>
              <c:f>'Data Driven Decision Making'!$K$17:$K$21</c:f>
              <c:numCache>
                <c:formatCode>0%</c:formatCode>
                <c:ptCount val="4"/>
                <c:pt idx="0">
                  <c:v>0.40740740740740738</c:v>
                </c:pt>
                <c:pt idx="1">
                  <c:v>0.53333333333333333</c:v>
                </c:pt>
                <c:pt idx="2">
                  <c:v>6.3492063492063489E-2</c:v>
                </c:pt>
                <c:pt idx="3">
                  <c:v>7.8947368421052627E-2</c:v>
                </c:pt>
              </c:numCache>
            </c:numRef>
          </c:val>
          <c:extLst>
            <c:ext xmlns:c16="http://schemas.microsoft.com/office/drawing/2014/chart" uri="{C3380CC4-5D6E-409C-BE32-E72D297353CC}">
              <c16:uniqueId val="{00000001-FF7D-4BB9-B580-A1594499D898}"/>
            </c:ext>
          </c:extLst>
        </c:ser>
        <c:ser>
          <c:idx val="2"/>
          <c:order val="2"/>
          <c:tx>
            <c:strRef>
              <c:f>'Data Driven Decision Making'!$L$15:$L$16</c:f>
              <c:strCache>
                <c:ptCount val="1"/>
                <c:pt idx="0">
                  <c:v>Mostly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Driven Decision Making'!$I$17:$I$21</c:f>
              <c:strCache>
                <c:ptCount val="4"/>
                <c:pt idx="0">
                  <c:v>Not at all</c:v>
                </c:pt>
                <c:pt idx="1">
                  <c:v>Some of the time</c:v>
                </c:pt>
                <c:pt idx="2">
                  <c:v>Mostly</c:v>
                </c:pt>
                <c:pt idx="3">
                  <c:v>All the time</c:v>
                </c:pt>
              </c:strCache>
            </c:strRef>
          </c:cat>
          <c:val>
            <c:numRef>
              <c:f>'Data Driven Decision Making'!$L$17:$L$21</c:f>
              <c:numCache>
                <c:formatCode>0%</c:formatCode>
                <c:ptCount val="4"/>
                <c:pt idx="0">
                  <c:v>0.1111111111111111</c:v>
                </c:pt>
                <c:pt idx="1">
                  <c:v>0.35555555555555557</c:v>
                </c:pt>
                <c:pt idx="2">
                  <c:v>0.68253968253968256</c:v>
                </c:pt>
                <c:pt idx="3">
                  <c:v>7.8947368421052627E-2</c:v>
                </c:pt>
              </c:numCache>
            </c:numRef>
          </c:val>
          <c:extLst>
            <c:ext xmlns:c16="http://schemas.microsoft.com/office/drawing/2014/chart" uri="{C3380CC4-5D6E-409C-BE32-E72D297353CC}">
              <c16:uniqueId val="{00000002-FF7D-4BB9-B580-A1594499D898}"/>
            </c:ext>
          </c:extLst>
        </c:ser>
        <c:ser>
          <c:idx val="3"/>
          <c:order val="3"/>
          <c:tx>
            <c:strRef>
              <c:f>'Data Driven Decision Making'!$M$15:$M$16</c:f>
              <c:strCache>
                <c:ptCount val="1"/>
                <c:pt idx="0">
                  <c:v>All the time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Driven Decision Making'!$I$17:$I$21</c:f>
              <c:strCache>
                <c:ptCount val="4"/>
                <c:pt idx="0">
                  <c:v>Not at all</c:v>
                </c:pt>
                <c:pt idx="1">
                  <c:v>Some of the time</c:v>
                </c:pt>
                <c:pt idx="2">
                  <c:v>Mostly</c:v>
                </c:pt>
                <c:pt idx="3">
                  <c:v>All the time</c:v>
                </c:pt>
              </c:strCache>
            </c:strRef>
          </c:cat>
          <c:val>
            <c:numRef>
              <c:f>'Data Driven Decision Making'!$M$17:$M$21</c:f>
              <c:numCache>
                <c:formatCode>0%</c:formatCode>
                <c:ptCount val="4"/>
                <c:pt idx="0">
                  <c:v>0.1111111111111111</c:v>
                </c:pt>
                <c:pt idx="1">
                  <c:v>0.1</c:v>
                </c:pt>
                <c:pt idx="2">
                  <c:v>0.23809523809523808</c:v>
                </c:pt>
                <c:pt idx="3">
                  <c:v>0.84210526315789469</c:v>
                </c:pt>
              </c:numCache>
            </c:numRef>
          </c:val>
          <c:extLst>
            <c:ext xmlns:c16="http://schemas.microsoft.com/office/drawing/2014/chart" uri="{C3380CC4-5D6E-409C-BE32-E72D297353CC}">
              <c16:uniqueId val="{00000003-FF7D-4BB9-B580-A1594499D898}"/>
            </c:ext>
          </c:extLst>
        </c:ser>
        <c:dLbls>
          <c:dLblPos val="ctr"/>
          <c:showLegendKey val="0"/>
          <c:showVal val="1"/>
          <c:showCatName val="0"/>
          <c:showSerName val="0"/>
          <c:showPercent val="0"/>
          <c:showBubbleSize val="0"/>
        </c:dLbls>
        <c:gapWidth val="50"/>
        <c:overlap val="100"/>
        <c:axId val="220008016"/>
        <c:axId val="220013008"/>
      </c:barChart>
      <c:catAx>
        <c:axId val="2200080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dirty="0"/>
                  <a:t>Current Usage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0013008"/>
        <c:crosses val="autoZero"/>
        <c:auto val="1"/>
        <c:lblAlgn val="ctr"/>
        <c:lblOffset val="100"/>
        <c:noMultiLvlLbl val="0"/>
      </c:catAx>
      <c:valAx>
        <c:axId val="22001300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0008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[ASSA Data Analytics Survey 2018.xlsx]Data Driven Decision Making!PivotTable26</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'Data Driven Decision Making'!$C$15:$C$16</c:f>
              <c:strCache>
                <c:ptCount val="1"/>
                <c:pt idx="0">
                  <c:v>Not at all</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D34E-4E8A-AF53-41C2CCFE4A91}"/>
                </c:ext>
              </c:extLst>
            </c:dLbl>
            <c:dLbl>
              <c:idx val="2"/>
              <c:delete val="1"/>
              <c:extLst>
                <c:ext xmlns:c15="http://schemas.microsoft.com/office/drawing/2012/chart" uri="{CE6537A1-D6FC-4f65-9D91-7224C49458BB}"/>
                <c:ext xmlns:c16="http://schemas.microsoft.com/office/drawing/2014/chart" uri="{C3380CC4-5D6E-409C-BE32-E72D297353CC}">
                  <c16:uniqueId val="{00000005-D34E-4E8A-AF53-41C2CCFE4A91}"/>
                </c:ext>
              </c:extLst>
            </c:dLbl>
            <c:dLbl>
              <c:idx val="3"/>
              <c:delete val="1"/>
              <c:extLst>
                <c:ext xmlns:c15="http://schemas.microsoft.com/office/drawing/2012/chart" uri="{CE6537A1-D6FC-4f65-9D91-7224C49458BB}"/>
                <c:ext xmlns:c16="http://schemas.microsoft.com/office/drawing/2014/chart" uri="{C3380CC4-5D6E-409C-BE32-E72D297353CC}">
                  <c16:uniqueId val="{00000007-D34E-4E8A-AF53-41C2CCFE4A9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Driven Decision Making'!$B$17:$B$21</c:f>
              <c:strCache>
                <c:ptCount val="4"/>
                <c:pt idx="0">
                  <c:v>Not at all</c:v>
                </c:pt>
                <c:pt idx="1">
                  <c:v>Some of the time</c:v>
                </c:pt>
                <c:pt idx="2">
                  <c:v>Mostly</c:v>
                </c:pt>
                <c:pt idx="3">
                  <c:v>All the time</c:v>
                </c:pt>
              </c:strCache>
            </c:strRef>
          </c:cat>
          <c:val>
            <c:numRef>
              <c:f>'Data Driven Decision Making'!$C$17:$C$21</c:f>
              <c:numCache>
                <c:formatCode>0%</c:formatCode>
                <c:ptCount val="4"/>
                <c:pt idx="0">
                  <c:v>0.35714285714285715</c:v>
                </c:pt>
                <c:pt idx="1">
                  <c:v>0</c:v>
                </c:pt>
                <c:pt idx="2">
                  <c:v>0</c:v>
                </c:pt>
                <c:pt idx="3">
                  <c:v>0</c:v>
                </c:pt>
              </c:numCache>
            </c:numRef>
          </c:val>
          <c:extLst>
            <c:ext xmlns:c16="http://schemas.microsoft.com/office/drawing/2014/chart" uri="{C3380CC4-5D6E-409C-BE32-E72D297353CC}">
              <c16:uniqueId val="{00000000-D34E-4E8A-AF53-41C2CCFE4A91}"/>
            </c:ext>
          </c:extLst>
        </c:ser>
        <c:ser>
          <c:idx val="1"/>
          <c:order val="1"/>
          <c:tx>
            <c:strRef>
              <c:f>'Data Driven Decision Making'!$D$15:$D$16</c:f>
              <c:strCache>
                <c:ptCount val="1"/>
                <c:pt idx="0">
                  <c:v>Some of the time</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6-D34E-4E8A-AF53-41C2CCFE4A9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Driven Decision Making'!$B$17:$B$21</c:f>
              <c:strCache>
                <c:ptCount val="4"/>
                <c:pt idx="0">
                  <c:v>Not at all</c:v>
                </c:pt>
                <c:pt idx="1">
                  <c:v>Some of the time</c:v>
                </c:pt>
                <c:pt idx="2">
                  <c:v>Mostly</c:v>
                </c:pt>
                <c:pt idx="3">
                  <c:v>All the time</c:v>
                </c:pt>
              </c:strCache>
            </c:strRef>
          </c:cat>
          <c:val>
            <c:numRef>
              <c:f>'Data Driven Decision Making'!$D$17:$D$21</c:f>
              <c:numCache>
                <c:formatCode>0%</c:formatCode>
                <c:ptCount val="4"/>
                <c:pt idx="0">
                  <c:v>0.42857142857142855</c:v>
                </c:pt>
                <c:pt idx="1">
                  <c:v>0.4050632911392405</c:v>
                </c:pt>
                <c:pt idx="2">
                  <c:v>6.25E-2</c:v>
                </c:pt>
                <c:pt idx="3">
                  <c:v>0</c:v>
                </c:pt>
              </c:numCache>
            </c:numRef>
          </c:val>
          <c:extLst>
            <c:ext xmlns:c16="http://schemas.microsoft.com/office/drawing/2014/chart" uri="{C3380CC4-5D6E-409C-BE32-E72D297353CC}">
              <c16:uniqueId val="{00000001-D34E-4E8A-AF53-41C2CCFE4A91}"/>
            </c:ext>
          </c:extLst>
        </c:ser>
        <c:ser>
          <c:idx val="2"/>
          <c:order val="2"/>
          <c:tx>
            <c:strRef>
              <c:f>'Data Driven Decision Making'!$E$15:$E$16</c:f>
              <c:strCache>
                <c:ptCount val="1"/>
                <c:pt idx="0">
                  <c:v>Mostly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Driven Decision Making'!$B$17:$B$21</c:f>
              <c:strCache>
                <c:ptCount val="4"/>
                <c:pt idx="0">
                  <c:v>Not at all</c:v>
                </c:pt>
                <c:pt idx="1">
                  <c:v>Some of the time</c:v>
                </c:pt>
                <c:pt idx="2">
                  <c:v>Mostly</c:v>
                </c:pt>
                <c:pt idx="3">
                  <c:v>All the time</c:v>
                </c:pt>
              </c:strCache>
            </c:strRef>
          </c:cat>
          <c:val>
            <c:numRef>
              <c:f>'Data Driven Decision Making'!$E$17:$E$21</c:f>
              <c:numCache>
                <c:formatCode>0%</c:formatCode>
                <c:ptCount val="4"/>
                <c:pt idx="0">
                  <c:v>0.14285714285714285</c:v>
                </c:pt>
                <c:pt idx="1">
                  <c:v>0.48101265822784811</c:v>
                </c:pt>
                <c:pt idx="2">
                  <c:v>0.60416666666666663</c:v>
                </c:pt>
                <c:pt idx="3">
                  <c:v>0.27272727272727271</c:v>
                </c:pt>
              </c:numCache>
            </c:numRef>
          </c:val>
          <c:extLst>
            <c:ext xmlns:c16="http://schemas.microsoft.com/office/drawing/2014/chart" uri="{C3380CC4-5D6E-409C-BE32-E72D297353CC}">
              <c16:uniqueId val="{00000002-D34E-4E8A-AF53-41C2CCFE4A91}"/>
            </c:ext>
          </c:extLst>
        </c:ser>
        <c:ser>
          <c:idx val="3"/>
          <c:order val="3"/>
          <c:tx>
            <c:strRef>
              <c:f>'Data Driven Decision Making'!$F$15:$F$16</c:f>
              <c:strCache>
                <c:ptCount val="1"/>
                <c:pt idx="0">
                  <c:v>All the time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Driven Decision Making'!$B$17:$B$21</c:f>
              <c:strCache>
                <c:ptCount val="4"/>
                <c:pt idx="0">
                  <c:v>Not at all</c:v>
                </c:pt>
                <c:pt idx="1">
                  <c:v>Some of the time</c:v>
                </c:pt>
                <c:pt idx="2">
                  <c:v>Mostly</c:v>
                </c:pt>
                <c:pt idx="3">
                  <c:v>All the time</c:v>
                </c:pt>
              </c:strCache>
            </c:strRef>
          </c:cat>
          <c:val>
            <c:numRef>
              <c:f>'Data Driven Decision Making'!$F$17:$F$21</c:f>
              <c:numCache>
                <c:formatCode>0%</c:formatCode>
                <c:ptCount val="4"/>
                <c:pt idx="0">
                  <c:v>7.1428571428571425E-2</c:v>
                </c:pt>
                <c:pt idx="1">
                  <c:v>0.11392405063291139</c:v>
                </c:pt>
                <c:pt idx="2">
                  <c:v>0.33333333333333331</c:v>
                </c:pt>
                <c:pt idx="3">
                  <c:v>0.72727272727272729</c:v>
                </c:pt>
              </c:numCache>
            </c:numRef>
          </c:val>
          <c:extLst>
            <c:ext xmlns:c16="http://schemas.microsoft.com/office/drawing/2014/chart" uri="{C3380CC4-5D6E-409C-BE32-E72D297353CC}">
              <c16:uniqueId val="{00000003-D34E-4E8A-AF53-41C2CCFE4A91}"/>
            </c:ext>
          </c:extLst>
        </c:ser>
        <c:dLbls>
          <c:dLblPos val="ctr"/>
          <c:showLegendKey val="0"/>
          <c:showVal val="1"/>
          <c:showCatName val="0"/>
          <c:showSerName val="0"/>
          <c:showPercent val="0"/>
          <c:showBubbleSize val="0"/>
        </c:dLbls>
        <c:gapWidth val="50"/>
        <c:overlap val="100"/>
        <c:axId val="219995536"/>
        <c:axId val="220019664"/>
      </c:barChart>
      <c:catAx>
        <c:axId val="2199955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dirty="0"/>
                  <a:t>Current Usage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0019664"/>
        <c:crosses val="autoZero"/>
        <c:auto val="1"/>
        <c:lblAlgn val="ctr"/>
        <c:lblOffset val="100"/>
        <c:noMultiLvlLbl val="0"/>
      </c:catAx>
      <c:valAx>
        <c:axId val="22001966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9995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[ASSA Data Analytics Survey 2018.xlsx]Data Driven Decision Making pt !PivotTable54</c:name>
    <c:fmtId val="-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3"/>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4"/>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'Data Driven Decision Making pt '!$C$26:$C$27</c:f>
              <c:strCache>
                <c:ptCount val="1"/>
                <c:pt idx="0">
                  <c:v>Not at all</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4-43C3-4596-95A2-CD41797106D7}"/>
                </c:ext>
              </c:extLst>
            </c:dLbl>
            <c:dLbl>
              <c:idx val="4"/>
              <c:delete val="1"/>
              <c:extLst>
                <c:ext xmlns:c15="http://schemas.microsoft.com/office/drawing/2012/chart" uri="{CE6537A1-D6FC-4f65-9D91-7224C49458BB}"/>
                <c:ext xmlns:c16="http://schemas.microsoft.com/office/drawing/2014/chart" uri="{C3380CC4-5D6E-409C-BE32-E72D297353CC}">
                  <c16:uniqueId val="{00000005-43C3-4596-95A2-CD41797106D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Driven Decision Making pt '!$B$28:$B$33</c:f>
              <c:strCache>
                <c:ptCount val="5"/>
                <c:pt idx="0">
                  <c:v>1 – 5</c:v>
                </c:pt>
                <c:pt idx="1">
                  <c:v>6 – 10</c:v>
                </c:pt>
                <c:pt idx="2">
                  <c:v>10 – 20</c:v>
                </c:pt>
                <c:pt idx="3">
                  <c:v>20 – 30</c:v>
                </c:pt>
                <c:pt idx="4">
                  <c:v>30 +</c:v>
                </c:pt>
              </c:strCache>
            </c:strRef>
          </c:cat>
          <c:val>
            <c:numRef>
              <c:f>'Data Driven Decision Making pt '!$C$28:$C$33</c:f>
              <c:numCache>
                <c:formatCode>0%</c:formatCode>
                <c:ptCount val="5"/>
                <c:pt idx="0">
                  <c:v>0.20338983050847459</c:v>
                </c:pt>
                <c:pt idx="1">
                  <c:v>3.7037037037037035E-2</c:v>
                </c:pt>
                <c:pt idx="2">
                  <c:v>2.3809523809523808E-2</c:v>
                </c:pt>
                <c:pt idx="3">
                  <c:v>0</c:v>
                </c:pt>
                <c:pt idx="4">
                  <c:v>0</c:v>
                </c:pt>
              </c:numCache>
            </c:numRef>
          </c:val>
          <c:extLst>
            <c:ext xmlns:c16="http://schemas.microsoft.com/office/drawing/2014/chart" uri="{C3380CC4-5D6E-409C-BE32-E72D297353CC}">
              <c16:uniqueId val="{00000000-43C3-4596-95A2-CD41797106D7}"/>
            </c:ext>
          </c:extLst>
        </c:ser>
        <c:ser>
          <c:idx val="1"/>
          <c:order val="1"/>
          <c:tx>
            <c:strRef>
              <c:f>'Data Driven Decision Making pt '!$D$26:$D$27</c:f>
              <c:strCache>
                <c:ptCount val="1"/>
                <c:pt idx="0">
                  <c:v>Some of the time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Driven Decision Making pt '!$B$28:$B$33</c:f>
              <c:strCache>
                <c:ptCount val="5"/>
                <c:pt idx="0">
                  <c:v>1 – 5</c:v>
                </c:pt>
                <c:pt idx="1">
                  <c:v>6 – 10</c:v>
                </c:pt>
                <c:pt idx="2">
                  <c:v>10 – 20</c:v>
                </c:pt>
                <c:pt idx="3">
                  <c:v>20 – 30</c:v>
                </c:pt>
                <c:pt idx="4">
                  <c:v>30 +</c:v>
                </c:pt>
              </c:strCache>
            </c:strRef>
          </c:cat>
          <c:val>
            <c:numRef>
              <c:f>'Data Driven Decision Making pt '!$D$28:$D$33</c:f>
              <c:numCache>
                <c:formatCode>0%</c:formatCode>
                <c:ptCount val="5"/>
                <c:pt idx="0">
                  <c:v>0.47457627118644069</c:v>
                </c:pt>
                <c:pt idx="1">
                  <c:v>0.48148148148148145</c:v>
                </c:pt>
                <c:pt idx="2">
                  <c:v>0.52380952380952384</c:v>
                </c:pt>
                <c:pt idx="3">
                  <c:v>0.625</c:v>
                </c:pt>
                <c:pt idx="4">
                  <c:v>0.34782608695652173</c:v>
                </c:pt>
              </c:numCache>
            </c:numRef>
          </c:val>
          <c:extLst>
            <c:ext xmlns:c16="http://schemas.microsoft.com/office/drawing/2014/chart" uri="{C3380CC4-5D6E-409C-BE32-E72D297353CC}">
              <c16:uniqueId val="{00000001-43C3-4596-95A2-CD41797106D7}"/>
            </c:ext>
          </c:extLst>
        </c:ser>
        <c:ser>
          <c:idx val="2"/>
          <c:order val="2"/>
          <c:tx>
            <c:strRef>
              <c:f>'Data Driven Decision Making pt '!$E$26:$E$27</c:f>
              <c:strCache>
                <c:ptCount val="1"/>
                <c:pt idx="0">
                  <c:v>Mostly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Driven Decision Making pt '!$B$28:$B$33</c:f>
              <c:strCache>
                <c:ptCount val="5"/>
                <c:pt idx="0">
                  <c:v>1 – 5</c:v>
                </c:pt>
                <c:pt idx="1">
                  <c:v>6 – 10</c:v>
                </c:pt>
                <c:pt idx="2">
                  <c:v>10 – 20</c:v>
                </c:pt>
                <c:pt idx="3">
                  <c:v>20 – 30</c:v>
                </c:pt>
                <c:pt idx="4">
                  <c:v>30 +</c:v>
                </c:pt>
              </c:strCache>
            </c:strRef>
          </c:cat>
          <c:val>
            <c:numRef>
              <c:f>'Data Driven Decision Making pt '!$E$28:$E$33</c:f>
              <c:numCache>
                <c:formatCode>0%</c:formatCode>
                <c:ptCount val="5"/>
                <c:pt idx="0">
                  <c:v>0.1864406779661017</c:v>
                </c:pt>
                <c:pt idx="1">
                  <c:v>0.33333333333333331</c:v>
                </c:pt>
                <c:pt idx="2">
                  <c:v>0.33333333333333331</c:v>
                </c:pt>
                <c:pt idx="3">
                  <c:v>0.125</c:v>
                </c:pt>
                <c:pt idx="4">
                  <c:v>0.52173913043478259</c:v>
                </c:pt>
              </c:numCache>
            </c:numRef>
          </c:val>
          <c:extLst>
            <c:ext xmlns:c16="http://schemas.microsoft.com/office/drawing/2014/chart" uri="{C3380CC4-5D6E-409C-BE32-E72D297353CC}">
              <c16:uniqueId val="{00000002-43C3-4596-95A2-CD41797106D7}"/>
            </c:ext>
          </c:extLst>
        </c:ser>
        <c:ser>
          <c:idx val="3"/>
          <c:order val="3"/>
          <c:tx>
            <c:strRef>
              <c:f>'Data Driven Decision Making pt '!$F$26:$F$27</c:f>
              <c:strCache>
                <c:ptCount val="1"/>
                <c:pt idx="0">
                  <c:v>All the time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Driven Decision Making pt '!$B$28:$B$33</c:f>
              <c:strCache>
                <c:ptCount val="5"/>
                <c:pt idx="0">
                  <c:v>1 – 5</c:v>
                </c:pt>
                <c:pt idx="1">
                  <c:v>6 – 10</c:v>
                </c:pt>
                <c:pt idx="2">
                  <c:v>10 – 20</c:v>
                </c:pt>
                <c:pt idx="3">
                  <c:v>20 – 30</c:v>
                </c:pt>
                <c:pt idx="4">
                  <c:v>30 +</c:v>
                </c:pt>
              </c:strCache>
            </c:strRef>
          </c:cat>
          <c:val>
            <c:numRef>
              <c:f>'Data Driven Decision Making pt '!$F$28:$F$33</c:f>
              <c:numCache>
                <c:formatCode>0%</c:formatCode>
                <c:ptCount val="5"/>
                <c:pt idx="0">
                  <c:v>0.13559322033898305</c:v>
                </c:pt>
                <c:pt idx="1">
                  <c:v>0.14814814814814814</c:v>
                </c:pt>
                <c:pt idx="2">
                  <c:v>0.11904761904761904</c:v>
                </c:pt>
                <c:pt idx="3">
                  <c:v>0.25</c:v>
                </c:pt>
                <c:pt idx="4">
                  <c:v>0.13043478260869565</c:v>
                </c:pt>
              </c:numCache>
            </c:numRef>
          </c:val>
          <c:extLst>
            <c:ext xmlns:c16="http://schemas.microsoft.com/office/drawing/2014/chart" uri="{C3380CC4-5D6E-409C-BE32-E72D297353CC}">
              <c16:uniqueId val="{00000003-43C3-4596-95A2-CD41797106D7}"/>
            </c:ext>
          </c:extLst>
        </c:ser>
        <c:dLbls>
          <c:dLblPos val="ctr"/>
          <c:showLegendKey val="0"/>
          <c:showVal val="1"/>
          <c:showCatName val="0"/>
          <c:showSerName val="0"/>
          <c:showPercent val="0"/>
          <c:showBubbleSize val="0"/>
        </c:dLbls>
        <c:gapWidth val="50"/>
        <c:overlap val="100"/>
        <c:axId val="197969104"/>
        <c:axId val="197974928"/>
      </c:barChart>
      <c:catAx>
        <c:axId val="1979691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Size of</a:t>
                </a:r>
                <a:r>
                  <a:rPr lang="en-ZA" baseline="0"/>
                  <a:t> the Analytics Team</a:t>
                </a:r>
                <a:endParaRPr lang="en-ZA"/>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974928"/>
        <c:crosses val="autoZero"/>
        <c:auto val="1"/>
        <c:lblAlgn val="ctr"/>
        <c:lblOffset val="100"/>
        <c:noMultiLvlLbl val="0"/>
      </c:catAx>
      <c:valAx>
        <c:axId val="19797492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969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 Driven Decision Making pt '!$I$16</c:f>
              <c:strCache>
                <c:ptCount val="1"/>
                <c:pt idx="0">
                  <c:v>Life Assurance / Pensions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Driven Decision Making pt '!$J$15:$M$15</c:f>
              <c:strCache>
                <c:ptCount val="4"/>
                <c:pt idx="0">
                  <c:v>Not at all</c:v>
                </c:pt>
                <c:pt idx="1">
                  <c:v>Some of the time</c:v>
                </c:pt>
                <c:pt idx="2">
                  <c:v>Mostly</c:v>
                </c:pt>
                <c:pt idx="3">
                  <c:v>All the time</c:v>
                </c:pt>
              </c:strCache>
            </c:strRef>
          </c:cat>
          <c:val>
            <c:numRef>
              <c:f>'Data Driven Decision Making pt '!$J$16:$M$16</c:f>
              <c:numCache>
                <c:formatCode>0%</c:formatCode>
                <c:ptCount val="4"/>
                <c:pt idx="0">
                  <c:v>9.0909090909090912E-2</c:v>
                </c:pt>
                <c:pt idx="1">
                  <c:v>0.59090909090909094</c:v>
                </c:pt>
                <c:pt idx="2">
                  <c:v>0.26136363636363635</c:v>
                </c:pt>
                <c:pt idx="3">
                  <c:v>5.6818181818181816E-2</c:v>
                </c:pt>
              </c:numCache>
            </c:numRef>
          </c:val>
          <c:extLst>
            <c:ext xmlns:c16="http://schemas.microsoft.com/office/drawing/2014/chart" uri="{C3380CC4-5D6E-409C-BE32-E72D297353CC}">
              <c16:uniqueId val="{00000000-C0D0-4A44-B1AF-46C95CF52AAA}"/>
            </c:ext>
          </c:extLst>
        </c:ser>
        <c:ser>
          <c:idx val="1"/>
          <c:order val="1"/>
          <c:tx>
            <c:strRef>
              <c:f>'Data Driven Decision Making pt '!$I$17</c:f>
              <c:strCache>
                <c:ptCount val="1"/>
                <c:pt idx="0">
                  <c:v>General Insurance / Health and Care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Driven Decision Making pt '!$J$15:$M$15</c:f>
              <c:strCache>
                <c:ptCount val="4"/>
                <c:pt idx="0">
                  <c:v>Not at all</c:v>
                </c:pt>
                <c:pt idx="1">
                  <c:v>Some of the time</c:v>
                </c:pt>
                <c:pt idx="2">
                  <c:v>Mostly</c:v>
                </c:pt>
                <c:pt idx="3">
                  <c:v>All the time</c:v>
                </c:pt>
              </c:strCache>
            </c:strRef>
          </c:cat>
          <c:val>
            <c:numRef>
              <c:f>'Data Driven Decision Making pt '!$J$17:$M$17</c:f>
              <c:numCache>
                <c:formatCode>0%</c:formatCode>
                <c:ptCount val="4"/>
                <c:pt idx="0">
                  <c:v>0.109375</c:v>
                </c:pt>
                <c:pt idx="1">
                  <c:v>0.375</c:v>
                </c:pt>
                <c:pt idx="2">
                  <c:v>0.296875</c:v>
                </c:pt>
                <c:pt idx="3">
                  <c:v>0.21875</c:v>
                </c:pt>
              </c:numCache>
            </c:numRef>
          </c:val>
          <c:extLst>
            <c:ext xmlns:c16="http://schemas.microsoft.com/office/drawing/2014/chart" uri="{C3380CC4-5D6E-409C-BE32-E72D297353CC}">
              <c16:uniqueId val="{00000001-C0D0-4A44-B1AF-46C95CF52AAA}"/>
            </c:ext>
          </c:extLst>
        </c:ser>
        <c:ser>
          <c:idx val="2"/>
          <c:order val="2"/>
          <c:tx>
            <c:strRef>
              <c:f>'Data Driven Decision Making pt '!$I$18</c:f>
              <c:strCache>
                <c:ptCount val="1"/>
                <c:pt idx="0">
                  <c:v>Non-Insurance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Driven Decision Making pt '!$J$15:$M$15</c:f>
              <c:strCache>
                <c:ptCount val="4"/>
                <c:pt idx="0">
                  <c:v>Not at all</c:v>
                </c:pt>
                <c:pt idx="1">
                  <c:v>Some of the time</c:v>
                </c:pt>
                <c:pt idx="2">
                  <c:v>Mostly</c:v>
                </c:pt>
                <c:pt idx="3">
                  <c:v>All the time</c:v>
                </c:pt>
              </c:strCache>
            </c:strRef>
          </c:cat>
          <c:val>
            <c:numRef>
              <c:f>'Data Driven Decision Making pt '!$J$18:$M$18</c:f>
              <c:numCache>
                <c:formatCode>0%</c:formatCode>
                <c:ptCount val="4"/>
                <c:pt idx="0">
                  <c:v>8.5106382978723402E-2</c:v>
                </c:pt>
                <c:pt idx="1">
                  <c:v>0.44680851063829785</c:v>
                </c:pt>
                <c:pt idx="2">
                  <c:v>0.34042553191489361</c:v>
                </c:pt>
                <c:pt idx="3">
                  <c:v>0.1276595744680851</c:v>
                </c:pt>
              </c:numCache>
            </c:numRef>
          </c:val>
          <c:extLst>
            <c:ext xmlns:c16="http://schemas.microsoft.com/office/drawing/2014/chart" uri="{C3380CC4-5D6E-409C-BE32-E72D297353CC}">
              <c16:uniqueId val="{00000002-C0D0-4A44-B1AF-46C95CF52AAA}"/>
            </c:ext>
          </c:extLst>
        </c:ser>
        <c:dLbls>
          <c:dLblPos val="outEnd"/>
          <c:showLegendKey val="0"/>
          <c:showVal val="1"/>
          <c:showCatName val="0"/>
          <c:showSerName val="0"/>
          <c:showPercent val="0"/>
          <c:showBubbleSize val="0"/>
        </c:dLbls>
        <c:gapWidth val="50"/>
        <c:overlap val="-10"/>
        <c:axId val="220039216"/>
        <c:axId val="220040464"/>
      </c:barChart>
      <c:catAx>
        <c:axId val="2200392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Analytics Usage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0040464"/>
        <c:crosses val="autoZero"/>
        <c:auto val="1"/>
        <c:lblAlgn val="ctr"/>
        <c:lblOffset val="100"/>
        <c:noMultiLvlLbl val="0"/>
      </c:catAx>
      <c:valAx>
        <c:axId val="22004046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0039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[ASSA Data Analytics Survey 2018.xlsx]Familiarity!PivotTable30</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Familiarity!$C$2:$C$3</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Familiarity!$B$4:$B$9</c:f>
              <c:strCache>
                <c:ptCount val="5"/>
                <c:pt idx="0">
                  <c:v>I have heard of “data science” as a buzz word but I don’t know what it means.</c:v>
                </c:pt>
                <c:pt idx="1">
                  <c:v>I have read about data science and I am aware of what it means but I have not used any of its key techniques or technologies.</c:v>
                </c:pt>
                <c:pt idx="2">
                  <c:v>I have tried out some basic data science techniques on a data set at work but have not used them to produce or support any actuarial findings.</c:v>
                </c:pt>
                <c:pt idx="3">
                  <c:v>I have used data science techniques on a real data set for work in order to produce/support actuarial findings but do not use them regularly.</c:v>
                </c:pt>
                <c:pt idx="4">
                  <c:v>I regularly use data science techniques in the production of my actuarial findings.</c:v>
                </c:pt>
              </c:strCache>
            </c:strRef>
          </c:cat>
          <c:val>
            <c:numRef>
              <c:f>Familiarity!$C$4:$C$9</c:f>
              <c:numCache>
                <c:formatCode>0%</c:formatCode>
                <c:ptCount val="5"/>
                <c:pt idx="0">
                  <c:v>0.16593886462882096</c:v>
                </c:pt>
                <c:pt idx="1">
                  <c:v>0.36681222707423583</c:v>
                </c:pt>
                <c:pt idx="2">
                  <c:v>0.1703056768558952</c:v>
                </c:pt>
                <c:pt idx="3">
                  <c:v>0.18777292576419213</c:v>
                </c:pt>
                <c:pt idx="4">
                  <c:v>0.1091703056768559</c:v>
                </c:pt>
              </c:numCache>
            </c:numRef>
          </c:val>
          <c:extLst>
            <c:ext xmlns:c16="http://schemas.microsoft.com/office/drawing/2014/chart" uri="{C3380CC4-5D6E-409C-BE32-E72D297353CC}">
              <c16:uniqueId val="{00000000-BE5F-491A-9DF1-563AC2C3E4F7}"/>
            </c:ext>
          </c:extLst>
        </c:ser>
        <c:ser>
          <c:idx val="1"/>
          <c:order val="1"/>
          <c:tx>
            <c:strRef>
              <c:f>Familiarity!$D$2:$D$3</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Familiarity!$B$4:$B$9</c:f>
              <c:strCache>
                <c:ptCount val="5"/>
                <c:pt idx="0">
                  <c:v>I have heard of “data science” as a buzz word but I don’t know what it means.</c:v>
                </c:pt>
                <c:pt idx="1">
                  <c:v>I have read about data science and I am aware of what it means but I have not used any of its key techniques or technologies.</c:v>
                </c:pt>
                <c:pt idx="2">
                  <c:v>I have tried out some basic data science techniques on a data set at work but have not used them to produce or support any actuarial findings.</c:v>
                </c:pt>
                <c:pt idx="3">
                  <c:v>I have used data science techniques on a real data set for work in order to produce/support actuarial findings but do not use them regularly.</c:v>
                </c:pt>
                <c:pt idx="4">
                  <c:v>I regularly use data science techniques in the production of my actuarial findings.</c:v>
                </c:pt>
              </c:strCache>
            </c:strRef>
          </c:cat>
          <c:val>
            <c:numRef>
              <c:f>Familiarity!$D$4:$D$9</c:f>
              <c:numCache>
                <c:formatCode>0%</c:formatCode>
                <c:ptCount val="5"/>
                <c:pt idx="0">
                  <c:v>7.2289156626506021E-2</c:v>
                </c:pt>
                <c:pt idx="1">
                  <c:v>0.24698795180722891</c:v>
                </c:pt>
                <c:pt idx="2">
                  <c:v>0.28313253012048195</c:v>
                </c:pt>
                <c:pt idx="3">
                  <c:v>0.21686746987951808</c:v>
                </c:pt>
                <c:pt idx="4">
                  <c:v>0.18072289156626506</c:v>
                </c:pt>
              </c:numCache>
            </c:numRef>
          </c:val>
          <c:extLst>
            <c:ext xmlns:c16="http://schemas.microsoft.com/office/drawing/2014/chart" uri="{C3380CC4-5D6E-409C-BE32-E72D297353CC}">
              <c16:uniqueId val="{00000001-BE5F-491A-9DF1-563AC2C3E4F7}"/>
            </c:ext>
          </c:extLst>
        </c:ser>
        <c:dLbls>
          <c:dLblPos val="ctr"/>
          <c:showLegendKey val="0"/>
          <c:showVal val="1"/>
          <c:showCatName val="0"/>
          <c:showSerName val="0"/>
          <c:showPercent val="0"/>
          <c:showBubbleSize val="0"/>
        </c:dLbls>
        <c:gapWidth val="50"/>
        <c:overlap val="-10"/>
        <c:axId val="2002668527"/>
        <c:axId val="2002689743"/>
      </c:barChart>
      <c:catAx>
        <c:axId val="200266852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dirty="0"/>
                  <a:t>Familiarity with Data Science</a:t>
                </a:r>
              </a:p>
            </c:rich>
          </c:tx>
          <c:layout>
            <c:manualLayout>
              <c:xMode val="edge"/>
              <c:yMode val="edge"/>
              <c:x val="0.49706882618523457"/>
              <c:y val="0.8422749654800261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02689743"/>
        <c:crosses val="autoZero"/>
        <c:auto val="1"/>
        <c:lblAlgn val="ctr"/>
        <c:lblOffset val="100"/>
        <c:noMultiLvlLbl val="0"/>
      </c:catAx>
      <c:valAx>
        <c:axId val="200268974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668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'[ASSA Data Analytics Survey 2018.xlsx]Techniques'!$C$20</c:f>
              <c:strCache>
                <c:ptCount val="1"/>
                <c:pt idx="0">
                  <c:v>2016</c:v>
                </c:pt>
              </c:strCache>
            </c:strRef>
          </c:tx>
          <c:spPr>
            <a:solidFill>
              <a:schemeClr val="accent1"/>
            </a:solidFill>
            <a:ln>
              <a:noFill/>
            </a:ln>
            <a:effectLst/>
          </c:spPr>
          <c:invertIfNegative val="0"/>
          <c:dLbls>
            <c:delete val="1"/>
          </c:dLbls>
          <c:cat>
            <c:strRef>
              <c:f>'[ASSA Data Analytics Survey 2018.xlsx]Techniques'!$B$21:$B$30</c:f>
              <c:strCache>
                <c:ptCount val="10"/>
                <c:pt idx="0">
                  <c:v>Data visualisation techniques</c:v>
                </c:pt>
                <c:pt idx="1">
                  <c:v>Regression techniques</c:v>
                </c:pt>
                <c:pt idx="2">
                  <c:v>Generalised linear models (GLMs)</c:v>
                </c:pt>
                <c:pt idx="3">
                  <c:v>Decision trees, random forests, gradient boosting</c:v>
                </c:pt>
                <c:pt idx="4">
                  <c:v>Bayesian techniques</c:v>
                </c:pt>
                <c:pt idx="5">
                  <c:v>Principal components</c:v>
                </c:pt>
                <c:pt idx="6">
                  <c:v>Clustering e.g. k means</c:v>
                </c:pt>
                <c:pt idx="7">
                  <c:v>Neural networks</c:v>
                </c:pt>
                <c:pt idx="8">
                  <c:v>Social network analysis</c:v>
                </c:pt>
                <c:pt idx="9">
                  <c:v>Support vector machines</c:v>
                </c:pt>
              </c:strCache>
            </c:strRef>
          </c:cat>
          <c:val>
            <c:numRef>
              <c:f>'[ASSA Data Analytics Survey 2018.xlsx]Techniques'!$C$21:$C$30</c:f>
              <c:numCache>
                <c:formatCode>0%</c:formatCode>
                <c:ptCount val="10"/>
                <c:pt idx="0">
                  <c:v>0.62441314553990612</c:v>
                </c:pt>
                <c:pt idx="1">
                  <c:v>0.58685446009389675</c:v>
                </c:pt>
                <c:pt idx="2">
                  <c:v>0.55868544600938963</c:v>
                </c:pt>
                <c:pt idx="3">
                  <c:v>0.323943661971831</c:v>
                </c:pt>
                <c:pt idx="4">
                  <c:v>0.30046948356807512</c:v>
                </c:pt>
                <c:pt idx="5">
                  <c:v>0.23474178403755869</c:v>
                </c:pt>
                <c:pt idx="6">
                  <c:v>0.27699530516431925</c:v>
                </c:pt>
                <c:pt idx="7">
                  <c:v>0.13145539906103287</c:v>
                </c:pt>
                <c:pt idx="8">
                  <c:v>9.8591549295774641E-2</c:v>
                </c:pt>
                <c:pt idx="9">
                  <c:v>0.10328638497652583</c:v>
                </c:pt>
              </c:numCache>
            </c:numRef>
          </c:val>
          <c:extLst>
            <c:ext xmlns:c16="http://schemas.microsoft.com/office/drawing/2014/chart" uri="{C3380CC4-5D6E-409C-BE32-E72D297353CC}">
              <c16:uniqueId val="{00000000-2224-4EB2-A28F-E6CDE9495CBB}"/>
            </c:ext>
          </c:extLst>
        </c:ser>
        <c:ser>
          <c:idx val="1"/>
          <c:order val="1"/>
          <c:tx>
            <c:strRef>
              <c:f>'[ASSA Data Analytics Survey 2018.xlsx]Techniques'!$D$20</c:f>
              <c:strCache>
                <c:ptCount val="1"/>
                <c:pt idx="0">
                  <c:v>2018</c:v>
                </c:pt>
              </c:strCache>
            </c:strRef>
          </c:tx>
          <c:spPr>
            <a:solidFill>
              <a:schemeClr val="accent2"/>
            </a:solidFill>
            <a:ln>
              <a:noFill/>
            </a:ln>
            <a:effectLst/>
          </c:spPr>
          <c:invertIfNegative val="0"/>
          <c:dLbls>
            <c:delete val="1"/>
          </c:dLbls>
          <c:cat>
            <c:strRef>
              <c:f>'[ASSA Data Analytics Survey 2018.xlsx]Techniques'!$B$21:$B$30</c:f>
              <c:strCache>
                <c:ptCount val="10"/>
                <c:pt idx="0">
                  <c:v>Data visualisation techniques</c:v>
                </c:pt>
                <c:pt idx="1">
                  <c:v>Regression techniques</c:v>
                </c:pt>
                <c:pt idx="2">
                  <c:v>Generalised linear models (GLMs)</c:v>
                </c:pt>
                <c:pt idx="3">
                  <c:v>Decision trees, random forests, gradient boosting</c:v>
                </c:pt>
                <c:pt idx="4">
                  <c:v>Bayesian techniques</c:v>
                </c:pt>
                <c:pt idx="5">
                  <c:v>Principal components</c:v>
                </c:pt>
                <c:pt idx="6">
                  <c:v>Clustering e.g. k means</c:v>
                </c:pt>
                <c:pt idx="7">
                  <c:v>Neural networks</c:v>
                </c:pt>
                <c:pt idx="8">
                  <c:v>Social network analysis</c:v>
                </c:pt>
                <c:pt idx="9">
                  <c:v>Support vector machines</c:v>
                </c:pt>
              </c:strCache>
            </c:strRef>
          </c:cat>
          <c:val>
            <c:numRef>
              <c:f>'[ASSA Data Analytics Survey 2018.xlsx]Techniques'!$D$21:$D$30</c:f>
              <c:numCache>
                <c:formatCode>0%</c:formatCode>
                <c:ptCount val="10"/>
                <c:pt idx="0">
                  <c:v>0.70063694267515919</c:v>
                </c:pt>
                <c:pt idx="1">
                  <c:v>0.66242038216560506</c:v>
                </c:pt>
                <c:pt idx="2">
                  <c:v>0.57961783439490444</c:v>
                </c:pt>
                <c:pt idx="3">
                  <c:v>0.33757961783439489</c:v>
                </c:pt>
                <c:pt idx="4">
                  <c:v>0.25477707006369427</c:v>
                </c:pt>
                <c:pt idx="5">
                  <c:v>0.19745222929936307</c:v>
                </c:pt>
                <c:pt idx="6">
                  <c:v>0.25477707006369427</c:v>
                </c:pt>
                <c:pt idx="7">
                  <c:v>0.15923566878980891</c:v>
                </c:pt>
                <c:pt idx="8">
                  <c:v>9.5541401273885357E-2</c:v>
                </c:pt>
                <c:pt idx="9">
                  <c:v>6.3694267515923567E-2</c:v>
                </c:pt>
              </c:numCache>
            </c:numRef>
          </c:val>
          <c:extLst>
            <c:ext xmlns:c16="http://schemas.microsoft.com/office/drawing/2014/chart" uri="{C3380CC4-5D6E-409C-BE32-E72D297353CC}">
              <c16:uniqueId val="{00000001-2224-4EB2-A28F-E6CDE9495CBB}"/>
            </c:ext>
          </c:extLst>
        </c:ser>
        <c:dLbls>
          <c:dLblPos val="outEnd"/>
          <c:showLegendKey val="0"/>
          <c:showVal val="1"/>
          <c:showCatName val="0"/>
          <c:showSerName val="0"/>
          <c:showPercent val="0"/>
          <c:showBubbleSize val="0"/>
        </c:dLbls>
        <c:gapWidth val="50"/>
        <c:overlap val="-10"/>
        <c:axId val="1644586623"/>
        <c:axId val="1644588287"/>
      </c:barChart>
      <c:catAx>
        <c:axId val="164458662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4588287"/>
        <c:crosses val="autoZero"/>
        <c:auto val="1"/>
        <c:lblAlgn val="ctr"/>
        <c:lblOffset val="100"/>
        <c:noMultiLvlLbl val="0"/>
      </c:catAx>
      <c:valAx>
        <c:axId val="1644588287"/>
        <c:scaling>
          <c:orientation val="minMax"/>
        </c:scaling>
        <c:delete val="0"/>
        <c:axPos val="t"/>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4586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'[ASSA Data Analytics Survey 2018.xlsx]Techniques'!$N$64</c:f>
              <c:strCache>
                <c:ptCount val="1"/>
                <c:pt idx="0">
                  <c:v>Life Assurance / Pensions</c:v>
                </c:pt>
              </c:strCache>
            </c:strRef>
          </c:tx>
          <c:spPr>
            <a:solidFill>
              <a:schemeClr val="accent1"/>
            </a:solidFill>
            <a:ln>
              <a:noFill/>
            </a:ln>
            <a:effectLst/>
          </c:spPr>
          <c:invertIfNegative val="0"/>
          <c:dLbls>
            <c:delete val="1"/>
          </c:dLbls>
          <c:cat>
            <c:strRef>
              <c:f>'[ASSA Data Analytics Survey 2018.xlsx]Techniques'!$M$65:$M$74</c:f>
              <c:strCache>
                <c:ptCount val="10"/>
                <c:pt idx="0">
                  <c:v>Data visualisation techniques</c:v>
                </c:pt>
                <c:pt idx="1">
                  <c:v>Regression techniques</c:v>
                </c:pt>
                <c:pt idx="2">
                  <c:v>Generalised linear models (GLMs)</c:v>
                </c:pt>
                <c:pt idx="3">
                  <c:v>Decision trees, random forests, gradient boosting</c:v>
                </c:pt>
                <c:pt idx="4">
                  <c:v>Bayesian techniques</c:v>
                </c:pt>
                <c:pt idx="5">
                  <c:v>Clustering e.g.</c:v>
                </c:pt>
                <c:pt idx="6">
                  <c:v>Principal components</c:v>
                </c:pt>
                <c:pt idx="7">
                  <c:v>Neural networks</c:v>
                </c:pt>
                <c:pt idx="8">
                  <c:v>Social network analysis</c:v>
                </c:pt>
                <c:pt idx="9">
                  <c:v>Support vector machines</c:v>
                </c:pt>
              </c:strCache>
            </c:strRef>
          </c:cat>
          <c:val>
            <c:numRef>
              <c:f>'[ASSA Data Analytics Survey 2018.xlsx]Techniques'!$N$65:$N$74</c:f>
              <c:numCache>
                <c:formatCode>0%</c:formatCode>
                <c:ptCount val="10"/>
                <c:pt idx="0">
                  <c:v>0.48351648351648352</c:v>
                </c:pt>
                <c:pt idx="1">
                  <c:v>0.48351648351648352</c:v>
                </c:pt>
                <c:pt idx="2">
                  <c:v>0.35164835164835168</c:v>
                </c:pt>
                <c:pt idx="3">
                  <c:v>0.19780219780219779</c:v>
                </c:pt>
                <c:pt idx="4">
                  <c:v>0.19780219780219779</c:v>
                </c:pt>
                <c:pt idx="5">
                  <c:v>0.15384615384615385</c:v>
                </c:pt>
                <c:pt idx="6">
                  <c:v>0.15384615384615385</c:v>
                </c:pt>
                <c:pt idx="7">
                  <c:v>0.14285714285714285</c:v>
                </c:pt>
                <c:pt idx="8">
                  <c:v>7.6923076923076927E-2</c:v>
                </c:pt>
                <c:pt idx="9">
                  <c:v>5.4945054945054944E-2</c:v>
                </c:pt>
              </c:numCache>
            </c:numRef>
          </c:val>
          <c:extLst>
            <c:ext xmlns:c16="http://schemas.microsoft.com/office/drawing/2014/chart" uri="{C3380CC4-5D6E-409C-BE32-E72D297353CC}">
              <c16:uniqueId val="{00000000-6977-458B-B17F-D17ECBD88DAC}"/>
            </c:ext>
          </c:extLst>
        </c:ser>
        <c:ser>
          <c:idx val="1"/>
          <c:order val="1"/>
          <c:tx>
            <c:strRef>
              <c:f>'[ASSA Data Analytics Survey 2018.xlsx]Techniques'!$O$64</c:f>
              <c:strCache>
                <c:ptCount val="1"/>
                <c:pt idx="0">
                  <c:v>General Insurance / Health and Care</c:v>
                </c:pt>
              </c:strCache>
            </c:strRef>
          </c:tx>
          <c:spPr>
            <a:solidFill>
              <a:schemeClr val="accent2"/>
            </a:solidFill>
            <a:ln>
              <a:noFill/>
            </a:ln>
            <a:effectLst/>
          </c:spPr>
          <c:invertIfNegative val="0"/>
          <c:dLbls>
            <c:delete val="1"/>
          </c:dLbls>
          <c:cat>
            <c:strRef>
              <c:f>'[ASSA Data Analytics Survey 2018.xlsx]Techniques'!$M$65:$M$74</c:f>
              <c:strCache>
                <c:ptCount val="10"/>
                <c:pt idx="0">
                  <c:v>Data visualisation techniques</c:v>
                </c:pt>
                <c:pt idx="1">
                  <c:v>Regression techniques</c:v>
                </c:pt>
                <c:pt idx="2">
                  <c:v>Generalised linear models (GLMs)</c:v>
                </c:pt>
                <c:pt idx="3">
                  <c:v>Decision trees, random forests, gradient boosting</c:v>
                </c:pt>
                <c:pt idx="4">
                  <c:v>Bayesian techniques</c:v>
                </c:pt>
                <c:pt idx="5">
                  <c:v>Clustering e.g.</c:v>
                </c:pt>
                <c:pt idx="6">
                  <c:v>Principal components</c:v>
                </c:pt>
                <c:pt idx="7">
                  <c:v>Neural networks</c:v>
                </c:pt>
                <c:pt idx="8">
                  <c:v>Social network analysis</c:v>
                </c:pt>
                <c:pt idx="9">
                  <c:v>Support vector machines</c:v>
                </c:pt>
              </c:strCache>
            </c:strRef>
          </c:cat>
          <c:val>
            <c:numRef>
              <c:f>'[ASSA Data Analytics Survey 2018.xlsx]Techniques'!$O$65:$O$74</c:f>
              <c:numCache>
                <c:formatCode>0%</c:formatCode>
                <c:ptCount val="10"/>
                <c:pt idx="0">
                  <c:v>0.75757575757575757</c:v>
                </c:pt>
                <c:pt idx="1">
                  <c:v>0.77272727272727271</c:v>
                </c:pt>
                <c:pt idx="2">
                  <c:v>0.74242424242424243</c:v>
                </c:pt>
                <c:pt idx="3">
                  <c:v>0.39393939393939392</c:v>
                </c:pt>
                <c:pt idx="4">
                  <c:v>0.33333333333333331</c:v>
                </c:pt>
                <c:pt idx="5">
                  <c:v>0.30303030303030304</c:v>
                </c:pt>
                <c:pt idx="6">
                  <c:v>0.16666666666666666</c:v>
                </c:pt>
                <c:pt idx="7">
                  <c:v>0.15151515151515152</c:v>
                </c:pt>
                <c:pt idx="8">
                  <c:v>0.13636363636363635</c:v>
                </c:pt>
                <c:pt idx="9">
                  <c:v>9.0909090909090912E-2</c:v>
                </c:pt>
              </c:numCache>
            </c:numRef>
          </c:val>
          <c:extLst>
            <c:ext xmlns:c16="http://schemas.microsoft.com/office/drawing/2014/chart" uri="{C3380CC4-5D6E-409C-BE32-E72D297353CC}">
              <c16:uniqueId val="{00000001-6977-458B-B17F-D17ECBD88DAC}"/>
            </c:ext>
          </c:extLst>
        </c:ser>
        <c:ser>
          <c:idx val="2"/>
          <c:order val="2"/>
          <c:tx>
            <c:strRef>
              <c:f>'[ASSA Data Analytics Survey 2018.xlsx]Techniques'!$P$64</c:f>
              <c:strCache>
                <c:ptCount val="1"/>
                <c:pt idx="0">
                  <c:v>Non-Insurance</c:v>
                </c:pt>
              </c:strCache>
            </c:strRef>
          </c:tx>
          <c:spPr>
            <a:solidFill>
              <a:schemeClr val="accent3"/>
            </a:solidFill>
            <a:ln>
              <a:noFill/>
            </a:ln>
            <a:effectLst/>
          </c:spPr>
          <c:invertIfNegative val="0"/>
          <c:dLbls>
            <c:delete val="1"/>
          </c:dLbls>
          <c:cat>
            <c:strRef>
              <c:f>'[ASSA Data Analytics Survey 2018.xlsx]Techniques'!$M$65:$M$74</c:f>
              <c:strCache>
                <c:ptCount val="10"/>
                <c:pt idx="0">
                  <c:v>Data visualisation techniques</c:v>
                </c:pt>
                <c:pt idx="1">
                  <c:v>Regression techniques</c:v>
                </c:pt>
                <c:pt idx="2">
                  <c:v>Generalised linear models (GLMs)</c:v>
                </c:pt>
                <c:pt idx="3">
                  <c:v>Decision trees, random forests, gradient boosting</c:v>
                </c:pt>
                <c:pt idx="4">
                  <c:v>Bayesian techniques</c:v>
                </c:pt>
                <c:pt idx="5">
                  <c:v>Clustering e.g.</c:v>
                </c:pt>
                <c:pt idx="6">
                  <c:v>Principal components</c:v>
                </c:pt>
                <c:pt idx="7">
                  <c:v>Neural networks</c:v>
                </c:pt>
                <c:pt idx="8">
                  <c:v>Social network analysis</c:v>
                </c:pt>
                <c:pt idx="9">
                  <c:v>Support vector machines</c:v>
                </c:pt>
              </c:strCache>
            </c:strRef>
          </c:cat>
          <c:val>
            <c:numRef>
              <c:f>'[ASSA Data Analytics Survey 2018.xlsx]Techniques'!$P$65:$P$74</c:f>
              <c:numCache>
                <c:formatCode>0%</c:formatCode>
                <c:ptCount val="10"/>
                <c:pt idx="0">
                  <c:v>0.69072164948453607</c:v>
                </c:pt>
                <c:pt idx="1">
                  <c:v>0.64948453608247425</c:v>
                </c:pt>
                <c:pt idx="2">
                  <c:v>0.58762886597938147</c:v>
                </c:pt>
                <c:pt idx="3">
                  <c:v>0.36082474226804123</c:v>
                </c:pt>
                <c:pt idx="4">
                  <c:v>0.24742268041237114</c:v>
                </c:pt>
                <c:pt idx="5">
                  <c:v>0.26804123711340205</c:v>
                </c:pt>
                <c:pt idx="6">
                  <c:v>0.27835051546391754</c:v>
                </c:pt>
                <c:pt idx="7">
                  <c:v>0.14432989690721648</c:v>
                </c:pt>
                <c:pt idx="8">
                  <c:v>8.247422680412371E-2</c:v>
                </c:pt>
                <c:pt idx="9">
                  <c:v>8.247422680412371E-2</c:v>
                </c:pt>
              </c:numCache>
            </c:numRef>
          </c:val>
          <c:extLst>
            <c:ext xmlns:c16="http://schemas.microsoft.com/office/drawing/2014/chart" uri="{C3380CC4-5D6E-409C-BE32-E72D297353CC}">
              <c16:uniqueId val="{00000002-6977-458B-B17F-D17ECBD88DAC}"/>
            </c:ext>
          </c:extLst>
        </c:ser>
        <c:dLbls>
          <c:dLblPos val="outEnd"/>
          <c:showLegendKey val="0"/>
          <c:showVal val="1"/>
          <c:showCatName val="0"/>
          <c:showSerName val="0"/>
          <c:showPercent val="0"/>
          <c:showBubbleSize val="0"/>
        </c:dLbls>
        <c:gapWidth val="50"/>
        <c:overlap val="-10"/>
        <c:axId val="2002669359"/>
        <c:axId val="2002678511"/>
      </c:barChart>
      <c:catAx>
        <c:axId val="200266935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678511"/>
        <c:crosses val="autoZero"/>
        <c:auto val="1"/>
        <c:lblAlgn val="ctr"/>
        <c:lblOffset val="100"/>
        <c:noMultiLvlLbl val="0"/>
      </c:catAx>
      <c:valAx>
        <c:axId val="2002678511"/>
        <c:scaling>
          <c:orientation val="minMax"/>
        </c:scaling>
        <c:delete val="0"/>
        <c:axPos val="t"/>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a:t>
                </a:r>
                <a:r>
                  <a:rPr lang="en-ZA" baseline="0"/>
                  <a:t> of Respondents</a:t>
                </a:r>
                <a:endParaRPr lang="en-ZA"/>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669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'[ASSA Data Analytics Survey 2018.xlsx]Familiarity &amp; Functions'!$C$42</c:f>
              <c:strCache>
                <c:ptCount val="1"/>
                <c:pt idx="0">
                  <c:v>User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'[ASSA Data Analytics Survey 2018.xlsx]Familiarity &amp; Functions'!$B$43:$B$55</c:f>
              <c:strCache>
                <c:ptCount val="13"/>
                <c:pt idx="0">
                  <c:v>Predictive Modelling</c:v>
                </c:pt>
                <c:pt idx="1">
                  <c:v>Telematics</c:v>
                </c:pt>
                <c:pt idx="2">
                  <c:v>Programming / Development</c:v>
                </c:pt>
                <c:pt idx="3">
                  <c:v>Business Intelligence</c:v>
                </c:pt>
                <c:pt idx="4">
                  <c:v>Pricing</c:v>
                </c:pt>
                <c:pt idx="5">
                  <c:v>Marketing</c:v>
                </c:pt>
                <c:pt idx="6">
                  <c:v>Business Development</c:v>
                </c:pt>
                <c:pt idx="7">
                  <c:v>Operational Modelling</c:v>
                </c:pt>
                <c:pt idx="8">
                  <c:v>Other</c:v>
                </c:pt>
                <c:pt idx="9">
                  <c:v>Management Reporting</c:v>
                </c:pt>
                <c:pt idx="10">
                  <c:v>Risk management</c:v>
                </c:pt>
                <c:pt idx="11">
                  <c:v>Product Development</c:v>
                </c:pt>
                <c:pt idx="12">
                  <c:v>Reserving</c:v>
                </c:pt>
              </c:strCache>
            </c:strRef>
          </c:cat>
          <c:val>
            <c:numRef>
              <c:f>'[ASSA Data Analytics Survey 2018.xlsx]Familiarity &amp; Functions'!$C$43:$C$55</c:f>
              <c:numCache>
                <c:formatCode>0%</c:formatCode>
                <c:ptCount val="13"/>
                <c:pt idx="0">
                  <c:v>0.60563380281690138</c:v>
                </c:pt>
                <c:pt idx="1">
                  <c:v>0.53333333333333333</c:v>
                </c:pt>
                <c:pt idx="2">
                  <c:v>0.5273972602739726</c:v>
                </c:pt>
                <c:pt idx="3">
                  <c:v>0.5</c:v>
                </c:pt>
                <c:pt idx="4">
                  <c:v>0.39310344827586208</c:v>
                </c:pt>
                <c:pt idx="5">
                  <c:v>0.39215686274509803</c:v>
                </c:pt>
                <c:pt idx="6">
                  <c:v>0.37272727272727274</c:v>
                </c:pt>
                <c:pt idx="7">
                  <c:v>0.36470588235294116</c:v>
                </c:pt>
                <c:pt idx="8">
                  <c:v>0.35869565217391303</c:v>
                </c:pt>
                <c:pt idx="9">
                  <c:v>0.35227272727272729</c:v>
                </c:pt>
                <c:pt idx="10">
                  <c:v>0.34677419354838712</c:v>
                </c:pt>
                <c:pt idx="11">
                  <c:v>0.31343283582089554</c:v>
                </c:pt>
                <c:pt idx="12">
                  <c:v>0.27027027027027029</c:v>
                </c:pt>
              </c:numCache>
            </c:numRef>
          </c:val>
          <c:extLst>
            <c:ext xmlns:c16="http://schemas.microsoft.com/office/drawing/2014/chart" uri="{C3380CC4-5D6E-409C-BE32-E72D297353CC}">
              <c16:uniqueId val="{00000000-06E2-46D1-904F-B024C2F28EC5}"/>
            </c:ext>
          </c:extLst>
        </c:ser>
        <c:ser>
          <c:idx val="1"/>
          <c:order val="1"/>
          <c:tx>
            <c:strRef>
              <c:f>'[ASSA Data Analytics Survey 2018.xlsx]Familiarity &amp; Functions'!$D$42</c:f>
              <c:strCache>
                <c:ptCount val="1"/>
                <c:pt idx="0">
                  <c:v>Fairly-Familiar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'[ASSA Data Analytics Survey 2018.xlsx]Familiarity &amp; Functions'!$B$43:$B$55</c:f>
              <c:strCache>
                <c:ptCount val="13"/>
                <c:pt idx="0">
                  <c:v>Predictive Modelling</c:v>
                </c:pt>
                <c:pt idx="1">
                  <c:v>Telematics</c:v>
                </c:pt>
                <c:pt idx="2">
                  <c:v>Programming / Development</c:v>
                </c:pt>
                <c:pt idx="3">
                  <c:v>Business Intelligence</c:v>
                </c:pt>
                <c:pt idx="4">
                  <c:v>Pricing</c:v>
                </c:pt>
                <c:pt idx="5">
                  <c:v>Marketing</c:v>
                </c:pt>
                <c:pt idx="6">
                  <c:v>Business Development</c:v>
                </c:pt>
                <c:pt idx="7">
                  <c:v>Operational Modelling</c:v>
                </c:pt>
                <c:pt idx="8">
                  <c:v>Other</c:v>
                </c:pt>
                <c:pt idx="9">
                  <c:v>Management Reporting</c:v>
                </c:pt>
                <c:pt idx="10">
                  <c:v>Risk management</c:v>
                </c:pt>
                <c:pt idx="11">
                  <c:v>Product Development</c:v>
                </c:pt>
                <c:pt idx="12">
                  <c:v>Reserving</c:v>
                </c:pt>
              </c:strCache>
            </c:strRef>
          </c:cat>
          <c:val>
            <c:numRef>
              <c:f>'[ASSA Data Analytics Survey 2018.xlsx]Familiarity &amp; Functions'!$D$43:$D$55</c:f>
              <c:numCache>
                <c:formatCode>0%</c:formatCode>
                <c:ptCount val="13"/>
                <c:pt idx="0">
                  <c:v>0.19014084507042253</c:v>
                </c:pt>
                <c:pt idx="1">
                  <c:v>0.33333333333333331</c:v>
                </c:pt>
                <c:pt idx="2">
                  <c:v>0.21232876712328766</c:v>
                </c:pt>
                <c:pt idx="3">
                  <c:v>0.26874999999999999</c:v>
                </c:pt>
                <c:pt idx="4">
                  <c:v>0.22758620689655173</c:v>
                </c:pt>
                <c:pt idx="5">
                  <c:v>0.25490196078431371</c:v>
                </c:pt>
                <c:pt idx="6">
                  <c:v>0.25454545454545452</c:v>
                </c:pt>
                <c:pt idx="7">
                  <c:v>0.27058823529411763</c:v>
                </c:pt>
                <c:pt idx="8">
                  <c:v>0.18478260869565216</c:v>
                </c:pt>
                <c:pt idx="9">
                  <c:v>0.23295454545454544</c:v>
                </c:pt>
                <c:pt idx="10">
                  <c:v>0.21774193548387097</c:v>
                </c:pt>
                <c:pt idx="11">
                  <c:v>0.26119402985074625</c:v>
                </c:pt>
                <c:pt idx="12">
                  <c:v>0.18018018018018017</c:v>
                </c:pt>
              </c:numCache>
            </c:numRef>
          </c:val>
          <c:extLst>
            <c:ext xmlns:c16="http://schemas.microsoft.com/office/drawing/2014/chart" uri="{C3380CC4-5D6E-409C-BE32-E72D297353CC}">
              <c16:uniqueId val="{00000001-06E2-46D1-904F-B024C2F28EC5}"/>
            </c:ext>
          </c:extLst>
        </c:ser>
        <c:ser>
          <c:idx val="2"/>
          <c:order val="2"/>
          <c:tx>
            <c:strRef>
              <c:f>'[ASSA Data Analytics Survey 2018.xlsx]Familiarity &amp; Functions'!$E$42</c:f>
              <c:strCache>
                <c:ptCount val="1"/>
                <c:pt idx="0">
                  <c:v>Non-User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'[ASSA Data Analytics Survey 2018.xlsx]Familiarity &amp; Functions'!$B$43:$B$55</c:f>
              <c:strCache>
                <c:ptCount val="13"/>
                <c:pt idx="0">
                  <c:v>Predictive Modelling</c:v>
                </c:pt>
                <c:pt idx="1">
                  <c:v>Telematics</c:v>
                </c:pt>
                <c:pt idx="2">
                  <c:v>Programming / Development</c:v>
                </c:pt>
                <c:pt idx="3">
                  <c:v>Business Intelligence</c:v>
                </c:pt>
                <c:pt idx="4">
                  <c:v>Pricing</c:v>
                </c:pt>
                <c:pt idx="5">
                  <c:v>Marketing</c:v>
                </c:pt>
                <c:pt idx="6">
                  <c:v>Business Development</c:v>
                </c:pt>
                <c:pt idx="7">
                  <c:v>Operational Modelling</c:v>
                </c:pt>
                <c:pt idx="8">
                  <c:v>Other</c:v>
                </c:pt>
                <c:pt idx="9">
                  <c:v>Management Reporting</c:v>
                </c:pt>
                <c:pt idx="10">
                  <c:v>Risk management</c:v>
                </c:pt>
                <c:pt idx="11">
                  <c:v>Product Development</c:v>
                </c:pt>
                <c:pt idx="12">
                  <c:v>Reserving</c:v>
                </c:pt>
              </c:strCache>
            </c:strRef>
          </c:cat>
          <c:val>
            <c:numRef>
              <c:f>'[ASSA Data Analytics Survey 2018.xlsx]Familiarity &amp; Functions'!$E$43:$E$55</c:f>
              <c:numCache>
                <c:formatCode>0%</c:formatCode>
                <c:ptCount val="13"/>
                <c:pt idx="0">
                  <c:v>0.20422535211267606</c:v>
                </c:pt>
                <c:pt idx="1">
                  <c:v>0.13333333333333333</c:v>
                </c:pt>
                <c:pt idx="2">
                  <c:v>0.26027397260273971</c:v>
                </c:pt>
                <c:pt idx="3">
                  <c:v>0.23125000000000001</c:v>
                </c:pt>
                <c:pt idx="4">
                  <c:v>0.37931034482758619</c:v>
                </c:pt>
                <c:pt idx="5">
                  <c:v>0.35294117647058826</c:v>
                </c:pt>
                <c:pt idx="6">
                  <c:v>0.37272727272727274</c:v>
                </c:pt>
                <c:pt idx="7">
                  <c:v>0.36470588235294116</c:v>
                </c:pt>
                <c:pt idx="8">
                  <c:v>0.45652173913043476</c:v>
                </c:pt>
                <c:pt idx="9">
                  <c:v>0.41477272727272729</c:v>
                </c:pt>
                <c:pt idx="10">
                  <c:v>0.43548387096774194</c:v>
                </c:pt>
                <c:pt idx="11">
                  <c:v>0.42537313432835822</c:v>
                </c:pt>
                <c:pt idx="12">
                  <c:v>0.5495495495495496</c:v>
                </c:pt>
              </c:numCache>
            </c:numRef>
          </c:val>
          <c:extLst>
            <c:ext xmlns:c16="http://schemas.microsoft.com/office/drawing/2014/chart" uri="{C3380CC4-5D6E-409C-BE32-E72D297353CC}">
              <c16:uniqueId val="{00000002-06E2-46D1-904F-B024C2F28EC5}"/>
            </c:ext>
          </c:extLst>
        </c:ser>
        <c:dLbls>
          <c:dLblPos val="ctr"/>
          <c:showLegendKey val="0"/>
          <c:showVal val="1"/>
          <c:showCatName val="0"/>
          <c:showSerName val="0"/>
          <c:showPercent val="0"/>
          <c:showBubbleSize val="0"/>
        </c:dLbls>
        <c:gapWidth val="25"/>
        <c:overlap val="100"/>
        <c:axId val="74297760"/>
        <c:axId val="74305664"/>
      </c:barChart>
      <c:catAx>
        <c:axId val="74297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305664"/>
        <c:crosses val="autoZero"/>
        <c:auto val="1"/>
        <c:lblAlgn val="ctr"/>
        <c:lblOffset val="100"/>
        <c:noMultiLvlLbl val="0"/>
      </c:catAx>
      <c:valAx>
        <c:axId val="74305664"/>
        <c:scaling>
          <c:orientation val="minMax"/>
        </c:scaling>
        <c:delete val="0"/>
        <c:axPos val="t"/>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9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[ASSA Data Analytics Survey 2018.xlsx]Benefits 1!PivotTable35</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'Benefits 1'!$C$5:$C$6</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'Benefits 1'!$B$7:$B$12</c:f>
              <c:strCache>
                <c:ptCount val="5"/>
                <c:pt idx="0">
                  <c:v>Greater insights into data</c:v>
                </c:pt>
                <c:pt idx="1">
                  <c:v>Improved value to customers and business partners</c:v>
                </c:pt>
                <c:pt idx="2">
                  <c:v>Identification of risks and ability to respond</c:v>
                </c:pt>
                <c:pt idx="3">
                  <c:v>Enhanced financial performance</c:v>
                </c:pt>
                <c:pt idx="4">
                  <c:v>Sales and product opportunities</c:v>
                </c:pt>
              </c:strCache>
            </c:strRef>
          </c:cat>
          <c:val>
            <c:numRef>
              <c:f>'Benefits 1'!$C$7:$C$12</c:f>
              <c:numCache>
                <c:formatCode>0%</c:formatCode>
                <c:ptCount val="5"/>
                <c:pt idx="0">
                  <c:v>0.33962264150943394</c:v>
                </c:pt>
                <c:pt idx="1">
                  <c:v>0.30625000000000002</c:v>
                </c:pt>
                <c:pt idx="2">
                  <c:v>0.15286624203821655</c:v>
                </c:pt>
                <c:pt idx="3">
                  <c:v>0.13836477987421383</c:v>
                </c:pt>
                <c:pt idx="4">
                  <c:v>8.0246913580246909E-2</c:v>
                </c:pt>
              </c:numCache>
            </c:numRef>
          </c:val>
          <c:extLst>
            <c:ext xmlns:c16="http://schemas.microsoft.com/office/drawing/2014/chart" uri="{C3380CC4-5D6E-409C-BE32-E72D297353CC}">
              <c16:uniqueId val="{00000000-38B3-480E-BBF3-DF78AD79DD8B}"/>
            </c:ext>
          </c:extLst>
        </c:ser>
        <c:ser>
          <c:idx val="1"/>
          <c:order val="1"/>
          <c:tx>
            <c:strRef>
              <c:f>'Benefits 1'!$D$5:$D$6</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'Benefits 1'!$B$7:$B$12</c:f>
              <c:strCache>
                <c:ptCount val="5"/>
                <c:pt idx="0">
                  <c:v>Greater insights into data</c:v>
                </c:pt>
                <c:pt idx="1">
                  <c:v>Improved value to customers and business partners</c:v>
                </c:pt>
                <c:pt idx="2">
                  <c:v>Identification of risks and ability to respond</c:v>
                </c:pt>
                <c:pt idx="3">
                  <c:v>Enhanced financial performance</c:v>
                </c:pt>
                <c:pt idx="4">
                  <c:v>Sales and product opportunities</c:v>
                </c:pt>
              </c:strCache>
            </c:strRef>
          </c:cat>
          <c:val>
            <c:numRef>
              <c:f>'Benefits 1'!$D$7:$D$12</c:f>
              <c:numCache>
                <c:formatCode>0%</c:formatCode>
                <c:ptCount val="5"/>
                <c:pt idx="0">
                  <c:v>0.16981132075471697</c:v>
                </c:pt>
                <c:pt idx="1">
                  <c:v>0.3125</c:v>
                </c:pt>
                <c:pt idx="2">
                  <c:v>0.22929936305732485</c:v>
                </c:pt>
                <c:pt idx="3">
                  <c:v>0.11320754716981132</c:v>
                </c:pt>
                <c:pt idx="4">
                  <c:v>0.1728395061728395</c:v>
                </c:pt>
              </c:numCache>
            </c:numRef>
          </c:val>
          <c:extLst>
            <c:ext xmlns:c16="http://schemas.microsoft.com/office/drawing/2014/chart" uri="{C3380CC4-5D6E-409C-BE32-E72D297353CC}">
              <c16:uniqueId val="{00000001-38B3-480E-BBF3-DF78AD79DD8B}"/>
            </c:ext>
          </c:extLst>
        </c:ser>
        <c:ser>
          <c:idx val="2"/>
          <c:order val="2"/>
          <c:tx>
            <c:strRef>
              <c:f>'Benefits 1'!$E$5:$E$6</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'Benefits 1'!$B$7:$B$12</c:f>
              <c:strCache>
                <c:ptCount val="5"/>
                <c:pt idx="0">
                  <c:v>Greater insights into data</c:v>
                </c:pt>
                <c:pt idx="1">
                  <c:v>Improved value to customers and business partners</c:v>
                </c:pt>
                <c:pt idx="2">
                  <c:v>Identification of risks and ability to respond</c:v>
                </c:pt>
                <c:pt idx="3">
                  <c:v>Enhanced financial performance</c:v>
                </c:pt>
                <c:pt idx="4">
                  <c:v>Sales and product opportunities</c:v>
                </c:pt>
              </c:strCache>
            </c:strRef>
          </c:cat>
          <c:val>
            <c:numRef>
              <c:f>'Benefits 1'!$E$7:$E$12</c:f>
              <c:numCache>
                <c:formatCode>0%</c:formatCode>
                <c:ptCount val="5"/>
                <c:pt idx="0">
                  <c:v>0.14465408805031446</c:v>
                </c:pt>
                <c:pt idx="1">
                  <c:v>0.17499999999999999</c:v>
                </c:pt>
                <c:pt idx="2">
                  <c:v>0.30573248407643311</c:v>
                </c:pt>
                <c:pt idx="3">
                  <c:v>0.20125786163522014</c:v>
                </c:pt>
                <c:pt idx="4">
                  <c:v>0.1728395061728395</c:v>
                </c:pt>
              </c:numCache>
            </c:numRef>
          </c:val>
          <c:extLst>
            <c:ext xmlns:c16="http://schemas.microsoft.com/office/drawing/2014/chart" uri="{C3380CC4-5D6E-409C-BE32-E72D297353CC}">
              <c16:uniqueId val="{00000002-38B3-480E-BBF3-DF78AD79DD8B}"/>
            </c:ext>
          </c:extLst>
        </c:ser>
        <c:ser>
          <c:idx val="3"/>
          <c:order val="3"/>
          <c:tx>
            <c:strRef>
              <c:f>'Benefits 1'!$F$5:$F$6</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'Benefits 1'!$B$7:$B$12</c:f>
              <c:strCache>
                <c:ptCount val="5"/>
                <c:pt idx="0">
                  <c:v>Greater insights into data</c:v>
                </c:pt>
                <c:pt idx="1">
                  <c:v>Improved value to customers and business partners</c:v>
                </c:pt>
                <c:pt idx="2">
                  <c:v>Identification of risks and ability to respond</c:v>
                </c:pt>
                <c:pt idx="3">
                  <c:v>Enhanced financial performance</c:v>
                </c:pt>
                <c:pt idx="4">
                  <c:v>Sales and product opportunities</c:v>
                </c:pt>
              </c:strCache>
            </c:strRef>
          </c:cat>
          <c:val>
            <c:numRef>
              <c:f>'Benefits 1'!$F$7:$F$12</c:f>
              <c:numCache>
                <c:formatCode>0%</c:formatCode>
                <c:ptCount val="5"/>
                <c:pt idx="0">
                  <c:v>9.4339622641509441E-2</c:v>
                </c:pt>
                <c:pt idx="1">
                  <c:v>0.11874999999999999</c:v>
                </c:pt>
                <c:pt idx="2">
                  <c:v>0.21019108280254778</c:v>
                </c:pt>
                <c:pt idx="3">
                  <c:v>0.28301886792452829</c:v>
                </c:pt>
                <c:pt idx="4">
                  <c:v>0.29012345679012347</c:v>
                </c:pt>
              </c:numCache>
            </c:numRef>
          </c:val>
          <c:extLst>
            <c:ext xmlns:c16="http://schemas.microsoft.com/office/drawing/2014/chart" uri="{C3380CC4-5D6E-409C-BE32-E72D297353CC}">
              <c16:uniqueId val="{00000003-38B3-480E-BBF3-DF78AD79DD8B}"/>
            </c:ext>
          </c:extLst>
        </c:ser>
        <c:ser>
          <c:idx val="4"/>
          <c:order val="4"/>
          <c:tx>
            <c:strRef>
              <c:f>'Benefits 1'!$G$5:$G$6</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'Benefits 1'!$B$7:$B$12</c:f>
              <c:strCache>
                <c:ptCount val="5"/>
                <c:pt idx="0">
                  <c:v>Greater insights into data</c:v>
                </c:pt>
                <c:pt idx="1">
                  <c:v>Improved value to customers and business partners</c:v>
                </c:pt>
                <c:pt idx="2">
                  <c:v>Identification of risks and ability to respond</c:v>
                </c:pt>
                <c:pt idx="3">
                  <c:v>Enhanced financial performance</c:v>
                </c:pt>
                <c:pt idx="4">
                  <c:v>Sales and product opportunities</c:v>
                </c:pt>
              </c:strCache>
            </c:strRef>
          </c:cat>
          <c:val>
            <c:numRef>
              <c:f>'Benefits 1'!$G$7:$G$12</c:f>
              <c:numCache>
                <c:formatCode>0%</c:formatCode>
                <c:ptCount val="5"/>
                <c:pt idx="0">
                  <c:v>0.25157232704402516</c:v>
                </c:pt>
                <c:pt idx="1">
                  <c:v>8.7499999999999994E-2</c:v>
                </c:pt>
                <c:pt idx="2">
                  <c:v>0.10191082802547771</c:v>
                </c:pt>
                <c:pt idx="3">
                  <c:v>0.26415094339622641</c:v>
                </c:pt>
                <c:pt idx="4">
                  <c:v>0.2839506172839506</c:v>
                </c:pt>
              </c:numCache>
            </c:numRef>
          </c:val>
          <c:extLst>
            <c:ext xmlns:c16="http://schemas.microsoft.com/office/drawing/2014/chart" uri="{C3380CC4-5D6E-409C-BE32-E72D297353CC}">
              <c16:uniqueId val="{00000004-38B3-480E-BBF3-DF78AD79DD8B}"/>
            </c:ext>
          </c:extLst>
        </c:ser>
        <c:dLbls>
          <c:dLblPos val="ctr"/>
          <c:showLegendKey val="0"/>
          <c:showVal val="1"/>
          <c:showCatName val="0"/>
          <c:showSerName val="0"/>
          <c:showPercent val="0"/>
          <c:showBubbleSize val="0"/>
        </c:dLbls>
        <c:gapWidth val="50"/>
        <c:overlap val="100"/>
        <c:axId val="2002684335"/>
        <c:axId val="2002685583"/>
      </c:barChart>
      <c:catAx>
        <c:axId val="200268433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dirty="0"/>
                  <a:t>Benefits of Data Analytics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685583"/>
        <c:crosses val="autoZero"/>
        <c:auto val="1"/>
        <c:lblAlgn val="ctr"/>
        <c:lblOffset val="100"/>
        <c:noMultiLvlLbl val="0"/>
      </c:catAx>
      <c:valAx>
        <c:axId val="200268558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684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'[ASSA Data Analytics Survey 2018.xlsx]Demographics'!$C$37</c:f>
              <c:strCache>
                <c:ptCount val="1"/>
                <c:pt idx="0">
                  <c:v>Risk Taking Entity</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'[ASSA Data Analytics Survey 2018.xlsx]Demographics'!$B$38:$B$41</c:f>
              <c:strCache>
                <c:ptCount val="4"/>
                <c:pt idx="0">
                  <c:v>Analyst</c:v>
                </c:pt>
                <c:pt idx="1">
                  <c:v>Manager</c:v>
                </c:pt>
                <c:pt idx="2">
                  <c:v>Senior Manager</c:v>
                </c:pt>
                <c:pt idx="3">
                  <c:v>Executive</c:v>
                </c:pt>
              </c:strCache>
            </c:strRef>
          </c:cat>
          <c:val>
            <c:numRef>
              <c:f>'[ASSA Data Analytics Survey 2018.xlsx]Demographics'!$C$38:$C$41</c:f>
              <c:numCache>
                <c:formatCode>0.0%</c:formatCode>
                <c:ptCount val="4"/>
                <c:pt idx="0">
                  <c:v>0.2356687898089172</c:v>
                </c:pt>
                <c:pt idx="1">
                  <c:v>0.14012738853503184</c:v>
                </c:pt>
                <c:pt idx="2">
                  <c:v>0.1464968152866242</c:v>
                </c:pt>
                <c:pt idx="3">
                  <c:v>5.7324840764331211E-2</c:v>
                </c:pt>
              </c:numCache>
            </c:numRef>
          </c:val>
          <c:extLst>
            <c:ext xmlns:c16="http://schemas.microsoft.com/office/drawing/2014/chart" uri="{C3380CC4-5D6E-409C-BE32-E72D297353CC}">
              <c16:uniqueId val="{00000000-4897-42C9-923A-BCE39AECDFB2}"/>
            </c:ext>
          </c:extLst>
        </c:ser>
        <c:ser>
          <c:idx val="1"/>
          <c:order val="1"/>
          <c:tx>
            <c:strRef>
              <c:f>'[ASSA Data Analytics Survey 2018.xlsx]Demographics'!$D$37</c:f>
              <c:strCache>
                <c:ptCount val="1"/>
                <c:pt idx="0">
                  <c:v>Consultant</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'[ASSA Data Analytics Survey 2018.xlsx]Demographics'!$B$38:$B$41</c:f>
              <c:strCache>
                <c:ptCount val="4"/>
                <c:pt idx="0">
                  <c:v>Analyst</c:v>
                </c:pt>
                <c:pt idx="1">
                  <c:v>Manager</c:v>
                </c:pt>
                <c:pt idx="2">
                  <c:v>Senior Manager</c:v>
                </c:pt>
                <c:pt idx="3">
                  <c:v>Executive</c:v>
                </c:pt>
              </c:strCache>
            </c:strRef>
          </c:cat>
          <c:val>
            <c:numRef>
              <c:f>'[ASSA Data Analytics Survey 2018.xlsx]Demographics'!$D$38:$D$41</c:f>
              <c:numCache>
                <c:formatCode>0.0%</c:formatCode>
                <c:ptCount val="4"/>
                <c:pt idx="0">
                  <c:v>0.11464968152866242</c:v>
                </c:pt>
                <c:pt idx="1">
                  <c:v>6.3694267515923567E-2</c:v>
                </c:pt>
                <c:pt idx="2">
                  <c:v>3.8216560509554139E-2</c:v>
                </c:pt>
                <c:pt idx="3">
                  <c:v>1.9108280254777069E-2</c:v>
                </c:pt>
              </c:numCache>
            </c:numRef>
          </c:val>
          <c:extLst>
            <c:ext xmlns:c16="http://schemas.microsoft.com/office/drawing/2014/chart" uri="{C3380CC4-5D6E-409C-BE32-E72D297353CC}">
              <c16:uniqueId val="{00000001-4897-42C9-923A-BCE39AECDFB2}"/>
            </c:ext>
          </c:extLst>
        </c:ser>
        <c:ser>
          <c:idx val="2"/>
          <c:order val="2"/>
          <c:tx>
            <c:strRef>
              <c:f>'[ASSA Data Analytics Survey 2018.xlsx]Demographics'!$E$37</c:f>
              <c:strCache>
                <c:ptCount val="1"/>
                <c:pt idx="0">
                  <c:v>Other</c:v>
                </c:pt>
              </c:strCache>
            </c:strRef>
          </c:tx>
          <c:spPr>
            <a:solidFill>
              <a:schemeClr val="accent3"/>
            </a:solidFill>
            <a:ln>
              <a:noFill/>
            </a:ln>
            <a:effectLst/>
          </c:spPr>
          <c:invertIfNegative val="0"/>
          <c:dLbls>
            <c:dLbl>
              <c:idx val="1"/>
              <c:layout>
                <c:manualLayout>
                  <c:x val="3.1421838177532811E-3"/>
                  <c:y val="-2.9142033855815198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97-42C9-923A-BCE39AECDFB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'[ASSA Data Analytics Survey 2018.xlsx]Demographics'!$B$38:$B$41</c:f>
              <c:strCache>
                <c:ptCount val="4"/>
                <c:pt idx="0">
                  <c:v>Analyst</c:v>
                </c:pt>
                <c:pt idx="1">
                  <c:v>Manager</c:v>
                </c:pt>
                <c:pt idx="2">
                  <c:v>Senior Manager</c:v>
                </c:pt>
                <c:pt idx="3">
                  <c:v>Executive</c:v>
                </c:pt>
              </c:strCache>
            </c:strRef>
          </c:cat>
          <c:val>
            <c:numRef>
              <c:f>'[ASSA Data Analytics Survey 2018.xlsx]Demographics'!$E$38:$E$41</c:f>
              <c:numCache>
                <c:formatCode>0.0%</c:formatCode>
                <c:ptCount val="4"/>
                <c:pt idx="0">
                  <c:v>9.5541401273885357E-2</c:v>
                </c:pt>
                <c:pt idx="1">
                  <c:v>6.369426751592357E-3</c:v>
                </c:pt>
                <c:pt idx="2">
                  <c:v>1.9108280254777069E-2</c:v>
                </c:pt>
                <c:pt idx="3">
                  <c:v>6.3694267515923567E-2</c:v>
                </c:pt>
              </c:numCache>
            </c:numRef>
          </c:val>
          <c:extLst>
            <c:ext xmlns:c16="http://schemas.microsoft.com/office/drawing/2014/chart" uri="{C3380CC4-5D6E-409C-BE32-E72D297353CC}">
              <c16:uniqueId val="{00000002-4897-42C9-923A-BCE39AECDFB2}"/>
            </c:ext>
          </c:extLst>
        </c:ser>
        <c:dLbls>
          <c:dLblPos val="ctr"/>
          <c:showLegendKey val="0"/>
          <c:showVal val="1"/>
          <c:showCatName val="0"/>
          <c:showSerName val="0"/>
          <c:showPercent val="0"/>
          <c:showBubbleSize val="0"/>
        </c:dLbls>
        <c:gapWidth val="50"/>
        <c:overlap val="100"/>
        <c:axId val="2002683919"/>
        <c:axId val="2002667695"/>
      </c:barChart>
      <c:catAx>
        <c:axId val="200268391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dirty="0"/>
                  <a:t>Job Level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667695"/>
        <c:crosses val="autoZero"/>
        <c:auto val="1"/>
        <c:lblAlgn val="ctr"/>
        <c:lblOffset val="100"/>
        <c:noMultiLvlLbl val="0"/>
      </c:catAx>
      <c:valAx>
        <c:axId val="2002667695"/>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683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[ASSA Data Analytics Survey 2018.xlsx]Benefits 1!PivotTable39</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'Benefits 1'!$C$17:$C$18</c:f>
              <c:strCache>
                <c:ptCount val="1"/>
                <c:pt idx="0">
                  <c:v>2016</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'Benefits 1'!$B$19:$B$24</c:f>
              <c:strCache>
                <c:ptCount val="5"/>
                <c:pt idx="0">
                  <c:v>Improved value to customers and business partners</c:v>
                </c:pt>
                <c:pt idx="1">
                  <c:v>Greater insights into data</c:v>
                </c:pt>
                <c:pt idx="2">
                  <c:v>Enhanced financial performance</c:v>
                </c:pt>
                <c:pt idx="3">
                  <c:v>Identification of risks and ability to respond</c:v>
                </c:pt>
                <c:pt idx="4">
                  <c:v>Sales and product opportunities</c:v>
                </c:pt>
              </c:strCache>
            </c:strRef>
          </c:cat>
          <c:val>
            <c:numRef>
              <c:f>'Benefits 1'!$C$19:$C$24</c:f>
              <c:numCache>
                <c:formatCode>0%</c:formatCode>
                <c:ptCount val="5"/>
                <c:pt idx="0">
                  <c:v>0.33333333333333331</c:v>
                </c:pt>
                <c:pt idx="1">
                  <c:v>0.25352112676056338</c:v>
                </c:pt>
                <c:pt idx="2">
                  <c:v>0.17840375586854459</c:v>
                </c:pt>
                <c:pt idx="3">
                  <c:v>0.13615023474178403</c:v>
                </c:pt>
                <c:pt idx="4">
                  <c:v>9.8591549295774641E-2</c:v>
                </c:pt>
              </c:numCache>
            </c:numRef>
          </c:val>
          <c:extLst>
            <c:ext xmlns:c16="http://schemas.microsoft.com/office/drawing/2014/chart" uri="{C3380CC4-5D6E-409C-BE32-E72D297353CC}">
              <c16:uniqueId val="{00000000-7BDE-477D-9F9E-ACBB5C00DB71}"/>
            </c:ext>
          </c:extLst>
        </c:ser>
        <c:ser>
          <c:idx val="1"/>
          <c:order val="1"/>
          <c:tx>
            <c:strRef>
              <c:f>'Benefits 1'!$D$17:$D$18</c:f>
              <c:strCache>
                <c:ptCount val="1"/>
                <c:pt idx="0">
                  <c:v>2018</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'Benefits 1'!$B$19:$B$24</c:f>
              <c:strCache>
                <c:ptCount val="5"/>
                <c:pt idx="0">
                  <c:v>Improved value to customers and business partners</c:v>
                </c:pt>
                <c:pt idx="1">
                  <c:v>Greater insights into data</c:v>
                </c:pt>
                <c:pt idx="2">
                  <c:v>Enhanced financial performance</c:v>
                </c:pt>
                <c:pt idx="3">
                  <c:v>Identification of risks and ability to respond</c:v>
                </c:pt>
                <c:pt idx="4">
                  <c:v>Sales and product opportunities</c:v>
                </c:pt>
              </c:strCache>
            </c:strRef>
          </c:cat>
          <c:val>
            <c:numRef>
              <c:f>'Benefits 1'!$D$19:$D$24</c:f>
              <c:numCache>
                <c:formatCode>0%</c:formatCode>
                <c:ptCount val="5"/>
                <c:pt idx="0">
                  <c:v>0.30246913580246915</c:v>
                </c:pt>
                <c:pt idx="1">
                  <c:v>0.33333333333333331</c:v>
                </c:pt>
                <c:pt idx="2">
                  <c:v>0.13580246913580246</c:v>
                </c:pt>
                <c:pt idx="3">
                  <c:v>0.14814814814814814</c:v>
                </c:pt>
                <c:pt idx="4">
                  <c:v>8.0246913580246909E-2</c:v>
                </c:pt>
              </c:numCache>
            </c:numRef>
          </c:val>
          <c:extLst>
            <c:ext xmlns:c16="http://schemas.microsoft.com/office/drawing/2014/chart" uri="{C3380CC4-5D6E-409C-BE32-E72D297353CC}">
              <c16:uniqueId val="{00000001-7BDE-477D-9F9E-ACBB5C00DB71}"/>
            </c:ext>
          </c:extLst>
        </c:ser>
        <c:dLbls>
          <c:dLblPos val="outEnd"/>
          <c:showLegendKey val="0"/>
          <c:showVal val="1"/>
          <c:showCatName val="0"/>
          <c:showSerName val="0"/>
          <c:showPercent val="0"/>
          <c:showBubbleSize val="0"/>
        </c:dLbls>
        <c:gapWidth val="50"/>
        <c:overlap val="-10"/>
        <c:axId val="1776867503"/>
        <c:axId val="1776870831"/>
      </c:barChart>
      <c:catAx>
        <c:axId val="177686750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dirty="0"/>
                  <a:t>Benefits of Data Analytics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6870831"/>
        <c:crosses val="autoZero"/>
        <c:auto val="1"/>
        <c:lblAlgn val="ctr"/>
        <c:lblOffset val="100"/>
        <c:noMultiLvlLbl val="0"/>
      </c:catAx>
      <c:valAx>
        <c:axId val="1776870831"/>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6867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'[ASSA Data Analytics Survey 2018.xlsx]Benefits 2'!$I$8</c:f>
              <c:strCache>
                <c:ptCount val="1"/>
                <c:pt idx="0">
                  <c:v>Life Assurance / Pensions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'[ASSA Data Analytics Survey 2018.xlsx]Benefits 2'!$H$9:$H$13</c:f>
              <c:strCache>
                <c:ptCount val="5"/>
                <c:pt idx="0">
                  <c:v>Greater insights into data</c:v>
                </c:pt>
                <c:pt idx="1">
                  <c:v>Improved value to customers and business partners</c:v>
                </c:pt>
                <c:pt idx="2">
                  <c:v>Identification of risks and ability to respond</c:v>
                </c:pt>
                <c:pt idx="3">
                  <c:v>Enhanced financial performance</c:v>
                </c:pt>
                <c:pt idx="4">
                  <c:v>Sales and product opportunities</c:v>
                </c:pt>
              </c:strCache>
            </c:strRef>
          </c:cat>
          <c:val>
            <c:numRef>
              <c:f>'[ASSA Data Analytics Survey 2018.xlsx]Benefits 2'!$I$9:$I$13</c:f>
              <c:numCache>
                <c:formatCode>0%</c:formatCode>
                <c:ptCount val="5"/>
                <c:pt idx="0">
                  <c:v>0.37037037037037035</c:v>
                </c:pt>
                <c:pt idx="1">
                  <c:v>0.32098765432098764</c:v>
                </c:pt>
                <c:pt idx="2">
                  <c:v>0.13580246913580246</c:v>
                </c:pt>
                <c:pt idx="3">
                  <c:v>8.6419753086419748E-2</c:v>
                </c:pt>
                <c:pt idx="4">
                  <c:v>8.6419753086419748E-2</c:v>
                </c:pt>
              </c:numCache>
            </c:numRef>
          </c:val>
          <c:extLst>
            <c:ext xmlns:c16="http://schemas.microsoft.com/office/drawing/2014/chart" uri="{C3380CC4-5D6E-409C-BE32-E72D297353CC}">
              <c16:uniqueId val="{00000000-2DCE-4862-900C-508DBA949CE1}"/>
            </c:ext>
          </c:extLst>
        </c:ser>
        <c:ser>
          <c:idx val="1"/>
          <c:order val="1"/>
          <c:tx>
            <c:strRef>
              <c:f>'[ASSA Data Analytics Survey 2018.xlsx]Benefits 2'!$J$8</c:f>
              <c:strCache>
                <c:ptCount val="1"/>
                <c:pt idx="0">
                  <c:v>General Insurance / Health Care</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'[ASSA Data Analytics Survey 2018.xlsx]Benefits 2'!$H$9:$H$13</c:f>
              <c:strCache>
                <c:ptCount val="5"/>
                <c:pt idx="0">
                  <c:v>Greater insights into data</c:v>
                </c:pt>
                <c:pt idx="1">
                  <c:v>Improved value to customers and business partners</c:v>
                </c:pt>
                <c:pt idx="2">
                  <c:v>Identification of risks and ability to respond</c:v>
                </c:pt>
                <c:pt idx="3">
                  <c:v>Enhanced financial performance</c:v>
                </c:pt>
                <c:pt idx="4">
                  <c:v>Sales and product opportunities</c:v>
                </c:pt>
              </c:strCache>
            </c:strRef>
          </c:cat>
          <c:val>
            <c:numRef>
              <c:f>'[ASSA Data Analytics Survey 2018.xlsx]Benefits 2'!$J$9:$J$13</c:f>
              <c:numCache>
                <c:formatCode>0%</c:formatCode>
                <c:ptCount val="5"/>
                <c:pt idx="0">
                  <c:v>0.34426229508196721</c:v>
                </c:pt>
                <c:pt idx="1">
                  <c:v>0.26229508196721313</c:v>
                </c:pt>
                <c:pt idx="2">
                  <c:v>0.13114754098360656</c:v>
                </c:pt>
                <c:pt idx="3">
                  <c:v>0.19672131147540983</c:v>
                </c:pt>
                <c:pt idx="4">
                  <c:v>6.5573770491803282E-2</c:v>
                </c:pt>
              </c:numCache>
            </c:numRef>
          </c:val>
          <c:extLst>
            <c:ext xmlns:c16="http://schemas.microsoft.com/office/drawing/2014/chart" uri="{C3380CC4-5D6E-409C-BE32-E72D297353CC}">
              <c16:uniqueId val="{00000001-2DCE-4862-900C-508DBA949CE1}"/>
            </c:ext>
          </c:extLst>
        </c:ser>
        <c:ser>
          <c:idx val="2"/>
          <c:order val="2"/>
          <c:tx>
            <c:strRef>
              <c:f>'[ASSA Data Analytics Survey 2018.xlsx]Benefits 2'!$K$8</c:f>
              <c:strCache>
                <c:ptCount val="1"/>
                <c:pt idx="0">
                  <c:v>Other</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'[ASSA Data Analytics Survey 2018.xlsx]Benefits 2'!$H$9:$H$13</c:f>
              <c:strCache>
                <c:ptCount val="5"/>
                <c:pt idx="0">
                  <c:v>Greater insights into data</c:v>
                </c:pt>
                <c:pt idx="1">
                  <c:v>Improved value to customers and business partners</c:v>
                </c:pt>
                <c:pt idx="2">
                  <c:v>Identification of risks and ability to respond</c:v>
                </c:pt>
                <c:pt idx="3">
                  <c:v>Enhanced financial performance</c:v>
                </c:pt>
                <c:pt idx="4">
                  <c:v>Sales and product opportunities</c:v>
                </c:pt>
              </c:strCache>
            </c:strRef>
          </c:cat>
          <c:val>
            <c:numRef>
              <c:f>'[ASSA Data Analytics Survey 2018.xlsx]Benefits 2'!$K$9:$K$13</c:f>
              <c:numCache>
                <c:formatCode>0%</c:formatCode>
                <c:ptCount val="5"/>
                <c:pt idx="0">
                  <c:v>0.32432432432432434</c:v>
                </c:pt>
                <c:pt idx="1">
                  <c:v>0.3108108108108108</c:v>
                </c:pt>
                <c:pt idx="2">
                  <c:v>0.16216216216216217</c:v>
                </c:pt>
                <c:pt idx="3">
                  <c:v>0.13513513513513514</c:v>
                </c:pt>
                <c:pt idx="4">
                  <c:v>6.7567567567567571E-2</c:v>
                </c:pt>
              </c:numCache>
            </c:numRef>
          </c:val>
          <c:extLst>
            <c:ext xmlns:c16="http://schemas.microsoft.com/office/drawing/2014/chart" uri="{C3380CC4-5D6E-409C-BE32-E72D297353CC}">
              <c16:uniqueId val="{00000002-2DCE-4862-900C-508DBA949CE1}"/>
            </c:ext>
          </c:extLst>
        </c:ser>
        <c:dLbls>
          <c:dLblPos val="outEnd"/>
          <c:showLegendKey val="0"/>
          <c:showVal val="1"/>
          <c:showCatName val="0"/>
          <c:showSerName val="0"/>
          <c:showPercent val="0"/>
          <c:showBubbleSize val="0"/>
        </c:dLbls>
        <c:gapWidth val="50"/>
        <c:overlap val="-10"/>
        <c:axId val="1776884975"/>
        <c:axId val="1776881647"/>
      </c:barChart>
      <c:catAx>
        <c:axId val="177688497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Benefits of Data Analytics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6881647"/>
        <c:crosses val="autoZero"/>
        <c:auto val="1"/>
        <c:lblAlgn val="ctr"/>
        <c:lblOffset val="100"/>
        <c:noMultiLvlLbl val="0"/>
      </c:catAx>
      <c:valAx>
        <c:axId val="1776881647"/>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6884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[ASSA Data Analytics Survey 2018.xlsx]Benefits 2!PivotTable55</c:name>
    <c:fmtId val="-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'Benefits 2'!$C$21:$C$22</c:f>
              <c:strCache>
                <c:ptCount val="1"/>
                <c:pt idx="0">
                  <c:v>Improved value to customers and business partners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'Benefits 2'!$B$23:$B$27</c:f>
              <c:strCache>
                <c:ptCount val="4"/>
                <c:pt idx="0">
                  <c:v>Analyst</c:v>
                </c:pt>
                <c:pt idx="1">
                  <c:v>Manager</c:v>
                </c:pt>
                <c:pt idx="2">
                  <c:v>Senior Manager</c:v>
                </c:pt>
                <c:pt idx="3">
                  <c:v>Executive</c:v>
                </c:pt>
              </c:strCache>
            </c:strRef>
          </c:cat>
          <c:val>
            <c:numRef>
              <c:f>'Benefits 2'!$C$23:$C$27</c:f>
              <c:numCache>
                <c:formatCode>0%</c:formatCode>
                <c:ptCount val="4"/>
                <c:pt idx="0">
                  <c:v>0.28484848484848485</c:v>
                </c:pt>
                <c:pt idx="1">
                  <c:v>0.32941176470588235</c:v>
                </c:pt>
                <c:pt idx="2">
                  <c:v>0.35820895522388058</c:v>
                </c:pt>
                <c:pt idx="3">
                  <c:v>0.39215686274509803</c:v>
                </c:pt>
              </c:numCache>
            </c:numRef>
          </c:val>
          <c:extLst>
            <c:ext xmlns:c16="http://schemas.microsoft.com/office/drawing/2014/chart" uri="{C3380CC4-5D6E-409C-BE32-E72D297353CC}">
              <c16:uniqueId val="{00000000-ECAC-4EAE-A2DD-BCAB29FB7FB5}"/>
            </c:ext>
          </c:extLst>
        </c:ser>
        <c:ser>
          <c:idx val="1"/>
          <c:order val="1"/>
          <c:tx>
            <c:strRef>
              <c:f>'Benefits 2'!$D$21:$D$22</c:f>
              <c:strCache>
                <c:ptCount val="1"/>
                <c:pt idx="0">
                  <c:v>Greater insights into data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'Benefits 2'!$B$23:$B$27</c:f>
              <c:strCache>
                <c:ptCount val="4"/>
                <c:pt idx="0">
                  <c:v>Analyst</c:v>
                </c:pt>
                <c:pt idx="1">
                  <c:v>Manager</c:v>
                </c:pt>
                <c:pt idx="2">
                  <c:v>Senior Manager</c:v>
                </c:pt>
                <c:pt idx="3">
                  <c:v>Executive</c:v>
                </c:pt>
              </c:strCache>
            </c:strRef>
          </c:cat>
          <c:val>
            <c:numRef>
              <c:f>'Benefits 2'!$D$23:$D$27</c:f>
              <c:numCache>
                <c:formatCode>0%</c:formatCode>
                <c:ptCount val="4"/>
                <c:pt idx="0">
                  <c:v>0.27272727272727271</c:v>
                </c:pt>
                <c:pt idx="1">
                  <c:v>0.35294117647058826</c:v>
                </c:pt>
                <c:pt idx="2">
                  <c:v>0.31343283582089554</c:v>
                </c:pt>
                <c:pt idx="3">
                  <c:v>0.19607843137254902</c:v>
                </c:pt>
              </c:numCache>
            </c:numRef>
          </c:val>
          <c:extLst>
            <c:ext xmlns:c16="http://schemas.microsoft.com/office/drawing/2014/chart" uri="{C3380CC4-5D6E-409C-BE32-E72D297353CC}">
              <c16:uniqueId val="{00000001-ECAC-4EAE-A2DD-BCAB29FB7FB5}"/>
            </c:ext>
          </c:extLst>
        </c:ser>
        <c:ser>
          <c:idx val="2"/>
          <c:order val="2"/>
          <c:tx>
            <c:strRef>
              <c:f>'Benefits 2'!$E$21:$E$22</c:f>
              <c:strCache>
                <c:ptCount val="1"/>
                <c:pt idx="0">
                  <c:v>Enhanced financial performance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'Benefits 2'!$B$23:$B$27</c:f>
              <c:strCache>
                <c:ptCount val="4"/>
                <c:pt idx="0">
                  <c:v>Analyst</c:v>
                </c:pt>
                <c:pt idx="1">
                  <c:v>Manager</c:v>
                </c:pt>
                <c:pt idx="2">
                  <c:v>Senior Manager</c:v>
                </c:pt>
                <c:pt idx="3">
                  <c:v>Executive</c:v>
                </c:pt>
              </c:strCache>
            </c:strRef>
          </c:cat>
          <c:val>
            <c:numRef>
              <c:f>'Benefits 2'!$E$23:$E$27</c:f>
              <c:numCache>
                <c:formatCode>0%</c:formatCode>
                <c:ptCount val="4"/>
                <c:pt idx="0">
                  <c:v>0.15757575757575756</c:v>
                </c:pt>
                <c:pt idx="1">
                  <c:v>0.15294117647058825</c:v>
                </c:pt>
                <c:pt idx="2">
                  <c:v>0.17910447761194029</c:v>
                </c:pt>
                <c:pt idx="3">
                  <c:v>0.15686274509803921</c:v>
                </c:pt>
              </c:numCache>
            </c:numRef>
          </c:val>
          <c:extLst>
            <c:ext xmlns:c16="http://schemas.microsoft.com/office/drawing/2014/chart" uri="{C3380CC4-5D6E-409C-BE32-E72D297353CC}">
              <c16:uniqueId val="{00000002-ECAC-4EAE-A2DD-BCAB29FB7FB5}"/>
            </c:ext>
          </c:extLst>
        </c:ser>
        <c:ser>
          <c:idx val="3"/>
          <c:order val="3"/>
          <c:tx>
            <c:strRef>
              <c:f>'Benefits 2'!$F$21:$F$22</c:f>
              <c:strCache>
                <c:ptCount val="1"/>
                <c:pt idx="0">
                  <c:v>Identification of risks and ability to respond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'Benefits 2'!$B$23:$B$27</c:f>
              <c:strCache>
                <c:ptCount val="4"/>
                <c:pt idx="0">
                  <c:v>Analyst</c:v>
                </c:pt>
                <c:pt idx="1">
                  <c:v>Manager</c:v>
                </c:pt>
                <c:pt idx="2">
                  <c:v>Senior Manager</c:v>
                </c:pt>
                <c:pt idx="3">
                  <c:v>Executive</c:v>
                </c:pt>
              </c:strCache>
            </c:strRef>
          </c:cat>
          <c:val>
            <c:numRef>
              <c:f>'Benefits 2'!$F$23:$F$27</c:f>
              <c:numCache>
                <c:formatCode>0%</c:formatCode>
                <c:ptCount val="4"/>
                <c:pt idx="0">
                  <c:v>0.20606060606060606</c:v>
                </c:pt>
                <c:pt idx="1">
                  <c:v>0.10588235294117647</c:v>
                </c:pt>
                <c:pt idx="2">
                  <c:v>7.4626865671641784E-2</c:v>
                </c:pt>
                <c:pt idx="3">
                  <c:v>9.8039215686274508E-2</c:v>
                </c:pt>
              </c:numCache>
            </c:numRef>
          </c:val>
          <c:extLst>
            <c:ext xmlns:c16="http://schemas.microsoft.com/office/drawing/2014/chart" uri="{C3380CC4-5D6E-409C-BE32-E72D297353CC}">
              <c16:uniqueId val="{00000003-ECAC-4EAE-A2DD-BCAB29FB7FB5}"/>
            </c:ext>
          </c:extLst>
        </c:ser>
        <c:ser>
          <c:idx val="4"/>
          <c:order val="4"/>
          <c:tx>
            <c:strRef>
              <c:f>'Benefits 2'!$G$21:$G$22</c:f>
              <c:strCache>
                <c:ptCount val="1"/>
                <c:pt idx="0">
                  <c:v>Sales and product opportunities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'Benefits 2'!$B$23:$B$27</c:f>
              <c:strCache>
                <c:ptCount val="4"/>
                <c:pt idx="0">
                  <c:v>Analyst</c:v>
                </c:pt>
                <c:pt idx="1">
                  <c:v>Manager</c:v>
                </c:pt>
                <c:pt idx="2">
                  <c:v>Senior Manager</c:v>
                </c:pt>
                <c:pt idx="3">
                  <c:v>Executive</c:v>
                </c:pt>
              </c:strCache>
            </c:strRef>
          </c:cat>
          <c:val>
            <c:numRef>
              <c:f>'Benefits 2'!$G$23:$G$27</c:f>
              <c:numCache>
                <c:formatCode>0%</c:formatCode>
                <c:ptCount val="4"/>
                <c:pt idx="0">
                  <c:v>7.8787878787878782E-2</c:v>
                </c:pt>
                <c:pt idx="1">
                  <c:v>5.8823529411764705E-2</c:v>
                </c:pt>
                <c:pt idx="2">
                  <c:v>7.4626865671641784E-2</c:v>
                </c:pt>
                <c:pt idx="3">
                  <c:v>0.15686274509803921</c:v>
                </c:pt>
              </c:numCache>
            </c:numRef>
          </c:val>
          <c:extLst>
            <c:ext xmlns:c16="http://schemas.microsoft.com/office/drawing/2014/chart" uri="{C3380CC4-5D6E-409C-BE32-E72D297353CC}">
              <c16:uniqueId val="{00000004-ECAC-4EAE-A2DD-BCAB29FB7FB5}"/>
            </c:ext>
          </c:extLst>
        </c:ser>
        <c:dLbls>
          <c:dLblPos val="ctr"/>
          <c:showLegendKey val="0"/>
          <c:showVal val="1"/>
          <c:showCatName val="0"/>
          <c:showSerName val="0"/>
          <c:showPercent val="0"/>
          <c:showBubbleSize val="0"/>
        </c:dLbls>
        <c:gapWidth val="50"/>
        <c:overlap val="100"/>
        <c:axId val="2002781679"/>
        <c:axId val="2002778767"/>
      </c:barChart>
      <c:catAx>
        <c:axId val="200278167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Job Level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778767"/>
        <c:crosses val="autoZero"/>
        <c:auto val="1"/>
        <c:lblAlgn val="ctr"/>
        <c:lblOffset val="100"/>
        <c:noMultiLvlLbl val="0"/>
      </c:catAx>
      <c:valAx>
        <c:axId val="2002778767"/>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781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[ASSA Data Analytics Survey 2018.xlsx]Barriers!PivotTable42</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Barriers!$C$27:$C$28</c:f>
              <c:strCache>
                <c:ptCount val="1"/>
                <c:pt idx="0">
                  <c:v>Shortage of staff with the appropriate skillset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Barriers!$B$29:$B$31</c:f>
              <c:strCache>
                <c:ptCount val="2"/>
                <c:pt idx="0">
                  <c:v>2016</c:v>
                </c:pt>
                <c:pt idx="1">
                  <c:v>2018</c:v>
                </c:pt>
              </c:strCache>
            </c:strRef>
          </c:cat>
          <c:val>
            <c:numRef>
              <c:f>Barriers!$C$29:$C$31</c:f>
              <c:numCache>
                <c:formatCode>0%</c:formatCode>
                <c:ptCount val="2"/>
                <c:pt idx="0">
                  <c:v>0.36744186046511629</c:v>
                </c:pt>
                <c:pt idx="1">
                  <c:v>0.41975308641975306</c:v>
                </c:pt>
              </c:numCache>
            </c:numRef>
          </c:val>
          <c:extLst>
            <c:ext xmlns:c16="http://schemas.microsoft.com/office/drawing/2014/chart" uri="{C3380CC4-5D6E-409C-BE32-E72D297353CC}">
              <c16:uniqueId val="{00000000-4DF1-40B4-BE58-5DD6B8E2DA34}"/>
            </c:ext>
          </c:extLst>
        </c:ser>
        <c:ser>
          <c:idx val="1"/>
          <c:order val="1"/>
          <c:tx>
            <c:strRef>
              <c:f>Barriers!$D$27:$D$28</c:f>
              <c:strCache>
                <c:ptCount val="1"/>
                <c:pt idx="0">
                  <c:v>Lack of perceived need from management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Barriers!$B$29:$B$31</c:f>
              <c:strCache>
                <c:ptCount val="2"/>
                <c:pt idx="0">
                  <c:v>2016</c:v>
                </c:pt>
                <c:pt idx="1">
                  <c:v>2018</c:v>
                </c:pt>
              </c:strCache>
            </c:strRef>
          </c:cat>
          <c:val>
            <c:numRef>
              <c:f>Barriers!$D$29:$D$31</c:f>
              <c:numCache>
                <c:formatCode>0%</c:formatCode>
                <c:ptCount val="2"/>
                <c:pt idx="0">
                  <c:v>0.20465116279069767</c:v>
                </c:pt>
                <c:pt idx="1">
                  <c:v>0.16049382716049382</c:v>
                </c:pt>
              </c:numCache>
            </c:numRef>
          </c:val>
          <c:extLst>
            <c:ext xmlns:c16="http://schemas.microsoft.com/office/drawing/2014/chart" uri="{C3380CC4-5D6E-409C-BE32-E72D297353CC}">
              <c16:uniqueId val="{00000001-4DF1-40B4-BE58-5DD6B8E2DA34}"/>
            </c:ext>
          </c:extLst>
        </c:ser>
        <c:ser>
          <c:idx val="2"/>
          <c:order val="2"/>
          <c:tx>
            <c:strRef>
              <c:f>Barriers!$E$27:$E$28</c:f>
              <c:strCache>
                <c:ptCount val="1"/>
                <c:pt idx="0">
                  <c:v>Lack of system infrastructure that supports analytics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Barriers!$B$29:$B$31</c:f>
              <c:strCache>
                <c:ptCount val="2"/>
                <c:pt idx="0">
                  <c:v>2016</c:v>
                </c:pt>
                <c:pt idx="1">
                  <c:v>2018</c:v>
                </c:pt>
              </c:strCache>
            </c:strRef>
          </c:cat>
          <c:val>
            <c:numRef>
              <c:f>Barriers!$E$29:$E$31</c:f>
              <c:numCache>
                <c:formatCode>0%</c:formatCode>
                <c:ptCount val="2"/>
                <c:pt idx="0">
                  <c:v>0.18604651162790697</c:v>
                </c:pt>
                <c:pt idx="1">
                  <c:v>0.17901234567901234</c:v>
                </c:pt>
              </c:numCache>
            </c:numRef>
          </c:val>
          <c:extLst>
            <c:ext xmlns:c16="http://schemas.microsoft.com/office/drawing/2014/chart" uri="{C3380CC4-5D6E-409C-BE32-E72D297353CC}">
              <c16:uniqueId val="{00000002-4DF1-40B4-BE58-5DD6B8E2DA34}"/>
            </c:ext>
          </c:extLst>
        </c:ser>
        <c:ser>
          <c:idx val="3"/>
          <c:order val="3"/>
          <c:tx>
            <c:strRef>
              <c:f>Barriers!$F$27:$F$28</c:f>
              <c:strCache>
                <c:ptCount val="1"/>
                <c:pt idx="0">
                  <c:v>Insufficient data exists to perform analytics 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Barriers!$B$29:$B$31</c:f>
              <c:strCache>
                <c:ptCount val="2"/>
                <c:pt idx="0">
                  <c:v>2016</c:v>
                </c:pt>
                <c:pt idx="1">
                  <c:v>2018</c:v>
                </c:pt>
              </c:strCache>
            </c:strRef>
          </c:cat>
          <c:val>
            <c:numRef>
              <c:f>Barriers!$F$29:$F$31</c:f>
              <c:numCache>
                <c:formatCode>0%</c:formatCode>
                <c:ptCount val="2"/>
                <c:pt idx="0">
                  <c:v>0.13023255813953488</c:v>
                </c:pt>
                <c:pt idx="1">
                  <c:v>8.6419753086419748E-2</c:v>
                </c:pt>
              </c:numCache>
            </c:numRef>
          </c:val>
          <c:extLst>
            <c:ext xmlns:c16="http://schemas.microsoft.com/office/drawing/2014/chart" uri="{C3380CC4-5D6E-409C-BE32-E72D297353CC}">
              <c16:uniqueId val="{00000003-4DF1-40B4-BE58-5DD6B8E2DA34}"/>
            </c:ext>
          </c:extLst>
        </c:ser>
        <c:ser>
          <c:idx val="4"/>
          <c:order val="4"/>
          <c:tx>
            <c:strRef>
              <c:f>Barriers!$G$27:$G$28</c:f>
              <c:strCache>
                <c:ptCount val="1"/>
                <c:pt idx="0">
                  <c:v>Data is segregated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Barriers!$B$29:$B$31</c:f>
              <c:strCache>
                <c:ptCount val="2"/>
                <c:pt idx="0">
                  <c:v>2016</c:v>
                </c:pt>
                <c:pt idx="1">
                  <c:v>2018</c:v>
                </c:pt>
              </c:strCache>
            </c:strRef>
          </c:cat>
          <c:val>
            <c:numRef>
              <c:f>Barriers!$G$29:$G$31</c:f>
              <c:numCache>
                <c:formatCode>0%</c:formatCode>
                <c:ptCount val="2"/>
                <c:pt idx="0">
                  <c:v>6.9767441860465115E-2</c:v>
                </c:pt>
                <c:pt idx="1">
                  <c:v>0.11728395061728394</c:v>
                </c:pt>
              </c:numCache>
            </c:numRef>
          </c:val>
          <c:extLst>
            <c:ext xmlns:c16="http://schemas.microsoft.com/office/drawing/2014/chart" uri="{C3380CC4-5D6E-409C-BE32-E72D297353CC}">
              <c16:uniqueId val="{00000004-4DF1-40B4-BE58-5DD6B8E2DA34}"/>
            </c:ext>
          </c:extLst>
        </c:ser>
        <c:ser>
          <c:idx val="5"/>
          <c:order val="5"/>
          <c:tx>
            <c:strRef>
              <c:f>Barriers!$H$27:$H$28</c:f>
              <c:strCache>
                <c:ptCount val="1"/>
                <c:pt idx="0">
                  <c:v>Cost of hardware and software is prohibitive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Barriers!$B$29:$B$31</c:f>
              <c:strCache>
                <c:ptCount val="2"/>
                <c:pt idx="0">
                  <c:v>2016</c:v>
                </c:pt>
                <c:pt idx="1">
                  <c:v>2018</c:v>
                </c:pt>
              </c:strCache>
            </c:strRef>
          </c:cat>
          <c:val>
            <c:numRef>
              <c:f>Barriers!$H$29:$H$31</c:f>
              <c:numCache>
                <c:formatCode>0%</c:formatCode>
                <c:ptCount val="2"/>
                <c:pt idx="0">
                  <c:v>4.1860465116279069E-2</c:v>
                </c:pt>
                <c:pt idx="1">
                  <c:v>3.7037037037037035E-2</c:v>
                </c:pt>
              </c:numCache>
            </c:numRef>
          </c:val>
          <c:extLst>
            <c:ext xmlns:c16="http://schemas.microsoft.com/office/drawing/2014/chart" uri="{C3380CC4-5D6E-409C-BE32-E72D297353CC}">
              <c16:uniqueId val="{00000005-4DF1-40B4-BE58-5DD6B8E2DA34}"/>
            </c:ext>
          </c:extLst>
        </c:ser>
        <c:dLbls>
          <c:dLblPos val="ctr"/>
          <c:showLegendKey val="0"/>
          <c:showVal val="1"/>
          <c:showCatName val="0"/>
          <c:showSerName val="0"/>
          <c:showPercent val="0"/>
          <c:showBubbleSize val="0"/>
        </c:dLbls>
        <c:gapWidth val="50"/>
        <c:overlap val="100"/>
        <c:axId val="2001099007"/>
        <c:axId val="2001089439"/>
      </c:barChart>
      <c:catAx>
        <c:axId val="200109900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1089439"/>
        <c:crosses val="autoZero"/>
        <c:auto val="1"/>
        <c:lblAlgn val="ctr"/>
        <c:lblOffset val="100"/>
        <c:noMultiLvlLbl val="0"/>
      </c:catAx>
      <c:valAx>
        <c:axId val="200108943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1099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[ASSA Data Analytics Survey 2018.xlsx]Barriers!PivotTable40</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Barriers!$C$4:$C$5</c:f>
              <c:strCache>
                <c:ptCount val="1"/>
                <c:pt idx="0">
                  <c:v>Shortage of staff with the appropriate skillset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Barriers!$B$6:$B$10</c:f>
              <c:strCache>
                <c:ptCount val="4"/>
                <c:pt idx="0">
                  <c:v>Not at all</c:v>
                </c:pt>
                <c:pt idx="1">
                  <c:v>Some of the time</c:v>
                </c:pt>
                <c:pt idx="2">
                  <c:v>Mostly</c:v>
                </c:pt>
                <c:pt idx="3">
                  <c:v>All the time</c:v>
                </c:pt>
              </c:strCache>
            </c:strRef>
          </c:cat>
          <c:val>
            <c:numRef>
              <c:f>Barriers!$C$6:$C$10</c:f>
              <c:numCache>
                <c:formatCode>0%</c:formatCode>
                <c:ptCount val="4"/>
                <c:pt idx="0">
                  <c:v>0.6428571428571429</c:v>
                </c:pt>
                <c:pt idx="1">
                  <c:v>0.34177215189873417</c:v>
                </c:pt>
                <c:pt idx="2">
                  <c:v>0.4375</c:v>
                </c:pt>
                <c:pt idx="3">
                  <c:v>0.52380952380952384</c:v>
                </c:pt>
              </c:numCache>
            </c:numRef>
          </c:val>
          <c:extLst>
            <c:ext xmlns:c16="http://schemas.microsoft.com/office/drawing/2014/chart" uri="{C3380CC4-5D6E-409C-BE32-E72D297353CC}">
              <c16:uniqueId val="{00000000-D538-4982-8BA8-BE620AA04AAF}"/>
            </c:ext>
          </c:extLst>
        </c:ser>
        <c:ser>
          <c:idx val="1"/>
          <c:order val="1"/>
          <c:tx>
            <c:strRef>
              <c:f>Barriers!$D$4:$D$5</c:f>
              <c:strCache>
                <c:ptCount val="1"/>
                <c:pt idx="0">
                  <c:v>Lack of system infrastructure that supports analytics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Barriers!$B$6:$B$10</c:f>
              <c:strCache>
                <c:ptCount val="4"/>
                <c:pt idx="0">
                  <c:v>Not at all</c:v>
                </c:pt>
                <c:pt idx="1">
                  <c:v>Some of the time</c:v>
                </c:pt>
                <c:pt idx="2">
                  <c:v>Mostly</c:v>
                </c:pt>
                <c:pt idx="3">
                  <c:v>All the time</c:v>
                </c:pt>
              </c:strCache>
            </c:strRef>
          </c:cat>
          <c:val>
            <c:numRef>
              <c:f>Barriers!$D$6:$D$10</c:f>
              <c:numCache>
                <c:formatCode>0%</c:formatCode>
                <c:ptCount val="4"/>
                <c:pt idx="0">
                  <c:v>7.1428571428571425E-2</c:v>
                </c:pt>
                <c:pt idx="1">
                  <c:v>0.13924050632911392</c:v>
                </c:pt>
                <c:pt idx="2">
                  <c:v>0.33333333333333331</c:v>
                </c:pt>
                <c:pt idx="3">
                  <c:v>4.7619047619047616E-2</c:v>
                </c:pt>
              </c:numCache>
            </c:numRef>
          </c:val>
          <c:extLst>
            <c:ext xmlns:c16="http://schemas.microsoft.com/office/drawing/2014/chart" uri="{C3380CC4-5D6E-409C-BE32-E72D297353CC}">
              <c16:uniqueId val="{00000001-D538-4982-8BA8-BE620AA04AAF}"/>
            </c:ext>
          </c:extLst>
        </c:ser>
        <c:ser>
          <c:idx val="2"/>
          <c:order val="2"/>
          <c:tx>
            <c:strRef>
              <c:f>Barriers!$E$4:$E$5</c:f>
              <c:strCache>
                <c:ptCount val="1"/>
                <c:pt idx="0">
                  <c:v>Lack of perceived need from management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Barriers!$B$6:$B$10</c:f>
              <c:strCache>
                <c:ptCount val="4"/>
                <c:pt idx="0">
                  <c:v>Not at all</c:v>
                </c:pt>
                <c:pt idx="1">
                  <c:v>Some of the time</c:v>
                </c:pt>
                <c:pt idx="2">
                  <c:v>Mostly</c:v>
                </c:pt>
                <c:pt idx="3">
                  <c:v>All the time</c:v>
                </c:pt>
              </c:strCache>
            </c:strRef>
          </c:cat>
          <c:val>
            <c:numRef>
              <c:f>Barriers!$E$6:$E$10</c:f>
              <c:numCache>
                <c:formatCode>0%</c:formatCode>
                <c:ptCount val="4"/>
                <c:pt idx="0">
                  <c:v>0.14285714285714285</c:v>
                </c:pt>
                <c:pt idx="1">
                  <c:v>0.22784810126582278</c:v>
                </c:pt>
                <c:pt idx="2">
                  <c:v>0.10416666666666667</c:v>
                </c:pt>
                <c:pt idx="3">
                  <c:v>4.7619047619047616E-2</c:v>
                </c:pt>
              </c:numCache>
            </c:numRef>
          </c:val>
          <c:extLst>
            <c:ext xmlns:c16="http://schemas.microsoft.com/office/drawing/2014/chart" uri="{C3380CC4-5D6E-409C-BE32-E72D297353CC}">
              <c16:uniqueId val="{00000002-D538-4982-8BA8-BE620AA04AAF}"/>
            </c:ext>
          </c:extLst>
        </c:ser>
        <c:ser>
          <c:idx val="3"/>
          <c:order val="3"/>
          <c:tx>
            <c:strRef>
              <c:f>Barriers!$F$4:$F$5</c:f>
              <c:strCache>
                <c:ptCount val="1"/>
                <c:pt idx="0">
                  <c:v>Data is segregated</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D538-4982-8BA8-BE620AA04AA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Barriers!$B$6:$B$10</c:f>
              <c:strCache>
                <c:ptCount val="4"/>
                <c:pt idx="0">
                  <c:v>Not at all</c:v>
                </c:pt>
                <c:pt idx="1">
                  <c:v>Some of the time</c:v>
                </c:pt>
                <c:pt idx="2">
                  <c:v>Mostly</c:v>
                </c:pt>
                <c:pt idx="3">
                  <c:v>All the time</c:v>
                </c:pt>
              </c:strCache>
            </c:strRef>
          </c:cat>
          <c:val>
            <c:numRef>
              <c:f>Barriers!$F$6:$F$10</c:f>
              <c:numCache>
                <c:formatCode>0%</c:formatCode>
                <c:ptCount val="4"/>
                <c:pt idx="0">
                  <c:v>0</c:v>
                </c:pt>
                <c:pt idx="1">
                  <c:v>0.13924050632911392</c:v>
                </c:pt>
                <c:pt idx="2">
                  <c:v>6.25E-2</c:v>
                </c:pt>
                <c:pt idx="3">
                  <c:v>0.23809523809523808</c:v>
                </c:pt>
              </c:numCache>
            </c:numRef>
          </c:val>
          <c:extLst>
            <c:ext xmlns:c16="http://schemas.microsoft.com/office/drawing/2014/chart" uri="{C3380CC4-5D6E-409C-BE32-E72D297353CC}">
              <c16:uniqueId val="{00000003-D538-4982-8BA8-BE620AA04AAF}"/>
            </c:ext>
          </c:extLst>
        </c:ser>
        <c:ser>
          <c:idx val="4"/>
          <c:order val="4"/>
          <c:tx>
            <c:strRef>
              <c:f>Barriers!$G$4:$G$5</c:f>
              <c:strCache>
                <c:ptCount val="1"/>
                <c:pt idx="0">
                  <c:v>Insufficient data exists to perform analytics 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Barriers!$B$6:$B$10</c:f>
              <c:strCache>
                <c:ptCount val="4"/>
                <c:pt idx="0">
                  <c:v>Not at all</c:v>
                </c:pt>
                <c:pt idx="1">
                  <c:v>Some of the time</c:v>
                </c:pt>
                <c:pt idx="2">
                  <c:v>Mostly</c:v>
                </c:pt>
                <c:pt idx="3">
                  <c:v>All the time</c:v>
                </c:pt>
              </c:strCache>
            </c:strRef>
          </c:cat>
          <c:val>
            <c:numRef>
              <c:f>Barriers!$G$6:$G$10</c:f>
              <c:numCache>
                <c:formatCode>0%</c:formatCode>
                <c:ptCount val="4"/>
                <c:pt idx="0">
                  <c:v>0.14285714285714285</c:v>
                </c:pt>
                <c:pt idx="1">
                  <c:v>8.8607594936708861E-2</c:v>
                </c:pt>
                <c:pt idx="2">
                  <c:v>4.1666666666666664E-2</c:v>
                </c:pt>
                <c:pt idx="3">
                  <c:v>0.14285714285714285</c:v>
                </c:pt>
              </c:numCache>
            </c:numRef>
          </c:val>
          <c:extLst>
            <c:ext xmlns:c16="http://schemas.microsoft.com/office/drawing/2014/chart" uri="{C3380CC4-5D6E-409C-BE32-E72D297353CC}">
              <c16:uniqueId val="{00000004-D538-4982-8BA8-BE620AA04AAF}"/>
            </c:ext>
          </c:extLst>
        </c:ser>
        <c:ser>
          <c:idx val="5"/>
          <c:order val="5"/>
          <c:tx>
            <c:strRef>
              <c:f>Barriers!$H$4:$H$5</c:f>
              <c:strCache>
                <c:ptCount val="1"/>
                <c:pt idx="0">
                  <c:v>Cost of hardware and software is prohibitive</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D538-4982-8BA8-BE620AA04AA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Barriers!$B$6:$B$10</c:f>
              <c:strCache>
                <c:ptCount val="4"/>
                <c:pt idx="0">
                  <c:v>Not at all</c:v>
                </c:pt>
                <c:pt idx="1">
                  <c:v>Some of the time</c:v>
                </c:pt>
                <c:pt idx="2">
                  <c:v>Mostly</c:v>
                </c:pt>
                <c:pt idx="3">
                  <c:v>All the time</c:v>
                </c:pt>
              </c:strCache>
            </c:strRef>
          </c:cat>
          <c:val>
            <c:numRef>
              <c:f>Barriers!$H$6:$H$10</c:f>
              <c:numCache>
                <c:formatCode>0%</c:formatCode>
                <c:ptCount val="4"/>
                <c:pt idx="0">
                  <c:v>0</c:v>
                </c:pt>
                <c:pt idx="1">
                  <c:v>6.3291139240506333E-2</c:v>
                </c:pt>
                <c:pt idx="2">
                  <c:v>2.0833333333333332E-2</c:v>
                </c:pt>
                <c:pt idx="3">
                  <c:v>0</c:v>
                </c:pt>
              </c:numCache>
            </c:numRef>
          </c:val>
          <c:extLst>
            <c:ext xmlns:c16="http://schemas.microsoft.com/office/drawing/2014/chart" uri="{C3380CC4-5D6E-409C-BE32-E72D297353CC}">
              <c16:uniqueId val="{00000005-D538-4982-8BA8-BE620AA04AAF}"/>
            </c:ext>
          </c:extLst>
        </c:ser>
        <c:dLbls>
          <c:dLblPos val="ctr"/>
          <c:showLegendKey val="0"/>
          <c:showVal val="1"/>
          <c:showCatName val="0"/>
          <c:showSerName val="0"/>
          <c:showPercent val="0"/>
          <c:showBubbleSize val="0"/>
        </c:dLbls>
        <c:gapWidth val="50"/>
        <c:overlap val="100"/>
        <c:axId val="2002707215"/>
        <c:axId val="2002707631"/>
      </c:barChart>
      <c:catAx>
        <c:axId val="200270721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dirty="0"/>
                  <a:t>Analytics Usage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707631"/>
        <c:crosses val="autoZero"/>
        <c:auto val="1"/>
        <c:lblAlgn val="ctr"/>
        <c:lblOffset val="100"/>
        <c:noMultiLvlLbl val="0"/>
      </c:catAx>
      <c:valAx>
        <c:axId val="2002707631"/>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7072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'[ASSA Data Analytics Survey 2018.xlsx]RU_ DataDriven'!$C$13</c:f>
              <c:strCache>
                <c:ptCount val="1"/>
                <c:pt idx="0">
                  <c:v>User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'[ASSA Data Analytics Survey 2018.xlsx]RU_ DataDriven'!$B$14:$B$17</c:f>
              <c:strCache>
                <c:ptCount val="4"/>
                <c:pt idx="0">
                  <c:v>Not at all</c:v>
                </c:pt>
                <c:pt idx="1">
                  <c:v>Some of the time</c:v>
                </c:pt>
                <c:pt idx="2">
                  <c:v>Mostly</c:v>
                </c:pt>
                <c:pt idx="3">
                  <c:v>All the time</c:v>
                </c:pt>
              </c:strCache>
            </c:strRef>
          </c:cat>
          <c:val>
            <c:numRef>
              <c:f>'[ASSA Data Analytics Survey 2018.xlsx]RU_ DataDriven'!$C$14:$C$17</c:f>
              <c:numCache>
                <c:formatCode>0%</c:formatCode>
                <c:ptCount val="4"/>
                <c:pt idx="0">
                  <c:v>6.0606060606060608E-2</c:v>
                </c:pt>
                <c:pt idx="1">
                  <c:v>0.43939393939393939</c:v>
                </c:pt>
                <c:pt idx="2">
                  <c:v>0.31818181818181818</c:v>
                </c:pt>
                <c:pt idx="3">
                  <c:v>0.18181818181818182</c:v>
                </c:pt>
              </c:numCache>
            </c:numRef>
          </c:val>
          <c:extLst>
            <c:ext xmlns:c16="http://schemas.microsoft.com/office/drawing/2014/chart" uri="{C3380CC4-5D6E-409C-BE32-E72D297353CC}">
              <c16:uniqueId val="{00000000-5C7B-4972-B863-80DF7CE5BDBE}"/>
            </c:ext>
          </c:extLst>
        </c:ser>
        <c:ser>
          <c:idx val="1"/>
          <c:order val="1"/>
          <c:tx>
            <c:strRef>
              <c:f>'[ASSA Data Analytics Survey 2018.xlsx]RU_ DataDriven'!$D$13</c:f>
              <c:strCache>
                <c:ptCount val="1"/>
                <c:pt idx="0">
                  <c:v>Non-User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'[ASSA Data Analytics Survey 2018.xlsx]RU_ DataDriven'!$B$14:$B$17</c:f>
              <c:strCache>
                <c:ptCount val="4"/>
                <c:pt idx="0">
                  <c:v>Not at all</c:v>
                </c:pt>
                <c:pt idx="1">
                  <c:v>Some of the time</c:v>
                </c:pt>
                <c:pt idx="2">
                  <c:v>Mostly</c:v>
                </c:pt>
                <c:pt idx="3">
                  <c:v>All the time</c:v>
                </c:pt>
              </c:strCache>
            </c:strRef>
          </c:cat>
          <c:val>
            <c:numRef>
              <c:f>'[ASSA Data Analytics Survey 2018.xlsx]RU_ DataDriven'!$D$14:$D$17</c:f>
              <c:numCache>
                <c:formatCode>0%</c:formatCode>
                <c:ptCount val="4"/>
                <c:pt idx="0">
                  <c:v>0.10309278350515463</c:v>
                </c:pt>
                <c:pt idx="1">
                  <c:v>0.51546391752577314</c:v>
                </c:pt>
                <c:pt idx="2">
                  <c:v>0.27835051546391754</c:v>
                </c:pt>
                <c:pt idx="3">
                  <c:v>0.10309278350515463</c:v>
                </c:pt>
              </c:numCache>
            </c:numRef>
          </c:val>
          <c:extLst>
            <c:ext xmlns:c16="http://schemas.microsoft.com/office/drawing/2014/chart" uri="{C3380CC4-5D6E-409C-BE32-E72D297353CC}">
              <c16:uniqueId val="{00000001-5C7B-4972-B863-80DF7CE5BDBE}"/>
            </c:ext>
          </c:extLst>
        </c:ser>
        <c:dLbls>
          <c:dLblPos val="outEnd"/>
          <c:showLegendKey val="0"/>
          <c:showVal val="1"/>
          <c:showCatName val="0"/>
          <c:showSerName val="0"/>
          <c:showPercent val="0"/>
          <c:showBubbleSize val="0"/>
        </c:dLbls>
        <c:gapWidth val="50"/>
        <c:overlap val="-10"/>
        <c:axId val="74283200"/>
        <c:axId val="74290688"/>
      </c:barChart>
      <c:catAx>
        <c:axId val="74283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dirty="0"/>
                  <a:t>Analytics Usage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90688"/>
        <c:crosses val="autoZero"/>
        <c:auto val="1"/>
        <c:lblAlgn val="ctr"/>
        <c:lblOffset val="100"/>
        <c:noMultiLvlLbl val="0"/>
      </c:catAx>
      <c:valAx>
        <c:axId val="7429068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83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'[ASSA Data Analytics Survey 2018.xlsx]RU_ DataDriven'!$J$13</c:f>
              <c:strCache>
                <c:ptCount val="1"/>
                <c:pt idx="0">
                  <c:v>User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'[ASSA Data Analytics Survey 2018.xlsx]RU_ DataDriven'!$I$14:$I$17</c:f>
              <c:strCache>
                <c:ptCount val="4"/>
                <c:pt idx="0">
                  <c:v>Not at all</c:v>
                </c:pt>
                <c:pt idx="1">
                  <c:v>Some of the time</c:v>
                </c:pt>
                <c:pt idx="2">
                  <c:v>Mostly</c:v>
                </c:pt>
                <c:pt idx="3">
                  <c:v>All the time</c:v>
                </c:pt>
              </c:strCache>
            </c:strRef>
          </c:cat>
          <c:val>
            <c:numRef>
              <c:f>'[ASSA Data Analytics Survey 2018.xlsx]RU_ DataDriven'!$J$14:$J$17</c:f>
              <c:numCache>
                <c:formatCode>0%</c:formatCode>
                <c:ptCount val="4"/>
                <c:pt idx="0">
                  <c:v>3.0303030303030304E-2</c:v>
                </c:pt>
                <c:pt idx="1">
                  <c:v>0.18181818181818182</c:v>
                </c:pt>
                <c:pt idx="2">
                  <c:v>0.48484848484848486</c:v>
                </c:pt>
                <c:pt idx="3">
                  <c:v>0.30303030303030304</c:v>
                </c:pt>
              </c:numCache>
            </c:numRef>
          </c:val>
          <c:extLst>
            <c:ext xmlns:c16="http://schemas.microsoft.com/office/drawing/2014/chart" uri="{C3380CC4-5D6E-409C-BE32-E72D297353CC}">
              <c16:uniqueId val="{00000000-9373-40B4-9D64-952D56C961DE}"/>
            </c:ext>
          </c:extLst>
        </c:ser>
        <c:ser>
          <c:idx val="1"/>
          <c:order val="1"/>
          <c:tx>
            <c:strRef>
              <c:f>'[ASSA Data Analytics Survey 2018.xlsx]RU_ DataDriven'!$K$13</c:f>
              <c:strCache>
                <c:ptCount val="1"/>
                <c:pt idx="0">
                  <c:v>Non-User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'[ASSA Data Analytics Survey 2018.xlsx]RU_ DataDriven'!$I$14:$I$17</c:f>
              <c:strCache>
                <c:ptCount val="4"/>
                <c:pt idx="0">
                  <c:v>Not at all</c:v>
                </c:pt>
                <c:pt idx="1">
                  <c:v>Some of the time</c:v>
                </c:pt>
                <c:pt idx="2">
                  <c:v>Mostly</c:v>
                </c:pt>
                <c:pt idx="3">
                  <c:v>All the time</c:v>
                </c:pt>
              </c:strCache>
            </c:strRef>
          </c:cat>
          <c:val>
            <c:numRef>
              <c:f>'[ASSA Data Analytics Survey 2018.xlsx]RU_ DataDriven'!$K$14:$K$17</c:f>
              <c:numCache>
                <c:formatCode>0%</c:formatCode>
                <c:ptCount val="4"/>
                <c:pt idx="0">
                  <c:v>3.0612244897959183E-2</c:v>
                </c:pt>
                <c:pt idx="1">
                  <c:v>0.30612244897959184</c:v>
                </c:pt>
                <c:pt idx="2">
                  <c:v>0.43877551020408162</c:v>
                </c:pt>
                <c:pt idx="3">
                  <c:v>0.22448979591836735</c:v>
                </c:pt>
              </c:numCache>
            </c:numRef>
          </c:val>
          <c:extLst>
            <c:ext xmlns:c16="http://schemas.microsoft.com/office/drawing/2014/chart" uri="{C3380CC4-5D6E-409C-BE32-E72D297353CC}">
              <c16:uniqueId val="{00000001-9373-40B4-9D64-952D56C961DE}"/>
            </c:ext>
          </c:extLst>
        </c:ser>
        <c:dLbls>
          <c:dLblPos val="outEnd"/>
          <c:showLegendKey val="0"/>
          <c:showVal val="1"/>
          <c:showCatName val="0"/>
          <c:showSerName val="0"/>
          <c:showPercent val="0"/>
          <c:showBubbleSize val="0"/>
        </c:dLbls>
        <c:gapWidth val="50"/>
        <c:overlap val="-10"/>
        <c:axId val="2002719695"/>
        <c:axId val="2002733007"/>
      </c:barChart>
      <c:catAx>
        <c:axId val="200271969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Analytics Usage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733007"/>
        <c:crosses val="autoZero"/>
        <c:auto val="1"/>
        <c:lblAlgn val="ctr"/>
        <c:lblOffset val="100"/>
        <c:noMultiLvlLbl val="0"/>
      </c:catAx>
      <c:valAx>
        <c:axId val="2002733007"/>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7196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[ASSA Data Analytics Survey 2018.xlsx]RU_DataSources!PivotTable50</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RU_DataSources!$C$5:$C$6</c:f>
              <c:strCache>
                <c:ptCount val="1"/>
                <c:pt idx="0">
                  <c:v>Not Using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RU_DataSources!$B$7:$B$11</c:f>
              <c:strCache>
                <c:ptCount val="4"/>
                <c:pt idx="0">
                  <c:v>CSV’s / Excel files</c:v>
                </c:pt>
                <c:pt idx="1">
                  <c:v>Access Databases’s</c:v>
                </c:pt>
                <c:pt idx="2">
                  <c:v>Traditional Databases solutions: Microsoft SQL Server, Oracle</c:v>
                </c:pt>
                <c:pt idx="3">
                  <c:v>Big Data solutions: Netezza, Hadoop, Datalakes</c:v>
                </c:pt>
              </c:strCache>
            </c:strRef>
          </c:cat>
          <c:val>
            <c:numRef>
              <c:f>RU_DataSources!$C$7:$C$11</c:f>
              <c:numCache>
                <c:formatCode>0%</c:formatCode>
                <c:ptCount val="4"/>
                <c:pt idx="0">
                  <c:v>6.1538461538461542E-2</c:v>
                </c:pt>
                <c:pt idx="1">
                  <c:v>0.60317460317460314</c:v>
                </c:pt>
                <c:pt idx="2">
                  <c:v>6.0606060606060608E-2</c:v>
                </c:pt>
                <c:pt idx="3">
                  <c:v>0.20634920634920634</c:v>
                </c:pt>
              </c:numCache>
            </c:numRef>
          </c:val>
          <c:extLst>
            <c:ext xmlns:c16="http://schemas.microsoft.com/office/drawing/2014/chart" uri="{C3380CC4-5D6E-409C-BE32-E72D297353CC}">
              <c16:uniqueId val="{00000000-CD44-4307-8EA6-25572B61A90E}"/>
            </c:ext>
          </c:extLst>
        </c:ser>
        <c:ser>
          <c:idx val="1"/>
          <c:order val="1"/>
          <c:tx>
            <c:strRef>
              <c:f>RU_DataSources!$D$5:$D$6</c:f>
              <c:strCache>
                <c:ptCount val="1"/>
                <c:pt idx="0">
                  <c:v>Would Like to Use</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CD44-4307-8EA6-25572B61A90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RU_DataSources!$B$7:$B$11</c:f>
              <c:strCache>
                <c:ptCount val="4"/>
                <c:pt idx="0">
                  <c:v>CSV’s / Excel files</c:v>
                </c:pt>
                <c:pt idx="1">
                  <c:v>Access Databases’s</c:v>
                </c:pt>
                <c:pt idx="2">
                  <c:v>Traditional Databases solutions: Microsoft SQL Server, Oracle</c:v>
                </c:pt>
                <c:pt idx="3">
                  <c:v>Big Data solutions: Netezza, Hadoop, Datalakes</c:v>
                </c:pt>
              </c:strCache>
            </c:strRef>
          </c:cat>
          <c:val>
            <c:numRef>
              <c:f>RU_DataSources!$D$7:$D$11</c:f>
              <c:numCache>
                <c:formatCode>0%</c:formatCode>
                <c:ptCount val="4"/>
                <c:pt idx="0">
                  <c:v>0</c:v>
                </c:pt>
                <c:pt idx="1">
                  <c:v>4.7619047619047616E-2</c:v>
                </c:pt>
                <c:pt idx="2">
                  <c:v>0.12121212121212122</c:v>
                </c:pt>
                <c:pt idx="3">
                  <c:v>0.42857142857142855</c:v>
                </c:pt>
              </c:numCache>
            </c:numRef>
          </c:val>
          <c:extLst>
            <c:ext xmlns:c16="http://schemas.microsoft.com/office/drawing/2014/chart" uri="{C3380CC4-5D6E-409C-BE32-E72D297353CC}">
              <c16:uniqueId val="{00000001-CD44-4307-8EA6-25572B61A90E}"/>
            </c:ext>
          </c:extLst>
        </c:ser>
        <c:ser>
          <c:idx val="2"/>
          <c:order val="2"/>
          <c:tx>
            <c:strRef>
              <c:f>RU_DataSources!$E$5:$E$6</c:f>
              <c:strCache>
                <c:ptCount val="1"/>
                <c:pt idx="0">
                  <c:v>Are Currently Using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RU_DataSources!$B$7:$B$11</c:f>
              <c:strCache>
                <c:ptCount val="4"/>
                <c:pt idx="0">
                  <c:v>CSV’s / Excel files</c:v>
                </c:pt>
                <c:pt idx="1">
                  <c:v>Access Databases’s</c:v>
                </c:pt>
                <c:pt idx="2">
                  <c:v>Traditional Databases solutions: Microsoft SQL Server, Oracle</c:v>
                </c:pt>
                <c:pt idx="3">
                  <c:v>Big Data solutions: Netezza, Hadoop, Datalakes</c:v>
                </c:pt>
              </c:strCache>
            </c:strRef>
          </c:cat>
          <c:val>
            <c:numRef>
              <c:f>RU_DataSources!$E$7:$E$11</c:f>
              <c:numCache>
                <c:formatCode>0%</c:formatCode>
                <c:ptCount val="4"/>
                <c:pt idx="0">
                  <c:v>0.93846153846153846</c:v>
                </c:pt>
                <c:pt idx="1">
                  <c:v>0.34920634920634919</c:v>
                </c:pt>
                <c:pt idx="2">
                  <c:v>0.81818181818181823</c:v>
                </c:pt>
                <c:pt idx="3">
                  <c:v>0.36507936507936506</c:v>
                </c:pt>
              </c:numCache>
            </c:numRef>
          </c:val>
          <c:extLst>
            <c:ext xmlns:c16="http://schemas.microsoft.com/office/drawing/2014/chart" uri="{C3380CC4-5D6E-409C-BE32-E72D297353CC}">
              <c16:uniqueId val="{00000002-CD44-4307-8EA6-25572B61A90E}"/>
            </c:ext>
          </c:extLst>
        </c:ser>
        <c:dLbls>
          <c:dLblPos val="ctr"/>
          <c:showLegendKey val="0"/>
          <c:showVal val="1"/>
          <c:showCatName val="0"/>
          <c:showSerName val="0"/>
          <c:showPercent val="0"/>
          <c:showBubbleSize val="0"/>
        </c:dLbls>
        <c:gapWidth val="50"/>
        <c:overlap val="100"/>
        <c:axId val="2002721359"/>
        <c:axId val="2002730095"/>
      </c:barChart>
      <c:catAx>
        <c:axId val="200272135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Data Source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730095"/>
        <c:crosses val="autoZero"/>
        <c:auto val="1"/>
        <c:lblAlgn val="ctr"/>
        <c:lblOffset val="100"/>
        <c:noMultiLvlLbl val="0"/>
      </c:catAx>
      <c:valAx>
        <c:axId val="2002730095"/>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721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[ASSA Data Analytics Survey 2018.xlsx]RU_DataSources!PivotTable49</c:name>
    <c:fmtId val="-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s>
    <c:plotArea>
      <c:layout/>
      <c:barChart>
        <c:barDir val="col"/>
        <c:grouping val="clustered"/>
        <c:varyColors val="0"/>
        <c:ser>
          <c:idx val="0"/>
          <c:order val="0"/>
          <c:tx>
            <c:strRef>
              <c:f>RU_DataSources!$C$16:$C$17</c:f>
              <c:strCache>
                <c:ptCount val="1"/>
                <c:pt idx="0">
                  <c:v>2016</c:v>
                </c:pt>
              </c:strCache>
            </c:strRef>
          </c:tx>
          <c:spPr>
            <a:solidFill>
              <a:schemeClr val="accent1"/>
            </a:solidFill>
            <a:ln>
              <a:noFill/>
            </a:ln>
            <a:effectLst/>
          </c:spPr>
          <c:invertIfNegative val="0"/>
          <c:dLbls>
            <c:delete val="1"/>
          </c:dLbls>
          <c:cat>
            <c:strRef>
              <c:f>RU_DataSources!$B$18:$B$28</c:f>
              <c:strCache>
                <c:ptCount val="10"/>
                <c:pt idx="0">
                  <c:v>Excel</c:v>
                </c:pt>
                <c:pt idx="1">
                  <c:v>R</c:v>
                </c:pt>
                <c:pt idx="2">
                  <c:v>Python</c:v>
                </c:pt>
                <c:pt idx="3">
                  <c:v>SAS</c:v>
                </c:pt>
                <c:pt idx="4">
                  <c:v>Qlikview</c:v>
                </c:pt>
                <c:pt idx="5">
                  <c:v>Power BI</c:v>
                </c:pt>
                <c:pt idx="6">
                  <c:v>Tableau Software</c:v>
                </c:pt>
                <c:pt idx="7">
                  <c:v>Power Pivot</c:v>
                </c:pt>
                <c:pt idx="8">
                  <c:v>Prophet</c:v>
                </c:pt>
                <c:pt idx="9">
                  <c:v>Emblem</c:v>
                </c:pt>
              </c:strCache>
            </c:strRef>
          </c:cat>
          <c:val>
            <c:numRef>
              <c:f>RU_DataSources!$C$18:$C$28</c:f>
              <c:numCache>
                <c:formatCode>0%</c:formatCode>
                <c:ptCount val="10"/>
                <c:pt idx="0">
                  <c:v>0.86363636363636365</c:v>
                </c:pt>
                <c:pt idx="1">
                  <c:v>0.66666666666666663</c:v>
                </c:pt>
                <c:pt idx="2">
                  <c:v>0.37878787878787878</c:v>
                </c:pt>
                <c:pt idx="3">
                  <c:v>0.39393939393939392</c:v>
                </c:pt>
                <c:pt idx="4">
                  <c:v>0.36363636363636365</c:v>
                </c:pt>
                <c:pt idx="5">
                  <c:v>0.16666666666666666</c:v>
                </c:pt>
                <c:pt idx="6">
                  <c:v>0.22727272727272727</c:v>
                </c:pt>
                <c:pt idx="7">
                  <c:v>0.24242424242424243</c:v>
                </c:pt>
                <c:pt idx="8">
                  <c:v>0.19696969696969696</c:v>
                </c:pt>
                <c:pt idx="9">
                  <c:v>0.10606060606060606</c:v>
                </c:pt>
              </c:numCache>
            </c:numRef>
          </c:val>
          <c:extLst>
            <c:ext xmlns:c16="http://schemas.microsoft.com/office/drawing/2014/chart" uri="{C3380CC4-5D6E-409C-BE32-E72D297353CC}">
              <c16:uniqueId val="{00000000-2A9E-4E7E-BB5E-688C08B4F7A6}"/>
            </c:ext>
          </c:extLst>
        </c:ser>
        <c:ser>
          <c:idx val="1"/>
          <c:order val="1"/>
          <c:tx>
            <c:strRef>
              <c:f>RU_DataSources!$D$16:$D$17</c:f>
              <c:strCache>
                <c:ptCount val="1"/>
                <c:pt idx="0">
                  <c:v>2018</c:v>
                </c:pt>
              </c:strCache>
            </c:strRef>
          </c:tx>
          <c:spPr>
            <a:solidFill>
              <a:schemeClr val="accent2"/>
            </a:solidFill>
            <a:ln>
              <a:noFill/>
            </a:ln>
            <a:effectLst/>
          </c:spPr>
          <c:invertIfNegative val="0"/>
          <c:dLbls>
            <c:delete val="1"/>
          </c:dLbls>
          <c:cat>
            <c:strRef>
              <c:f>RU_DataSources!$B$18:$B$28</c:f>
              <c:strCache>
                <c:ptCount val="10"/>
                <c:pt idx="0">
                  <c:v>Excel</c:v>
                </c:pt>
                <c:pt idx="1">
                  <c:v>R</c:v>
                </c:pt>
                <c:pt idx="2">
                  <c:v>Python</c:v>
                </c:pt>
                <c:pt idx="3">
                  <c:v>SAS</c:v>
                </c:pt>
                <c:pt idx="4">
                  <c:v>Qlikview</c:v>
                </c:pt>
                <c:pt idx="5">
                  <c:v>Power BI</c:v>
                </c:pt>
                <c:pt idx="6">
                  <c:v>Tableau Software</c:v>
                </c:pt>
                <c:pt idx="7">
                  <c:v>Power Pivot</c:v>
                </c:pt>
                <c:pt idx="8">
                  <c:v>Prophet</c:v>
                </c:pt>
                <c:pt idx="9">
                  <c:v>Emblem</c:v>
                </c:pt>
              </c:strCache>
            </c:strRef>
          </c:cat>
          <c:val>
            <c:numRef>
              <c:f>RU_DataSources!$D$18:$D$28</c:f>
              <c:numCache>
                <c:formatCode>0%</c:formatCode>
                <c:ptCount val="10"/>
                <c:pt idx="0">
                  <c:v>0.9242424242424242</c:v>
                </c:pt>
                <c:pt idx="1">
                  <c:v>0.66666666666666663</c:v>
                </c:pt>
                <c:pt idx="2">
                  <c:v>0.54545454545454541</c:v>
                </c:pt>
                <c:pt idx="3">
                  <c:v>0.37878787878787878</c:v>
                </c:pt>
                <c:pt idx="4">
                  <c:v>0.34848484848484851</c:v>
                </c:pt>
                <c:pt idx="5">
                  <c:v>0.37878787878787878</c:v>
                </c:pt>
                <c:pt idx="6">
                  <c:v>0.31818181818181818</c:v>
                </c:pt>
                <c:pt idx="7">
                  <c:v>0.18181818181818182</c:v>
                </c:pt>
                <c:pt idx="8">
                  <c:v>0.15151515151515152</c:v>
                </c:pt>
                <c:pt idx="9">
                  <c:v>0.12121212121212122</c:v>
                </c:pt>
              </c:numCache>
            </c:numRef>
          </c:val>
          <c:extLst>
            <c:ext xmlns:c16="http://schemas.microsoft.com/office/drawing/2014/chart" uri="{C3380CC4-5D6E-409C-BE32-E72D297353CC}">
              <c16:uniqueId val="{00000001-2A9E-4E7E-BB5E-688C08B4F7A6}"/>
            </c:ext>
          </c:extLst>
        </c:ser>
        <c:dLbls>
          <c:dLblPos val="ctr"/>
          <c:showLegendKey val="0"/>
          <c:showVal val="1"/>
          <c:showCatName val="0"/>
          <c:showSerName val="0"/>
          <c:showPercent val="0"/>
          <c:showBubbleSize val="0"/>
        </c:dLbls>
        <c:gapWidth val="50"/>
        <c:overlap val="-10"/>
        <c:axId val="1644603679"/>
        <c:axId val="1644594111"/>
      </c:barChart>
      <c:catAx>
        <c:axId val="164460367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Software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4594111"/>
        <c:crosses val="autoZero"/>
        <c:auto val="1"/>
        <c:lblAlgn val="ctr"/>
        <c:lblOffset val="100"/>
        <c:noMultiLvlLbl val="0"/>
      </c:catAx>
      <c:valAx>
        <c:axId val="1644594111"/>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4603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RU_Techniques!$C$19</c:f>
              <c:strCache>
                <c:ptCount val="1"/>
                <c:pt idx="0">
                  <c:v>Regularly Used or as Part of an Established Process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RU_Techniques!$B$20:$B$29</c:f>
              <c:strCache>
                <c:ptCount val="10"/>
                <c:pt idx="0">
                  <c:v>Data visualisation techniques</c:v>
                </c:pt>
                <c:pt idx="1">
                  <c:v>Regression techniques</c:v>
                </c:pt>
                <c:pt idx="2">
                  <c:v>Generalised linear models (GLMs)</c:v>
                </c:pt>
                <c:pt idx="3">
                  <c:v>Decision trees, random forests, gradient boosting</c:v>
                </c:pt>
                <c:pt idx="4">
                  <c:v>Clustering</c:v>
                </c:pt>
                <c:pt idx="5">
                  <c:v>Principal components</c:v>
                </c:pt>
                <c:pt idx="6">
                  <c:v>Bayesian techniques</c:v>
                </c:pt>
                <c:pt idx="7">
                  <c:v>Neural networks</c:v>
                </c:pt>
                <c:pt idx="8">
                  <c:v>Support vector machines</c:v>
                </c:pt>
                <c:pt idx="9">
                  <c:v>Social network analysis</c:v>
                </c:pt>
              </c:strCache>
            </c:strRef>
          </c:cat>
          <c:val>
            <c:numRef>
              <c:f>RU_Techniques!$C$20:$C$29</c:f>
              <c:numCache>
                <c:formatCode>0%</c:formatCode>
                <c:ptCount val="10"/>
                <c:pt idx="0">
                  <c:v>0.58730158730158732</c:v>
                </c:pt>
                <c:pt idx="1">
                  <c:v>0.41269841269841268</c:v>
                </c:pt>
                <c:pt idx="2">
                  <c:v>0.40625</c:v>
                </c:pt>
                <c:pt idx="3">
                  <c:v>0.27868852459016391</c:v>
                </c:pt>
                <c:pt idx="4">
                  <c:v>0.16393442622950818</c:v>
                </c:pt>
                <c:pt idx="5">
                  <c:v>0.16949152542372881</c:v>
                </c:pt>
                <c:pt idx="6">
                  <c:v>0.13114754098360656</c:v>
                </c:pt>
                <c:pt idx="7">
                  <c:v>0.11475409836065574</c:v>
                </c:pt>
                <c:pt idx="8">
                  <c:v>8.771929824561403E-2</c:v>
                </c:pt>
                <c:pt idx="9">
                  <c:v>5.0847457627118647E-2</c:v>
                </c:pt>
              </c:numCache>
            </c:numRef>
          </c:val>
          <c:extLst>
            <c:ext xmlns:c16="http://schemas.microsoft.com/office/drawing/2014/chart" uri="{C3380CC4-5D6E-409C-BE32-E72D297353CC}">
              <c16:uniqueId val="{00000000-077D-42BE-88B0-7AAE78AAE303}"/>
            </c:ext>
          </c:extLst>
        </c:ser>
        <c:ser>
          <c:idx val="1"/>
          <c:order val="1"/>
          <c:tx>
            <c:strRef>
              <c:f>RU_Techniques!$D$19</c:f>
              <c:strCache>
                <c:ptCount val="1"/>
                <c:pt idx="0">
                  <c:v>Occasionally Used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RU_Techniques!$B$20:$B$29</c:f>
              <c:strCache>
                <c:ptCount val="10"/>
                <c:pt idx="0">
                  <c:v>Data visualisation techniques</c:v>
                </c:pt>
                <c:pt idx="1">
                  <c:v>Regression techniques</c:v>
                </c:pt>
                <c:pt idx="2">
                  <c:v>Generalised linear models (GLMs)</c:v>
                </c:pt>
                <c:pt idx="3">
                  <c:v>Decision trees, random forests, gradient boosting</c:v>
                </c:pt>
                <c:pt idx="4">
                  <c:v>Clustering</c:v>
                </c:pt>
                <c:pt idx="5">
                  <c:v>Principal components</c:v>
                </c:pt>
                <c:pt idx="6">
                  <c:v>Bayesian techniques</c:v>
                </c:pt>
                <c:pt idx="7">
                  <c:v>Neural networks</c:v>
                </c:pt>
                <c:pt idx="8">
                  <c:v>Support vector machines</c:v>
                </c:pt>
                <c:pt idx="9">
                  <c:v>Social network analysis</c:v>
                </c:pt>
              </c:strCache>
            </c:strRef>
          </c:cat>
          <c:val>
            <c:numRef>
              <c:f>RU_Techniques!$D$20:$D$29</c:f>
              <c:numCache>
                <c:formatCode>0%</c:formatCode>
                <c:ptCount val="10"/>
                <c:pt idx="0">
                  <c:v>0.23809523809523808</c:v>
                </c:pt>
                <c:pt idx="1">
                  <c:v>0.44444444444444442</c:v>
                </c:pt>
                <c:pt idx="2">
                  <c:v>0.375</c:v>
                </c:pt>
                <c:pt idx="3">
                  <c:v>0.24590163934426229</c:v>
                </c:pt>
                <c:pt idx="4">
                  <c:v>0.22950819672131148</c:v>
                </c:pt>
                <c:pt idx="5">
                  <c:v>0.11864406779661017</c:v>
                </c:pt>
                <c:pt idx="6">
                  <c:v>0.18032786885245902</c:v>
                </c:pt>
                <c:pt idx="7">
                  <c:v>9.8360655737704916E-2</c:v>
                </c:pt>
                <c:pt idx="8">
                  <c:v>5.2631578947368418E-2</c:v>
                </c:pt>
                <c:pt idx="9">
                  <c:v>0.10169491525423729</c:v>
                </c:pt>
              </c:numCache>
            </c:numRef>
          </c:val>
          <c:extLst>
            <c:ext xmlns:c16="http://schemas.microsoft.com/office/drawing/2014/chart" uri="{C3380CC4-5D6E-409C-BE32-E72D297353CC}">
              <c16:uniqueId val="{00000001-077D-42BE-88B0-7AAE78AAE303}"/>
            </c:ext>
          </c:extLst>
        </c:ser>
        <c:ser>
          <c:idx val="2"/>
          <c:order val="2"/>
          <c:tx>
            <c:strRef>
              <c:f>RU_Techniques!$E$19</c:f>
              <c:strCache>
                <c:ptCount val="1"/>
                <c:pt idx="0">
                  <c:v>Tested But Not Used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RU_Techniques!$B$20:$B$29</c:f>
              <c:strCache>
                <c:ptCount val="10"/>
                <c:pt idx="0">
                  <c:v>Data visualisation techniques</c:v>
                </c:pt>
                <c:pt idx="1">
                  <c:v>Regression techniques</c:v>
                </c:pt>
                <c:pt idx="2">
                  <c:v>Generalised linear models (GLMs)</c:v>
                </c:pt>
                <c:pt idx="3">
                  <c:v>Decision trees, random forests, gradient boosting</c:v>
                </c:pt>
                <c:pt idx="4">
                  <c:v>Clustering</c:v>
                </c:pt>
                <c:pt idx="5">
                  <c:v>Principal components</c:v>
                </c:pt>
                <c:pt idx="6">
                  <c:v>Bayesian techniques</c:v>
                </c:pt>
                <c:pt idx="7">
                  <c:v>Neural networks</c:v>
                </c:pt>
                <c:pt idx="8">
                  <c:v>Support vector machines</c:v>
                </c:pt>
                <c:pt idx="9">
                  <c:v>Social network analysis</c:v>
                </c:pt>
              </c:strCache>
            </c:strRef>
          </c:cat>
          <c:val>
            <c:numRef>
              <c:f>RU_Techniques!$E$20:$E$29</c:f>
              <c:numCache>
                <c:formatCode>0%</c:formatCode>
                <c:ptCount val="10"/>
                <c:pt idx="0">
                  <c:v>0.1111111111111111</c:v>
                </c:pt>
                <c:pt idx="1">
                  <c:v>6.3492063492063489E-2</c:v>
                </c:pt>
                <c:pt idx="2">
                  <c:v>9.375E-2</c:v>
                </c:pt>
                <c:pt idx="3">
                  <c:v>0.21311475409836064</c:v>
                </c:pt>
                <c:pt idx="4">
                  <c:v>0.16393442622950818</c:v>
                </c:pt>
                <c:pt idx="5">
                  <c:v>0.15254237288135594</c:v>
                </c:pt>
                <c:pt idx="6">
                  <c:v>0.14754098360655737</c:v>
                </c:pt>
                <c:pt idx="7">
                  <c:v>0.29508196721311475</c:v>
                </c:pt>
                <c:pt idx="8">
                  <c:v>0.19298245614035087</c:v>
                </c:pt>
                <c:pt idx="9">
                  <c:v>0.13559322033898305</c:v>
                </c:pt>
              </c:numCache>
            </c:numRef>
          </c:val>
          <c:extLst>
            <c:ext xmlns:c16="http://schemas.microsoft.com/office/drawing/2014/chart" uri="{C3380CC4-5D6E-409C-BE32-E72D297353CC}">
              <c16:uniqueId val="{00000002-077D-42BE-88B0-7AAE78AAE303}"/>
            </c:ext>
          </c:extLst>
        </c:ser>
        <c:ser>
          <c:idx val="3"/>
          <c:order val="3"/>
          <c:tx>
            <c:strRef>
              <c:f>RU_Techniques!$F$19</c:f>
              <c:strCache>
                <c:ptCount val="1"/>
                <c:pt idx="0">
                  <c:v>Never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RU_Techniques!$B$20:$B$29</c:f>
              <c:strCache>
                <c:ptCount val="10"/>
                <c:pt idx="0">
                  <c:v>Data visualisation techniques</c:v>
                </c:pt>
                <c:pt idx="1">
                  <c:v>Regression techniques</c:v>
                </c:pt>
                <c:pt idx="2">
                  <c:v>Generalised linear models (GLMs)</c:v>
                </c:pt>
                <c:pt idx="3">
                  <c:v>Decision trees, random forests, gradient boosting</c:v>
                </c:pt>
                <c:pt idx="4">
                  <c:v>Clustering</c:v>
                </c:pt>
                <c:pt idx="5">
                  <c:v>Principal components</c:v>
                </c:pt>
                <c:pt idx="6">
                  <c:v>Bayesian techniques</c:v>
                </c:pt>
                <c:pt idx="7">
                  <c:v>Neural networks</c:v>
                </c:pt>
                <c:pt idx="8">
                  <c:v>Support vector machines</c:v>
                </c:pt>
                <c:pt idx="9">
                  <c:v>Social network analysis</c:v>
                </c:pt>
              </c:strCache>
            </c:strRef>
          </c:cat>
          <c:val>
            <c:numRef>
              <c:f>RU_Techniques!$F$20:$F$29</c:f>
              <c:numCache>
                <c:formatCode>0%</c:formatCode>
                <c:ptCount val="10"/>
                <c:pt idx="0">
                  <c:v>6.3492063492063489E-2</c:v>
                </c:pt>
                <c:pt idx="1">
                  <c:v>7.9365079365079361E-2</c:v>
                </c:pt>
                <c:pt idx="2">
                  <c:v>0.125</c:v>
                </c:pt>
                <c:pt idx="3">
                  <c:v>0.26229508196721313</c:v>
                </c:pt>
                <c:pt idx="4">
                  <c:v>0.44262295081967212</c:v>
                </c:pt>
                <c:pt idx="5">
                  <c:v>0.55932203389830504</c:v>
                </c:pt>
                <c:pt idx="6">
                  <c:v>0.54098360655737709</c:v>
                </c:pt>
                <c:pt idx="7">
                  <c:v>0.49180327868852458</c:v>
                </c:pt>
                <c:pt idx="8">
                  <c:v>0.66666666666666663</c:v>
                </c:pt>
                <c:pt idx="9">
                  <c:v>0.71186440677966101</c:v>
                </c:pt>
              </c:numCache>
            </c:numRef>
          </c:val>
          <c:extLst>
            <c:ext xmlns:c16="http://schemas.microsoft.com/office/drawing/2014/chart" uri="{C3380CC4-5D6E-409C-BE32-E72D297353CC}">
              <c16:uniqueId val="{00000003-077D-42BE-88B0-7AAE78AAE303}"/>
            </c:ext>
          </c:extLst>
        </c:ser>
        <c:dLbls>
          <c:dLblPos val="ctr"/>
          <c:showLegendKey val="0"/>
          <c:showVal val="1"/>
          <c:showCatName val="0"/>
          <c:showSerName val="0"/>
          <c:showPercent val="0"/>
          <c:showBubbleSize val="0"/>
        </c:dLbls>
        <c:gapWidth val="50"/>
        <c:overlap val="100"/>
        <c:axId val="2001094431"/>
        <c:axId val="2001089855"/>
      </c:barChart>
      <c:catAx>
        <c:axId val="200109443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Technique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1089855"/>
        <c:crosses val="autoZero"/>
        <c:auto val="1"/>
        <c:lblAlgn val="ctr"/>
        <c:lblOffset val="100"/>
        <c:noMultiLvlLbl val="0"/>
      </c:catAx>
      <c:valAx>
        <c:axId val="2001089855"/>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1094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'[ASSA Data Analytics Survey 2018.xlsx]Analytics Structure'!$B$18</c:f>
              <c:strCache>
                <c:ptCount val="1"/>
                <c:pt idx="0">
                  <c:v>Life Assurance / Pensions</c:v>
                </c:pt>
              </c:strCache>
            </c:strRef>
          </c:tx>
          <c:spPr>
            <a:solidFill>
              <a:schemeClr val="accent1"/>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'[ASSA Data Analytics Survey 2018.xlsx]Analytics Structure'!$D$17:$H$17</c:f>
              <c:strCache>
                <c:ptCount val="5"/>
                <c:pt idx="0">
                  <c:v>1 – 5</c:v>
                </c:pt>
                <c:pt idx="1">
                  <c:v>6 – 10</c:v>
                </c:pt>
                <c:pt idx="2">
                  <c:v>10 – 20</c:v>
                </c:pt>
                <c:pt idx="3">
                  <c:v>20 – 30</c:v>
                </c:pt>
                <c:pt idx="4">
                  <c:v>30 +</c:v>
                </c:pt>
              </c:strCache>
            </c:strRef>
          </c:cat>
          <c:val>
            <c:numRef>
              <c:f>'[ASSA Data Analytics Survey 2018.xlsx]Analytics Structure'!$D$18:$H$18</c:f>
              <c:numCache>
                <c:formatCode>0.0%</c:formatCode>
                <c:ptCount val="5"/>
                <c:pt idx="0">
                  <c:v>0.37362637362637363</c:v>
                </c:pt>
                <c:pt idx="1">
                  <c:v>0.24175824175824176</c:v>
                </c:pt>
                <c:pt idx="2">
                  <c:v>2.197802197802198E-2</c:v>
                </c:pt>
                <c:pt idx="3">
                  <c:v>0.12087912087912088</c:v>
                </c:pt>
                <c:pt idx="4">
                  <c:v>0.15384615384615385</c:v>
                </c:pt>
              </c:numCache>
            </c:numRef>
          </c:val>
          <c:extLst>
            <c:ext xmlns:c16="http://schemas.microsoft.com/office/drawing/2014/chart" uri="{C3380CC4-5D6E-409C-BE32-E72D297353CC}">
              <c16:uniqueId val="{00000000-D871-42C5-9E56-A5FCF730296D}"/>
            </c:ext>
          </c:extLst>
        </c:ser>
        <c:ser>
          <c:idx val="1"/>
          <c:order val="1"/>
          <c:tx>
            <c:strRef>
              <c:f>'[ASSA Data Analytics Survey 2018.xlsx]Analytics Structure'!$B$19</c:f>
              <c:strCache>
                <c:ptCount val="1"/>
                <c:pt idx="0">
                  <c:v>General Insurance / Health and Care</c:v>
                </c:pt>
              </c:strCache>
            </c:strRef>
          </c:tx>
          <c:spPr>
            <a:solidFill>
              <a:schemeClr val="accent2"/>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'[ASSA Data Analytics Survey 2018.xlsx]Analytics Structure'!$D$17:$H$17</c:f>
              <c:strCache>
                <c:ptCount val="5"/>
                <c:pt idx="0">
                  <c:v>1 – 5</c:v>
                </c:pt>
                <c:pt idx="1">
                  <c:v>6 – 10</c:v>
                </c:pt>
                <c:pt idx="2">
                  <c:v>10 – 20</c:v>
                </c:pt>
                <c:pt idx="3">
                  <c:v>20 – 30</c:v>
                </c:pt>
                <c:pt idx="4">
                  <c:v>30 +</c:v>
                </c:pt>
              </c:strCache>
            </c:strRef>
          </c:cat>
          <c:val>
            <c:numRef>
              <c:f>'[ASSA Data Analytics Survey 2018.xlsx]Analytics Structure'!$D$19:$H$19</c:f>
              <c:numCache>
                <c:formatCode>0.0%</c:formatCode>
                <c:ptCount val="5"/>
                <c:pt idx="0">
                  <c:v>0.39393939393939392</c:v>
                </c:pt>
                <c:pt idx="1">
                  <c:v>0.2878787878787879</c:v>
                </c:pt>
                <c:pt idx="2">
                  <c:v>4.5454545454545456E-2</c:v>
                </c:pt>
                <c:pt idx="3">
                  <c:v>0.13636363636363635</c:v>
                </c:pt>
                <c:pt idx="4">
                  <c:v>9.0909090909090912E-2</c:v>
                </c:pt>
              </c:numCache>
            </c:numRef>
          </c:val>
          <c:extLst>
            <c:ext xmlns:c16="http://schemas.microsoft.com/office/drawing/2014/chart" uri="{C3380CC4-5D6E-409C-BE32-E72D297353CC}">
              <c16:uniqueId val="{00000001-D871-42C5-9E56-A5FCF730296D}"/>
            </c:ext>
          </c:extLst>
        </c:ser>
        <c:ser>
          <c:idx val="2"/>
          <c:order val="2"/>
          <c:tx>
            <c:strRef>
              <c:f>'[ASSA Data Analytics Survey 2018.xlsx]Analytics Structure'!$B$20</c:f>
              <c:strCache>
                <c:ptCount val="1"/>
                <c:pt idx="0">
                  <c:v>Non-Insurance</c:v>
                </c:pt>
              </c:strCache>
            </c:strRef>
          </c:tx>
          <c:spPr>
            <a:solidFill>
              <a:schemeClr val="accent3"/>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'[ASSA Data Analytics Survey 2018.xlsx]Analytics Structure'!$D$17:$H$17</c:f>
              <c:strCache>
                <c:ptCount val="5"/>
                <c:pt idx="0">
                  <c:v>1 – 5</c:v>
                </c:pt>
                <c:pt idx="1">
                  <c:v>6 – 10</c:v>
                </c:pt>
                <c:pt idx="2">
                  <c:v>10 – 20</c:v>
                </c:pt>
                <c:pt idx="3">
                  <c:v>20 – 30</c:v>
                </c:pt>
                <c:pt idx="4">
                  <c:v>30 +</c:v>
                </c:pt>
              </c:strCache>
            </c:strRef>
          </c:cat>
          <c:val>
            <c:numRef>
              <c:f>'[ASSA Data Analytics Survey 2018.xlsx]Analytics Structure'!$D$20:$H$20</c:f>
              <c:numCache>
                <c:formatCode>0.0%</c:formatCode>
                <c:ptCount val="5"/>
                <c:pt idx="0">
                  <c:v>0.34020618556701032</c:v>
                </c:pt>
                <c:pt idx="1">
                  <c:v>0.25773195876288657</c:v>
                </c:pt>
                <c:pt idx="2">
                  <c:v>4.1237113402061855E-2</c:v>
                </c:pt>
                <c:pt idx="3">
                  <c:v>0.14432989690721648</c:v>
                </c:pt>
                <c:pt idx="4">
                  <c:v>0.12371134020618557</c:v>
                </c:pt>
              </c:numCache>
            </c:numRef>
          </c:val>
          <c:extLst>
            <c:ext xmlns:c16="http://schemas.microsoft.com/office/drawing/2014/chart" uri="{C3380CC4-5D6E-409C-BE32-E72D297353CC}">
              <c16:uniqueId val="{00000002-D871-42C5-9E56-A5FCF730296D}"/>
            </c:ext>
          </c:extLst>
        </c:ser>
        <c:dLbls>
          <c:dLblPos val="outEnd"/>
          <c:showLegendKey val="0"/>
          <c:showVal val="1"/>
          <c:showCatName val="0"/>
          <c:showSerName val="0"/>
          <c:showPercent val="0"/>
          <c:showBubbleSize val="0"/>
        </c:dLbls>
        <c:gapWidth val="50"/>
        <c:overlap val="-10"/>
        <c:axId val="74270304"/>
        <c:axId val="74291936"/>
      </c:barChart>
      <c:catAx>
        <c:axId val="742703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Team</a:t>
                </a:r>
                <a:r>
                  <a:rPr lang="en-ZA" baseline="0"/>
                  <a:t> Size</a:t>
                </a:r>
                <a:endParaRPr lang="en-ZA"/>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91936"/>
        <c:crosses val="autoZero"/>
        <c:auto val="1"/>
        <c:lblAlgn val="ctr"/>
        <c:lblOffset val="100"/>
        <c:noMultiLvlLbl val="0"/>
      </c:catAx>
      <c:valAx>
        <c:axId val="7429193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7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RU_Awareness!$C$20</c:f>
              <c:strCache>
                <c:ptCount val="1"/>
                <c:pt idx="0">
                  <c:v>2016</c:v>
                </c:pt>
              </c:strCache>
            </c:strRef>
          </c:tx>
          <c:spPr>
            <a:solidFill>
              <a:schemeClr val="accent1"/>
            </a:solidFill>
            <a:ln>
              <a:noFill/>
            </a:ln>
            <a:effectLst/>
          </c:spPr>
          <c:invertIfNegative val="0"/>
          <c:cat>
            <c:strRef>
              <c:f>RU_Awareness!$B$21:$B$30</c:f>
              <c:strCache>
                <c:ptCount val="10"/>
                <c:pt idx="0">
                  <c:v>Online</c:v>
                </c:pt>
                <c:pt idx="1">
                  <c:v>Online Courses</c:v>
                </c:pt>
                <c:pt idx="2">
                  <c:v>Conferences, Seminars or Other Events</c:v>
                </c:pt>
                <c:pt idx="3">
                  <c:v>Learning from Non-actuaries</c:v>
                </c:pt>
                <c:pt idx="4">
                  <c:v>Books</c:v>
                </c:pt>
                <c:pt idx="5">
                  <c:v>Learning from Actuaries</c:v>
                </c:pt>
                <c:pt idx="6">
                  <c:v>Data Science Competitions</c:v>
                </c:pt>
                <c:pt idx="7">
                  <c:v>Taught Classroom</c:v>
                </c:pt>
                <c:pt idx="8">
                  <c:v>Other</c:v>
                </c:pt>
                <c:pt idx="9">
                  <c:v>Coursera</c:v>
                </c:pt>
              </c:strCache>
            </c:strRef>
          </c:cat>
          <c:val>
            <c:numRef>
              <c:f>RU_Awareness!$C$21:$C$30</c:f>
              <c:numCache>
                <c:formatCode>0%</c:formatCode>
                <c:ptCount val="10"/>
                <c:pt idx="0">
                  <c:v>0.89393939393939392</c:v>
                </c:pt>
                <c:pt idx="1">
                  <c:v>0.66666666666666663</c:v>
                </c:pt>
                <c:pt idx="2">
                  <c:v>0.65151515151515149</c:v>
                </c:pt>
                <c:pt idx="3">
                  <c:v>0.60606060606060608</c:v>
                </c:pt>
                <c:pt idx="4">
                  <c:v>0.34848484848484851</c:v>
                </c:pt>
                <c:pt idx="5">
                  <c:v>0.2878787878787879</c:v>
                </c:pt>
                <c:pt idx="6">
                  <c:v>0.21212121212121213</c:v>
                </c:pt>
                <c:pt idx="7">
                  <c:v>0.13636363636363635</c:v>
                </c:pt>
                <c:pt idx="8">
                  <c:v>1.5151515151515152E-2</c:v>
                </c:pt>
                <c:pt idx="9">
                  <c:v>0</c:v>
                </c:pt>
              </c:numCache>
            </c:numRef>
          </c:val>
          <c:extLst>
            <c:ext xmlns:c16="http://schemas.microsoft.com/office/drawing/2014/chart" uri="{C3380CC4-5D6E-409C-BE32-E72D297353CC}">
              <c16:uniqueId val="{00000000-6C58-4796-952F-ABB6B4989E08}"/>
            </c:ext>
          </c:extLst>
        </c:ser>
        <c:ser>
          <c:idx val="1"/>
          <c:order val="1"/>
          <c:tx>
            <c:strRef>
              <c:f>RU_Awareness!$D$20</c:f>
              <c:strCache>
                <c:ptCount val="1"/>
                <c:pt idx="0">
                  <c:v>2018</c:v>
                </c:pt>
              </c:strCache>
            </c:strRef>
          </c:tx>
          <c:spPr>
            <a:solidFill>
              <a:schemeClr val="accent2"/>
            </a:solidFill>
            <a:ln>
              <a:noFill/>
            </a:ln>
            <a:effectLst/>
          </c:spPr>
          <c:invertIfNegative val="0"/>
          <c:cat>
            <c:strRef>
              <c:f>RU_Awareness!$B$21:$B$30</c:f>
              <c:strCache>
                <c:ptCount val="10"/>
                <c:pt idx="0">
                  <c:v>Online</c:v>
                </c:pt>
                <c:pt idx="1">
                  <c:v>Online Courses</c:v>
                </c:pt>
                <c:pt idx="2">
                  <c:v>Conferences, Seminars or Other Events</c:v>
                </c:pt>
                <c:pt idx="3">
                  <c:v>Learning from Non-actuaries</c:v>
                </c:pt>
                <c:pt idx="4">
                  <c:v>Books</c:v>
                </c:pt>
                <c:pt idx="5">
                  <c:v>Learning from Actuaries</c:v>
                </c:pt>
                <c:pt idx="6">
                  <c:v>Data Science Competitions</c:v>
                </c:pt>
                <c:pt idx="7">
                  <c:v>Taught Classroom</c:v>
                </c:pt>
                <c:pt idx="8">
                  <c:v>Other</c:v>
                </c:pt>
                <c:pt idx="9">
                  <c:v>Coursera</c:v>
                </c:pt>
              </c:strCache>
            </c:strRef>
          </c:cat>
          <c:val>
            <c:numRef>
              <c:f>RU_Awareness!$D$21:$D$30</c:f>
              <c:numCache>
                <c:formatCode>0%</c:formatCode>
                <c:ptCount val="10"/>
                <c:pt idx="0">
                  <c:v>0.86363636363636365</c:v>
                </c:pt>
                <c:pt idx="1">
                  <c:v>0.59090909090909094</c:v>
                </c:pt>
                <c:pt idx="2">
                  <c:v>0.59090909090909094</c:v>
                </c:pt>
                <c:pt idx="3">
                  <c:v>0.59090909090909094</c:v>
                </c:pt>
                <c:pt idx="4">
                  <c:v>0.39393939393939392</c:v>
                </c:pt>
                <c:pt idx="5">
                  <c:v>0.43939393939393939</c:v>
                </c:pt>
                <c:pt idx="6">
                  <c:v>0.10606060606060606</c:v>
                </c:pt>
                <c:pt idx="7">
                  <c:v>0.13636363636363635</c:v>
                </c:pt>
                <c:pt idx="8">
                  <c:v>6.0606060606060608E-2</c:v>
                </c:pt>
                <c:pt idx="9">
                  <c:v>1.5151515151515152E-2</c:v>
                </c:pt>
              </c:numCache>
            </c:numRef>
          </c:val>
          <c:extLst>
            <c:ext xmlns:c16="http://schemas.microsoft.com/office/drawing/2014/chart" uri="{C3380CC4-5D6E-409C-BE32-E72D297353CC}">
              <c16:uniqueId val="{00000001-6C58-4796-952F-ABB6B4989E08}"/>
            </c:ext>
          </c:extLst>
        </c:ser>
        <c:dLbls>
          <c:showLegendKey val="0"/>
          <c:showVal val="0"/>
          <c:showCatName val="0"/>
          <c:showSerName val="0"/>
          <c:showPercent val="0"/>
          <c:showBubbleSize val="0"/>
        </c:dLbls>
        <c:gapWidth val="50"/>
        <c:overlap val="-10"/>
        <c:axId val="432597440"/>
        <c:axId val="432596608"/>
      </c:barChart>
      <c:catAx>
        <c:axId val="43259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2596608"/>
        <c:crosses val="autoZero"/>
        <c:auto val="1"/>
        <c:lblAlgn val="ctr"/>
        <c:lblOffset val="100"/>
        <c:noMultiLvlLbl val="0"/>
      </c:catAx>
      <c:valAx>
        <c:axId val="43259660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2597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[ASSA Data Analytics Survey 2018.xlsx]Analytics Structure!PivotTable18</c:name>
    <c:fmtId val="-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'Analytics Structure'!$C$26:$C$27</c:f>
              <c:strCache>
                <c:ptCount val="1"/>
                <c:pt idx="0">
                  <c:v>Junior staff</c:v>
                </c:pt>
              </c:strCache>
            </c:strRef>
          </c:tx>
          <c:spPr>
            <a:solidFill>
              <a:schemeClr val="accent1"/>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4-2B6B-40B0-A175-D4113C7F6F08}"/>
                </c:ext>
              </c:extLst>
            </c:dLbl>
            <c:dLbl>
              <c:idx val="3"/>
              <c:delete val="1"/>
              <c:extLst>
                <c:ext xmlns:c15="http://schemas.microsoft.com/office/drawing/2012/chart" uri="{CE6537A1-D6FC-4f65-9D91-7224C49458BB}"/>
                <c:ext xmlns:c16="http://schemas.microsoft.com/office/drawing/2014/chart" uri="{C3380CC4-5D6E-409C-BE32-E72D297353CC}">
                  <c16:uniqueId val="{00000006-2B6B-40B0-A175-D4113C7F6F0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'Analytics Structure'!$B$28:$B$32</c:f>
              <c:strCache>
                <c:ptCount val="4"/>
                <c:pt idx="0">
                  <c:v>Analyst</c:v>
                </c:pt>
                <c:pt idx="1">
                  <c:v>Manager</c:v>
                </c:pt>
                <c:pt idx="2">
                  <c:v>Senior Manager</c:v>
                </c:pt>
                <c:pt idx="3">
                  <c:v>Executive</c:v>
                </c:pt>
              </c:strCache>
            </c:strRef>
          </c:cat>
          <c:val>
            <c:numRef>
              <c:f>'Analytics Structure'!$C$28:$C$32</c:f>
              <c:numCache>
                <c:formatCode>0%</c:formatCode>
                <c:ptCount val="4"/>
                <c:pt idx="0">
                  <c:v>0.22857142857142856</c:v>
                </c:pt>
                <c:pt idx="1">
                  <c:v>5.7142857142857141E-2</c:v>
                </c:pt>
                <c:pt idx="2">
                  <c:v>0</c:v>
                </c:pt>
                <c:pt idx="3">
                  <c:v>0</c:v>
                </c:pt>
              </c:numCache>
            </c:numRef>
          </c:val>
          <c:extLst>
            <c:ext xmlns:c16="http://schemas.microsoft.com/office/drawing/2014/chart" uri="{C3380CC4-5D6E-409C-BE32-E72D297353CC}">
              <c16:uniqueId val="{00000000-2B6B-40B0-A175-D4113C7F6F08}"/>
            </c:ext>
          </c:extLst>
        </c:ser>
        <c:ser>
          <c:idx val="1"/>
          <c:order val="1"/>
          <c:tx>
            <c:strRef>
              <c:f>'Analytics Structure'!$D$26:$D$27</c:f>
              <c:strCache>
                <c:ptCount val="1"/>
                <c:pt idx="0">
                  <c:v>Managers</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5-2B6B-40B0-A175-D4113C7F6F0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'Analytics Structure'!$B$28:$B$32</c:f>
              <c:strCache>
                <c:ptCount val="4"/>
                <c:pt idx="0">
                  <c:v>Analyst</c:v>
                </c:pt>
                <c:pt idx="1">
                  <c:v>Manager</c:v>
                </c:pt>
                <c:pt idx="2">
                  <c:v>Senior Manager</c:v>
                </c:pt>
                <c:pt idx="3">
                  <c:v>Executive</c:v>
                </c:pt>
              </c:strCache>
            </c:strRef>
          </c:cat>
          <c:val>
            <c:numRef>
              <c:f>'Analytics Structure'!$D$28:$D$32</c:f>
              <c:numCache>
                <c:formatCode>0%</c:formatCode>
                <c:ptCount val="4"/>
                <c:pt idx="0">
                  <c:v>0.15714285714285714</c:v>
                </c:pt>
                <c:pt idx="1">
                  <c:v>0.22857142857142856</c:v>
                </c:pt>
                <c:pt idx="2">
                  <c:v>9.375E-2</c:v>
                </c:pt>
                <c:pt idx="3">
                  <c:v>0</c:v>
                </c:pt>
              </c:numCache>
            </c:numRef>
          </c:val>
          <c:extLst>
            <c:ext xmlns:c16="http://schemas.microsoft.com/office/drawing/2014/chart" uri="{C3380CC4-5D6E-409C-BE32-E72D297353CC}">
              <c16:uniqueId val="{00000001-2B6B-40B0-A175-D4113C7F6F08}"/>
            </c:ext>
          </c:extLst>
        </c:ser>
        <c:ser>
          <c:idx val="2"/>
          <c:order val="2"/>
          <c:tx>
            <c:strRef>
              <c:f>'Analytics Structure'!$E$26:$E$27</c:f>
              <c:strCache>
                <c:ptCount val="1"/>
                <c:pt idx="0">
                  <c:v>Senior Managers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'Analytics Structure'!$B$28:$B$32</c:f>
              <c:strCache>
                <c:ptCount val="4"/>
                <c:pt idx="0">
                  <c:v>Analyst</c:v>
                </c:pt>
                <c:pt idx="1">
                  <c:v>Manager</c:v>
                </c:pt>
                <c:pt idx="2">
                  <c:v>Senior Manager</c:v>
                </c:pt>
                <c:pt idx="3">
                  <c:v>Executive</c:v>
                </c:pt>
              </c:strCache>
            </c:strRef>
          </c:cat>
          <c:val>
            <c:numRef>
              <c:f>'Analytics Structure'!$E$28:$E$32</c:f>
              <c:numCache>
                <c:formatCode>0%</c:formatCode>
                <c:ptCount val="4"/>
                <c:pt idx="0">
                  <c:v>0.31428571428571428</c:v>
                </c:pt>
                <c:pt idx="1">
                  <c:v>0.42857142857142855</c:v>
                </c:pt>
                <c:pt idx="2">
                  <c:v>0.46875</c:v>
                </c:pt>
                <c:pt idx="3">
                  <c:v>0.30434782608695654</c:v>
                </c:pt>
              </c:numCache>
            </c:numRef>
          </c:val>
          <c:extLst>
            <c:ext xmlns:c16="http://schemas.microsoft.com/office/drawing/2014/chart" uri="{C3380CC4-5D6E-409C-BE32-E72D297353CC}">
              <c16:uniqueId val="{00000002-2B6B-40B0-A175-D4113C7F6F08}"/>
            </c:ext>
          </c:extLst>
        </c:ser>
        <c:ser>
          <c:idx val="3"/>
          <c:order val="3"/>
          <c:tx>
            <c:strRef>
              <c:f>'Analytics Structure'!$F$26:$F$27</c:f>
              <c:strCache>
                <c:ptCount val="1"/>
                <c:pt idx="0">
                  <c:v>Executive Office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'Analytics Structure'!$B$28:$B$32</c:f>
              <c:strCache>
                <c:ptCount val="4"/>
                <c:pt idx="0">
                  <c:v>Analyst</c:v>
                </c:pt>
                <c:pt idx="1">
                  <c:v>Manager</c:v>
                </c:pt>
                <c:pt idx="2">
                  <c:v>Senior Manager</c:v>
                </c:pt>
                <c:pt idx="3">
                  <c:v>Executive</c:v>
                </c:pt>
              </c:strCache>
            </c:strRef>
          </c:cat>
          <c:val>
            <c:numRef>
              <c:f>'Analytics Structure'!$F$28:$F$32</c:f>
              <c:numCache>
                <c:formatCode>0%</c:formatCode>
                <c:ptCount val="4"/>
                <c:pt idx="0">
                  <c:v>0.3</c:v>
                </c:pt>
                <c:pt idx="1">
                  <c:v>0.2857142857142857</c:v>
                </c:pt>
                <c:pt idx="2">
                  <c:v>0.4375</c:v>
                </c:pt>
                <c:pt idx="3">
                  <c:v>0.69565217391304346</c:v>
                </c:pt>
              </c:numCache>
            </c:numRef>
          </c:val>
          <c:extLst>
            <c:ext xmlns:c16="http://schemas.microsoft.com/office/drawing/2014/chart" uri="{C3380CC4-5D6E-409C-BE32-E72D297353CC}">
              <c16:uniqueId val="{00000003-2B6B-40B0-A175-D4113C7F6F08}"/>
            </c:ext>
          </c:extLst>
        </c:ser>
        <c:dLbls>
          <c:dLblPos val="ctr"/>
          <c:showLegendKey val="0"/>
          <c:showVal val="1"/>
          <c:showCatName val="0"/>
          <c:showSerName val="0"/>
          <c:showPercent val="0"/>
          <c:showBubbleSize val="0"/>
        </c:dLbls>
        <c:gapWidth val="50"/>
        <c:overlap val="100"/>
        <c:axId val="74273632"/>
        <c:axId val="74291104"/>
      </c:barChart>
      <c:catAx>
        <c:axId val="742736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Respondents Job Level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91104"/>
        <c:crosses val="autoZero"/>
        <c:auto val="1"/>
        <c:lblAlgn val="ctr"/>
        <c:lblOffset val="100"/>
        <c:noMultiLvlLbl val="0"/>
      </c:catAx>
      <c:valAx>
        <c:axId val="7429110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7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[ASSA Data Analytics Survey 2018.xlsx]Availability and Utilisation!PivotTable20</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'Availability and Utilisation'!$C$6:$C$7</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'Availability and Utilisation'!$B$8:$B$12</c:f>
              <c:strCache>
                <c:ptCount val="4"/>
                <c:pt idx="0">
                  <c:v>0% – 25%</c:v>
                </c:pt>
                <c:pt idx="1">
                  <c:v>25 %– 50%</c:v>
                </c:pt>
                <c:pt idx="2">
                  <c:v>50% - 75%</c:v>
                </c:pt>
                <c:pt idx="3">
                  <c:v>75% - 100%</c:v>
                </c:pt>
              </c:strCache>
            </c:strRef>
          </c:cat>
          <c:val>
            <c:numRef>
              <c:f>'Availability and Utilisation'!$C$8:$C$12</c:f>
              <c:numCache>
                <c:formatCode>0%</c:formatCode>
                <c:ptCount val="4"/>
                <c:pt idx="0">
                  <c:v>0.1004566210045662</c:v>
                </c:pt>
                <c:pt idx="1">
                  <c:v>9.1324200913242004E-2</c:v>
                </c:pt>
                <c:pt idx="2">
                  <c:v>0.23744292237442921</c:v>
                </c:pt>
                <c:pt idx="3">
                  <c:v>0.57077625570776258</c:v>
                </c:pt>
              </c:numCache>
            </c:numRef>
          </c:val>
          <c:extLst>
            <c:ext xmlns:c16="http://schemas.microsoft.com/office/drawing/2014/chart" uri="{C3380CC4-5D6E-409C-BE32-E72D297353CC}">
              <c16:uniqueId val="{00000000-8BCA-482C-BA9D-C4FBA264E942}"/>
            </c:ext>
          </c:extLst>
        </c:ser>
        <c:ser>
          <c:idx val="1"/>
          <c:order val="1"/>
          <c:tx>
            <c:strRef>
              <c:f>'Availability and Utilisation'!$D$6:$D$7</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'Availability and Utilisation'!$B$8:$B$12</c:f>
              <c:strCache>
                <c:ptCount val="4"/>
                <c:pt idx="0">
                  <c:v>0% – 25%</c:v>
                </c:pt>
                <c:pt idx="1">
                  <c:v>25 %– 50%</c:v>
                </c:pt>
                <c:pt idx="2">
                  <c:v>50% - 75%</c:v>
                </c:pt>
                <c:pt idx="3">
                  <c:v>75% - 100%</c:v>
                </c:pt>
              </c:strCache>
            </c:strRef>
          </c:cat>
          <c:val>
            <c:numRef>
              <c:f>'Availability and Utilisation'!$D$8:$D$12</c:f>
              <c:numCache>
                <c:formatCode>0%</c:formatCode>
                <c:ptCount val="4"/>
                <c:pt idx="0">
                  <c:v>9.6551724137931033E-2</c:v>
                </c:pt>
                <c:pt idx="1">
                  <c:v>6.2068965517241378E-2</c:v>
                </c:pt>
                <c:pt idx="2">
                  <c:v>0.18620689655172415</c:v>
                </c:pt>
                <c:pt idx="3">
                  <c:v>0.65517241379310343</c:v>
                </c:pt>
              </c:numCache>
            </c:numRef>
          </c:val>
          <c:extLst>
            <c:ext xmlns:c16="http://schemas.microsoft.com/office/drawing/2014/chart" uri="{C3380CC4-5D6E-409C-BE32-E72D297353CC}">
              <c16:uniqueId val="{00000001-8BCA-482C-BA9D-C4FBA264E942}"/>
            </c:ext>
          </c:extLst>
        </c:ser>
        <c:dLbls>
          <c:dLblPos val="outEnd"/>
          <c:showLegendKey val="0"/>
          <c:showVal val="1"/>
          <c:showCatName val="0"/>
          <c:showSerName val="0"/>
          <c:showPercent val="0"/>
          <c:showBubbleSize val="0"/>
        </c:dLbls>
        <c:gapWidth val="50"/>
        <c:overlap val="-10"/>
        <c:axId val="1901176895"/>
        <c:axId val="1901159007"/>
      </c:barChart>
      <c:catAx>
        <c:axId val="190117689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Data Accessible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1159007"/>
        <c:crosses val="autoZero"/>
        <c:auto val="1"/>
        <c:lblAlgn val="ctr"/>
        <c:lblOffset val="100"/>
        <c:noMultiLvlLbl val="0"/>
      </c:catAx>
      <c:valAx>
        <c:axId val="1901159007"/>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1176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[ASSA Data Analytics Survey 2018.xlsx]Availability and Utilisation!PivotTable21</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'Availability and Utilisation'!$C$16:$C$17</c:f>
              <c:strCache>
                <c:ptCount val="1"/>
                <c:pt idx="0">
                  <c:v>0 % –  25%</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246A-4427-B2E3-91495D8D4C8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'Availability and Utilisation'!$B$18:$B$22</c:f>
              <c:strCache>
                <c:ptCount val="4"/>
                <c:pt idx="0">
                  <c:v>0% – 25%</c:v>
                </c:pt>
                <c:pt idx="1">
                  <c:v>25 %– 50%</c:v>
                </c:pt>
                <c:pt idx="2">
                  <c:v>50% - 75%</c:v>
                </c:pt>
                <c:pt idx="3">
                  <c:v>75% - 100%</c:v>
                </c:pt>
              </c:strCache>
            </c:strRef>
          </c:cat>
          <c:val>
            <c:numRef>
              <c:f>'Availability and Utilisation'!$C$18:$C$22</c:f>
              <c:numCache>
                <c:formatCode>0%</c:formatCode>
                <c:ptCount val="4"/>
                <c:pt idx="0">
                  <c:v>0.21875</c:v>
                </c:pt>
                <c:pt idx="1">
                  <c:v>0</c:v>
                </c:pt>
                <c:pt idx="2">
                  <c:v>0.15625</c:v>
                </c:pt>
                <c:pt idx="3">
                  <c:v>0.625</c:v>
                </c:pt>
              </c:numCache>
            </c:numRef>
          </c:val>
          <c:extLst>
            <c:ext xmlns:c16="http://schemas.microsoft.com/office/drawing/2014/chart" uri="{C3380CC4-5D6E-409C-BE32-E72D297353CC}">
              <c16:uniqueId val="{00000000-246A-4427-B2E3-91495D8D4C87}"/>
            </c:ext>
          </c:extLst>
        </c:ser>
        <c:ser>
          <c:idx val="1"/>
          <c:order val="1"/>
          <c:tx>
            <c:strRef>
              <c:f>'Availability and Utilisation'!$D$16:$D$17</c:f>
              <c:strCache>
                <c:ptCount val="1"/>
                <c:pt idx="0">
                  <c:v>25% - 50%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'Availability and Utilisation'!$B$18:$B$22</c:f>
              <c:strCache>
                <c:ptCount val="4"/>
                <c:pt idx="0">
                  <c:v>0% – 25%</c:v>
                </c:pt>
                <c:pt idx="1">
                  <c:v>25 %– 50%</c:v>
                </c:pt>
                <c:pt idx="2">
                  <c:v>50% - 75%</c:v>
                </c:pt>
                <c:pt idx="3">
                  <c:v>75% - 100%</c:v>
                </c:pt>
              </c:strCache>
            </c:strRef>
          </c:cat>
          <c:val>
            <c:numRef>
              <c:f>'Availability and Utilisation'!$D$18:$D$22</c:f>
              <c:numCache>
                <c:formatCode>0%</c:formatCode>
                <c:ptCount val="4"/>
                <c:pt idx="0">
                  <c:v>4.7619047619047616E-2</c:v>
                </c:pt>
                <c:pt idx="1">
                  <c:v>9.5238095238095233E-2</c:v>
                </c:pt>
                <c:pt idx="2">
                  <c:v>0.26190476190476192</c:v>
                </c:pt>
                <c:pt idx="3">
                  <c:v>0.59523809523809523</c:v>
                </c:pt>
              </c:numCache>
            </c:numRef>
          </c:val>
          <c:extLst>
            <c:ext xmlns:c16="http://schemas.microsoft.com/office/drawing/2014/chart" uri="{C3380CC4-5D6E-409C-BE32-E72D297353CC}">
              <c16:uniqueId val="{00000001-246A-4427-B2E3-91495D8D4C87}"/>
            </c:ext>
          </c:extLst>
        </c:ser>
        <c:ser>
          <c:idx val="2"/>
          <c:order val="2"/>
          <c:tx>
            <c:strRef>
              <c:f>'Availability and Utilisation'!$E$16:$E$17</c:f>
              <c:strCache>
                <c:ptCount val="1"/>
                <c:pt idx="0">
                  <c:v>50% - 75%</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246A-4427-B2E3-91495D8D4C8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'Availability and Utilisation'!$B$18:$B$22</c:f>
              <c:strCache>
                <c:ptCount val="4"/>
                <c:pt idx="0">
                  <c:v>0% – 25%</c:v>
                </c:pt>
                <c:pt idx="1">
                  <c:v>25 %– 50%</c:v>
                </c:pt>
                <c:pt idx="2">
                  <c:v>50% - 75%</c:v>
                </c:pt>
                <c:pt idx="3">
                  <c:v>75% - 100%</c:v>
                </c:pt>
              </c:strCache>
            </c:strRef>
          </c:cat>
          <c:val>
            <c:numRef>
              <c:f>'Availability and Utilisation'!$E$18:$E$22</c:f>
              <c:numCache>
                <c:formatCode>0%</c:formatCode>
                <c:ptCount val="4"/>
                <c:pt idx="0">
                  <c:v>0</c:v>
                </c:pt>
                <c:pt idx="1">
                  <c:v>6.4516129032258063E-2</c:v>
                </c:pt>
                <c:pt idx="2">
                  <c:v>0.22580645161290322</c:v>
                </c:pt>
                <c:pt idx="3">
                  <c:v>0.70967741935483875</c:v>
                </c:pt>
              </c:numCache>
            </c:numRef>
          </c:val>
          <c:extLst>
            <c:ext xmlns:c16="http://schemas.microsoft.com/office/drawing/2014/chart" uri="{C3380CC4-5D6E-409C-BE32-E72D297353CC}">
              <c16:uniqueId val="{00000002-246A-4427-B2E3-91495D8D4C87}"/>
            </c:ext>
          </c:extLst>
        </c:ser>
        <c:ser>
          <c:idx val="3"/>
          <c:order val="3"/>
          <c:tx>
            <c:strRef>
              <c:f>'Availability and Utilisation'!$F$16:$F$17</c:f>
              <c:strCache>
                <c:ptCount val="1"/>
                <c:pt idx="0">
                  <c:v>75% - 100%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'Availability and Utilisation'!$B$18:$B$22</c:f>
              <c:strCache>
                <c:ptCount val="4"/>
                <c:pt idx="0">
                  <c:v>0% – 25%</c:v>
                </c:pt>
                <c:pt idx="1">
                  <c:v>25 %– 50%</c:v>
                </c:pt>
                <c:pt idx="2">
                  <c:v>50% - 75%</c:v>
                </c:pt>
                <c:pt idx="3">
                  <c:v>75% - 100%</c:v>
                </c:pt>
              </c:strCache>
            </c:strRef>
          </c:cat>
          <c:val>
            <c:numRef>
              <c:f>'Availability and Utilisation'!$F$18:$F$22</c:f>
              <c:numCache>
                <c:formatCode>0%</c:formatCode>
                <c:ptCount val="4"/>
                <c:pt idx="0">
                  <c:v>3.3333333333333333E-2</c:v>
                </c:pt>
                <c:pt idx="1">
                  <c:v>6.6666666666666666E-2</c:v>
                </c:pt>
                <c:pt idx="2">
                  <c:v>0.1</c:v>
                </c:pt>
                <c:pt idx="3">
                  <c:v>0.8</c:v>
                </c:pt>
              </c:numCache>
            </c:numRef>
          </c:val>
          <c:extLst>
            <c:ext xmlns:c16="http://schemas.microsoft.com/office/drawing/2014/chart" uri="{C3380CC4-5D6E-409C-BE32-E72D297353CC}">
              <c16:uniqueId val="{00000003-246A-4427-B2E3-91495D8D4C87}"/>
            </c:ext>
          </c:extLst>
        </c:ser>
        <c:dLbls>
          <c:dLblPos val="ctr"/>
          <c:showLegendKey val="0"/>
          <c:showVal val="1"/>
          <c:showCatName val="0"/>
          <c:showSerName val="0"/>
          <c:showPercent val="0"/>
          <c:showBubbleSize val="0"/>
        </c:dLbls>
        <c:gapWidth val="50"/>
        <c:overlap val="100"/>
        <c:axId val="2002760463"/>
        <c:axId val="2002758799"/>
      </c:barChart>
      <c:catAx>
        <c:axId val="200276046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Data Accessible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758799"/>
        <c:crosses val="autoZero"/>
        <c:auto val="1"/>
        <c:lblAlgn val="ctr"/>
        <c:lblOffset val="100"/>
        <c:noMultiLvlLbl val="0"/>
      </c:catAx>
      <c:valAx>
        <c:axId val="200275879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760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[ASSA Data Analytics Survey 2018.xlsx]Data Sources!PivotTable22</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
        <c:idx val="37"/>
        <c:spPr>
          <a:solidFill>
            <a:schemeClr val="accent1"/>
          </a:solidFill>
          <a:ln>
            <a:noFill/>
          </a:ln>
          <a:effectLst/>
        </c:spPr>
        <c:marker>
          <c:symbol val="none"/>
        </c:marker>
      </c:pivotFmt>
      <c:pivotFmt>
        <c:idx val="38"/>
        <c:spPr>
          <a:solidFill>
            <a:schemeClr val="accent1"/>
          </a:solidFill>
          <a:ln>
            <a:noFill/>
          </a:ln>
          <a:effectLst/>
        </c:spPr>
        <c:marker>
          <c:symbol val="none"/>
        </c:marker>
      </c:pivotFmt>
      <c:pivotFmt>
        <c:idx val="39"/>
        <c:spPr>
          <a:solidFill>
            <a:schemeClr val="accent1"/>
          </a:solidFill>
          <a:ln>
            <a:noFill/>
          </a:ln>
          <a:effectLst/>
        </c:spPr>
        <c:marker>
          <c:symbol val="none"/>
        </c:marker>
      </c:pivotFmt>
      <c:pivotFmt>
        <c:idx val="40"/>
        <c:spPr>
          <a:solidFill>
            <a:schemeClr val="accent1"/>
          </a:solidFill>
          <a:ln>
            <a:noFill/>
          </a:ln>
          <a:effectLst/>
        </c:spPr>
        <c:marker>
          <c:symbol val="none"/>
        </c:marker>
      </c:pivotFmt>
      <c:pivotFmt>
        <c:idx val="41"/>
        <c:spPr>
          <a:solidFill>
            <a:schemeClr val="accent1"/>
          </a:solidFill>
          <a:ln>
            <a:noFill/>
          </a:ln>
          <a:effectLst/>
        </c:spPr>
        <c:marker>
          <c:symbol val="none"/>
        </c:marker>
      </c:pivotFmt>
      <c:pivotFmt>
        <c:idx val="42"/>
        <c:spPr>
          <a:solidFill>
            <a:schemeClr val="accent1"/>
          </a:solidFill>
          <a:ln>
            <a:noFill/>
          </a:ln>
          <a:effectLst/>
        </c:spPr>
        <c:marker>
          <c:symbol val="none"/>
        </c:marker>
      </c:pivotFmt>
      <c:pivotFmt>
        <c:idx val="43"/>
        <c:spPr>
          <a:solidFill>
            <a:schemeClr val="accent1"/>
          </a:solidFill>
          <a:ln>
            <a:noFill/>
          </a:ln>
          <a:effectLst/>
        </c:spPr>
        <c:marker>
          <c:symbol val="none"/>
        </c:marker>
      </c:pivotFmt>
      <c:pivotFmt>
        <c:idx val="44"/>
        <c:spPr>
          <a:solidFill>
            <a:schemeClr val="accent1"/>
          </a:solidFill>
          <a:ln>
            <a:noFill/>
          </a:ln>
          <a:effectLst/>
        </c:spPr>
        <c:marker>
          <c:symbol val="none"/>
        </c:marker>
      </c:pivotFmt>
      <c:pivotFmt>
        <c:idx val="45"/>
        <c:spPr>
          <a:solidFill>
            <a:schemeClr val="accent1"/>
          </a:solidFill>
          <a:ln>
            <a:noFill/>
          </a:ln>
          <a:effectLst/>
        </c:spPr>
        <c:marker>
          <c:symbol val="none"/>
        </c:marker>
      </c:pivotFmt>
      <c:pivotFmt>
        <c:idx val="46"/>
        <c:spPr>
          <a:solidFill>
            <a:schemeClr val="accent1"/>
          </a:solidFill>
          <a:ln>
            <a:noFill/>
          </a:ln>
          <a:effectLst/>
        </c:spPr>
        <c:marker>
          <c:symbol val="none"/>
        </c:marker>
      </c:pivotFmt>
      <c:pivotFmt>
        <c:idx val="47"/>
        <c:spPr>
          <a:solidFill>
            <a:schemeClr val="accent1"/>
          </a:solidFill>
          <a:ln>
            <a:noFill/>
          </a:ln>
          <a:effectLst/>
        </c:spPr>
        <c:marker>
          <c:symbol val="none"/>
        </c:marker>
      </c:pivotFmt>
      <c:pivotFmt>
        <c:idx val="48"/>
        <c:spPr>
          <a:solidFill>
            <a:schemeClr val="accent1"/>
          </a:solidFill>
          <a:ln>
            <a:noFill/>
          </a:ln>
          <a:effectLst/>
        </c:spPr>
        <c:marker>
          <c:symbol val="none"/>
        </c:marker>
      </c:pivotFmt>
      <c:pivotFmt>
        <c:idx val="49"/>
        <c:spPr>
          <a:solidFill>
            <a:schemeClr val="accent1"/>
          </a:solidFill>
          <a:ln>
            <a:noFill/>
          </a:ln>
          <a:effectLst/>
        </c:spPr>
        <c:marker>
          <c:symbol val="none"/>
        </c:marker>
      </c:pivotFmt>
      <c:pivotFmt>
        <c:idx val="50"/>
        <c:spPr>
          <a:solidFill>
            <a:schemeClr val="accent1"/>
          </a:solidFill>
          <a:ln>
            <a:noFill/>
          </a:ln>
          <a:effectLst/>
        </c:spPr>
        <c:marker>
          <c:symbol val="none"/>
        </c:marker>
      </c:pivotFmt>
      <c:pivotFmt>
        <c:idx val="51"/>
        <c:spPr>
          <a:solidFill>
            <a:schemeClr val="accent1"/>
          </a:solidFill>
          <a:ln>
            <a:noFill/>
          </a:ln>
          <a:effectLst/>
        </c:spPr>
        <c:marker>
          <c:symbol val="none"/>
        </c:marker>
      </c:pivotFmt>
      <c:pivotFmt>
        <c:idx val="52"/>
        <c:spPr>
          <a:solidFill>
            <a:schemeClr val="accent1"/>
          </a:solidFill>
          <a:ln>
            <a:noFill/>
          </a:ln>
          <a:effectLst/>
        </c:spPr>
        <c:marker>
          <c:symbol val="none"/>
        </c:marker>
      </c:pivotFmt>
      <c:pivotFmt>
        <c:idx val="53"/>
        <c:spPr>
          <a:solidFill>
            <a:schemeClr val="accent1"/>
          </a:solidFill>
          <a:ln>
            <a:noFill/>
          </a:ln>
          <a:effectLst/>
        </c:spPr>
        <c:marker>
          <c:symbol val="none"/>
        </c:marker>
      </c:pivotFmt>
      <c:pivotFmt>
        <c:idx val="54"/>
        <c:spPr>
          <a:solidFill>
            <a:schemeClr val="accent1"/>
          </a:solidFill>
          <a:ln>
            <a:noFill/>
          </a:ln>
          <a:effectLst/>
        </c:spPr>
        <c:marker>
          <c:symbol val="none"/>
        </c:marker>
      </c:pivotFmt>
      <c:pivotFmt>
        <c:idx val="55"/>
        <c:spPr>
          <a:solidFill>
            <a:schemeClr val="accent1"/>
          </a:solidFill>
          <a:ln>
            <a:noFill/>
          </a:ln>
          <a:effectLst/>
        </c:spPr>
        <c:marker>
          <c:symbol val="none"/>
        </c:marker>
      </c:pivotFmt>
      <c:pivotFmt>
        <c:idx val="56"/>
        <c:spPr>
          <a:solidFill>
            <a:schemeClr val="accent1"/>
          </a:solidFill>
          <a:ln>
            <a:noFill/>
          </a:ln>
          <a:effectLst/>
        </c:spPr>
        <c:marker>
          <c:symbol val="none"/>
        </c:marker>
      </c:pivotFmt>
      <c:pivotFmt>
        <c:idx val="57"/>
        <c:spPr>
          <a:solidFill>
            <a:schemeClr val="accent1"/>
          </a:solidFill>
          <a:ln>
            <a:noFill/>
          </a:ln>
          <a:effectLst/>
        </c:spPr>
        <c:marker>
          <c:symbol val="none"/>
        </c:marker>
      </c:pivotFmt>
      <c:pivotFmt>
        <c:idx val="58"/>
        <c:spPr>
          <a:solidFill>
            <a:schemeClr val="accent1"/>
          </a:solidFill>
          <a:ln>
            <a:noFill/>
          </a:ln>
          <a:effectLst/>
        </c:spPr>
        <c:marker>
          <c:symbol val="none"/>
        </c:marker>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1"/>
          </a:solidFill>
          <a:ln>
            <a:noFill/>
          </a:ln>
          <a:effectLst/>
        </c:spPr>
        <c:marker>
          <c:symbol val="none"/>
        </c:marker>
      </c:pivotFmt>
      <c:pivotFmt>
        <c:idx val="62"/>
        <c:spPr>
          <a:solidFill>
            <a:schemeClr val="accent1"/>
          </a:solidFill>
          <a:ln>
            <a:noFill/>
          </a:ln>
          <a:effectLst/>
        </c:spPr>
        <c:marker>
          <c:symbol val="none"/>
        </c:marker>
      </c:pivotFmt>
      <c:pivotFmt>
        <c:idx val="63"/>
        <c:spPr>
          <a:solidFill>
            <a:schemeClr val="accent1"/>
          </a:solidFill>
          <a:ln>
            <a:noFill/>
          </a:ln>
          <a:effectLst/>
        </c:spPr>
        <c:marker>
          <c:symbol val="none"/>
        </c:marker>
      </c:pivotFmt>
      <c:pivotFmt>
        <c:idx val="64"/>
        <c:spPr>
          <a:solidFill>
            <a:schemeClr val="accent1"/>
          </a:solidFill>
          <a:ln>
            <a:noFill/>
          </a:ln>
          <a:effectLst/>
        </c:spPr>
        <c:marker>
          <c:symbol val="none"/>
        </c:marker>
      </c:pivotFmt>
      <c:pivotFmt>
        <c:idx val="65"/>
        <c:spPr>
          <a:solidFill>
            <a:schemeClr val="accent1"/>
          </a:solidFill>
          <a:ln>
            <a:noFill/>
          </a:ln>
          <a:effectLst/>
        </c:spPr>
        <c:marker>
          <c:symbol val="none"/>
        </c:marker>
      </c:pivotFmt>
      <c:pivotFmt>
        <c:idx val="66"/>
        <c:spPr>
          <a:solidFill>
            <a:schemeClr val="accent1"/>
          </a:solidFill>
          <a:ln>
            <a:noFill/>
          </a:ln>
          <a:effectLst/>
        </c:spPr>
        <c:marker>
          <c:symbol val="none"/>
        </c:marker>
      </c:pivotFmt>
      <c:pivotFmt>
        <c:idx val="67"/>
        <c:spPr>
          <a:solidFill>
            <a:schemeClr val="accent1"/>
          </a:solidFill>
          <a:ln>
            <a:noFill/>
          </a:ln>
          <a:effectLst/>
        </c:spPr>
        <c:marker>
          <c:symbol val="none"/>
        </c:marker>
      </c:pivotFmt>
      <c:pivotFmt>
        <c:idx val="68"/>
        <c:spPr>
          <a:solidFill>
            <a:schemeClr val="accent1"/>
          </a:solidFill>
          <a:ln>
            <a:noFill/>
          </a:ln>
          <a:effectLst/>
        </c:spPr>
        <c:marker>
          <c:symbol val="none"/>
        </c:marker>
      </c:pivotFmt>
      <c:pivotFmt>
        <c:idx val="69"/>
        <c:spPr>
          <a:solidFill>
            <a:schemeClr val="accent1"/>
          </a:solidFill>
          <a:ln>
            <a:noFill/>
          </a:ln>
          <a:effectLst/>
        </c:spPr>
        <c:marker>
          <c:symbol val="none"/>
        </c:marker>
      </c:pivotFmt>
      <c:pivotFmt>
        <c:idx val="70"/>
        <c:spPr>
          <a:solidFill>
            <a:schemeClr val="accent1"/>
          </a:solidFill>
          <a:ln>
            <a:noFill/>
          </a:ln>
          <a:effectLst/>
        </c:spPr>
        <c:marker>
          <c:symbol val="none"/>
        </c:marker>
      </c:pivotFmt>
      <c:pivotFmt>
        <c:idx val="7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'Data Sources'!$C$4:$C$5</c:f>
              <c:strCache>
                <c:ptCount val="1"/>
                <c:pt idx="0">
                  <c:v>Not Using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Sources'!$B$6:$B$10</c:f>
              <c:strCache>
                <c:ptCount val="4"/>
                <c:pt idx="0">
                  <c:v>CSV’s / Excel files</c:v>
                </c:pt>
                <c:pt idx="1">
                  <c:v>Access Databases’s</c:v>
                </c:pt>
                <c:pt idx="2">
                  <c:v>Traditional Databases solutions: Microsoft SQL Server, Oracle</c:v>
                </c:pt>
                <c:pt idx="3">
                  <c:v>Big Data solutions: Netezza, Hadoop, Datalakes</c:v>
                </c:pt>
              </c:strCache>
            </c:strRef>
          </c:cat>
          <c:val>
            <c:numRef>
              <c:f>'Data Sources'!$C$6:$C$10</c:f>
              <c:numCache>
                <c:formatCode>0%</c:formatCode>
                <c:ptCount val="4"/>
                <c:pt idx="0">
                  <c:v>3.7267080745341616E-2</c:v>
                </c:pt>
                <c:pt idx="1">
                  <c:v>0.46496815286624205</c:v>
                </c:pt>
                <c:pt idx="2">
                  <c:v>8.6956521739130432E-2</c:v>
                </c:pt>
                <c:pt idx="3">
                  <c:v>0.30573248407643311</c:v>
                </c:pt>
              </c:numCache>
            </c:numRef>
          </c:val>
          <c:extLst>
            <c:ext xmlns:c16="http://schemas.microsoft.com/office/drawing/2014/chart" uri="{C3380CC4-5D6E-409C-BE32-E72D297353CC}">
              <c16:uniqueId val="{00000000-E951-4BCD-A20C-F1BA2DBC7929}"/>
            </c:ext>
          </c:extLst>
        </c:ser>
        <c:ser>
          <c:idx val="1"/>
          <c:order val="1"/>
          <c:tx>
            <c:strRef>
              <c:f>'Data Sources'!$D$4:$D$5</c:f>
              <c:strCache>
                <c:ptCount val="1"/>
                <c:pt idx="0">
                  <c:v>Would Like to Use</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E951-4BCD-A20C-F1BA2DBC792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Sources'!$B$6:$B$10</c:f>
              <c:strCache>
                <c:ptCount val="4"/>
                <c:pt idx="0">
                  <c:v>CSV’s / Excel files</c:v>
                </c:pt>
                <c:pt idx="1">
                  <c:v>Access Databases’s</c:v>
                </c:pt>
                <c:pt idx="2">
                  <c:v>Traditional Databases solutions: Microsoft SQL Server, Oracle</c:v>
                </c:pt>
                <c:pt idx="3">
                  <c:v>Big Data solutions: Netezza, Hadoop, Datalakes</c:v>
                </c:pt>
              </c:strCache>
            </c:strRef>
          </c:cat>
          <c:val>
            <c:numRef>
              <c:f>'Data Sources'!$D$6:$D$10</c:f>
              <c:numCache>
                <c:formatCode>0%</c:formatCode>
                <c:ptCount val="4"/>
                <c:pt idx="0">
                  <c:v>0</c:v>
                </c:pt>
                <c:pt idx="1">
                  <c:v>8.2802547770700632E-2</c:v>
                </c:pt>
                <c:pt idx="2">
                  <c:v>0.14906832298136646</c:v>
                </c:pt>
                <c:pt idx="3">
                  <c:v>0.43312101910828027</c:v>
                </c:pt>
              </c:numCache>
            </c:numRef>
          </c:val>
          <c:extLst>
            <c:ext xmlns:c16="http://schemas.microsoft.com/office/drawing/2014/chart" uri="{C3380CC4-5D6E-409C-BE32-E72D297353CC}">
              <c16:uniqueId val="{00000001-E951-4BCD-A20C-F1BA2DBC7929}"/>
            </c:ext>
          </c:extLst>
        </c:ser>
        <c:ser>
          <c:idx val="2"/>
          <c:order val="2"/>
          <c:tx>
            <c:strRef>
              <c:f>'Data Sources'!$E$4:$E$5</c:f>
              <c:strCache>
                <c:ptCount val="1"/>
                <c:pt idx="0">
                  <c:v>Are Currently Using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Sources'!$B$6:$B$10</c:f>
              <c:strCache>
                <c:ptCount val="4"/>
                <c:pt idx="0">
                  <c:v>CSV’s / Excel files</c:v>
                </c:pt>
                <c:pt idx="1">
                  <c:v>Access Databases’s</c:v>
                </c:pt>
                <c:pt idx="2">
                  <c:v>Traditional Databases solutions: Microsoft SQL Server, Oracle</c:v>
                </c:pt>
                <c:pt idx="3">
                  <c:v>Big Data solutions: Netezza, Hadoop, Datalakes</c:v>
                </c:pt>
              </c:strCache>
            </c:strRef>
          </c:cat>
          <c:val>
            <c:numRef>
              <c:f>'Data Sources'!$E$6:$E$10</c:f>
              <c:numCache>
                <c:formatCode>0%</c:formatCode>
                <c:ptCount val="4"/>
                <c:pt idx="0">
                  <c:v>0.96273291925465843</c:v>
                </c:pt>
                <c:pt idx="1">
                  <c:v>0.45222929936305734</c:v>
                </c:pt>
                <c:pt idx="2">
                  <c:v>0.7639751552795031</c:v>
                </c:pt>
                <c:pt idx="3">
                  <c:v>0.26114649681528662</c:v>
                </c:pt>
              </c:numCache>
            </c:numRef>
          </c:val>
          <c:extLst>
            <c:ext xmlns:c16="http://schemas.microsoft.com/office/drawing/2014/chart" uri="{C3380CC4-5D6E-409C-BE32-E72D297353CC}">
              <c16:uniqueId val="{00000002-E951-4BCD-A20C-F1BA2DBC7929}"/>
            </c:ext>
          </c:extLst>
        </c:ser>
        <c:dLbls>
          <c:dLblPos val="ctr"/>
          <c:showLegendKey val="0"/>
          <c:showVal val="1"/>
          <c:showCatName val="0"/>
          <c:showSerName val="0"/>
          <c:showPercent val="0"/>
          <c:showBubbleSize val="0"/>
        </c:dLbls>
        <c:gapWidth val="50"/>
        <c:overlap val="100"/>
        <c:axId val="220016336"/>
        <c:axId val="219996784"/>
      </c:barChart>
      <c:catAx>
        <c:axId val="2200163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Datra Source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9996784"/>
        <c:crosses val="autoZero"/>
        <c:auto val="1"/>
        <c:lblAlgn val="ctr"/>
        <c:lblOffset val="100"/>
        <c:noMultiLvlLbl val="0"/>
      </c:catAx>
      <c:valAx>
        <c:axId val="21999678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0016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'[ASSA Data Analytics Survey 2018.xlsx]Data Sources'!$C$31</c:f>
              <c:strCache>
                <c:ptCount val="1"/>
                <c:pt idx="0">
                  <c:v>2016</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'[ASSA Data Analytics Survey 2018.xlsx]Data Sources'!$B$32:$B$37</c:f>
              <c:strCache>
                <c:ptCount val="6"/>
                <c:pt idx="0">
                  <c:v>Google Analytics</c:v>
                </c:pt>
                <c:pt idx="1">
                  <c:v>Facebook</c:v>
                </c:pt>
                <c:pt idx="2">
                  <c:v>Other External Sources</c:v>
                </c:pt>
                <c:pt idx="3">
                  <c:v>Twitter</c:v>
                </c:pt>
                <c:pt idx="4">
                  <c:v>Amazon Web Services</c:v>
                </c:pt>
                <c:pt idx="5">
                  <c:v>HelloPeter</c:v>
                </c:pt>
              </c:strCache>
            </c:strRef>
          </c:cat>
          <c:val>
            <c:numRef>
              <c:f>'[ASSA Data Analytics Survey 2018.xlsx]Data Sources'!$C$32:$C$37</c:f>
              <c:numCache>
                <c:formatCode>0%</c:formatCode>
                <c:ptCount val="6"/>
                <c:pt idx="0">
                  <c:v>0.15879828326180256</c:v>
                </c:pt>
                <c:pt idx="1">
                  <c:v>0.12446351931330472</c:v>
                </c:pt>
                <c:pt idx="2">
                  <c:v>0.11587982832618025</c:v>
                </c:pt>
                <c:pt idx="3">
                  <c:v>9.4420600858369105E-2</c:v>
                </c:pt>
                <c:pt idx="4">
                  <c:v>4.7210300429184553E-2</c:v>
                </c:pt>
                <c:pt idx="5">
                  <c:v>8.15450643776824E-2</c:v>
                </c:pt>
              </c:numCache>
            </c:numRef>
          </c:val>
          <c:extLst>
            <c:ext xmlns:c16="http://schemas.microsoft.com/office/drawing/2014/chart" uri="{C3380CC4-5D6E-409C-BE32-E72D297353CC}">
              <c16:uniqueId val="{00000000-D8A6-43C7-8CEE-6172415BB1B8}"/>
            </c:ext>
          </c:extLst>
        </c:ser>
        <c:ser>
          <c:idx val="1"/>
          <c:order val="1"/>
          <c:tx>
            <c:strRef>
              <c:f>'[ASSA Data Analytics Survey 2018.xlsx]Data Sources'!$D$31</c:f>
              <c:strCache>
                <c:ptCount val="1"/>
                <c:pt idx="0">
                  <c:v>2018</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'[ASSA Data Analytics Survey 2018.xlsx]Data Sources'!$B$32:$B$37</c:f>
              <c:strCache>
                <c:ptCount val="6"/>
                <c:pt idx="0">
                  <c:v>Google Analytics</c:v>
                </c:pt>
                <c:pt idx="1">
                  <c:v>Facebook</c:v>
                </c:pt>
                <c:pt idx="2">
                  <c:v>Other External Sources</c:v>
                </c:pt>
                <c:pt idx="3">
                  <c:v>Twitter</c:v>
                </c:pt>
                <c:pt idx="4">
                  <c:v>Amazon Web Services</c:v>
                </c:pt>
                <c:pt idx="5">
                  <c:v>HelloPeter</c:v>
                </c:pt>
              </c:strCache>
            </c:strRef>
          </c:cat>
          <c:val>
            <c:numRef>
              <c:f>'[ASSA Data Analytics Survey 2018.xlsx]Data Sources'!$D$32:$D$37</c:f>
              <c:numCache>
                <c:formatCode>0%</c:formatCode>
                <c:ptCount val="6"/>
                <c:pt idx="0">
                  <c:v>0.12048192771084337</c:v>
                </c:pt>
                <c:pt idx="1">
                  <c:v>0.12048192771084337</c:v>
                </c:pt>
                <c:pt idx="2">
                  <c:v>0.10240963855421686</c:v>
                </c:pt>
                <c:pt idx="3">
                  <c:v>8.4337349397590355E-2</c:v>
                </c:pt>
                <c:pt idx="4">
                  <c:v>0.10843373493975904</c:v>
                </c:pt>
                <c:pt idx="5">
                  <c:v>5.4216867469879519E-2</c:v>
                </c:pt>
              </c:numCache>
            </c:numRef>
          </c:val>
          <c:extLst>
            <c:ext xmlns:c16="http://schemas.microsoft.com/office/drawing/2014/chart" uri="{C3380CC4-5D6E-409C-BE32-E72D297353CC}">
              <c16:uniqueId val="{00000001-D8A6-43C7-8CEE-6172415BB1B8}"/>
            </c:ext>
          </c:extLst>
        </c:ser>
        <c:dLbls>
          <c:dLblPos val="outEnd"/>
          <c:showLegendKey val="0"/>
          <c:showVal val="1"/>
          <c:showCatName val="0"/>
          <c:showSerName val="0"/>
          <c:showPercent val="0"/>
          <c:showBubbleSize val="0"/>
        </c:dLbls>
        <c:gapWidth val="50"/>
        <c:overlap val="-10"/>
        <c:axId val="1644595775"/>
        <c:axId val="1644599103"/>
      </c:barChart>
      <c:catAx>
        <c:axId val="164459577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sz="1000" b="0" i="0" u="none" strike="noStrike" baseline="0">
                    <a:effectLst/>
                  </a:rPr>
                  <a:t>Datra Source</a:t>
                </a:r>
                <a:endParaRPr lang="en-ZA"/>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4599103"/>
        <c:crosses val="autoZero"/>
        <c:auto val="1"/>
        <c:lblAlgn val="ctr"/>
        <c:lblOffset val="100"/>
        <c:noMultiLvlLbl val="0"/>
      </c:catAx>
      <c:valAx>
        <c:axId val="164459910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4595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[ASSA Data Analytics Survey 2018.xlsx]Data Driven Decision Making!PivotTable24</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'Data Driven Decision Making'!$C$5:$C$6</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Driven Decision Making'!$B$7:$B$11</c:f>
              <c:strCache>
                <c:ptCount val="4"/>
                <c:pt idx="0">
                  <c:v>Not at all</c:v>
                </c:pt>
                <c:pt idx="1">
                  <c:v>Some of the time</c:v>
                </c:pt>
                <c:pt idx="2">
                  <c:v>Mostly</c:v>
                </c:pt>
                <c:pt idx="3">
                  <c:v>All the time</c:v>
                </c:pt>
              </c:strCache>
            </c:strRef>
          </c:cat>
          <c:val>
            <c:numRef>
              <c:f>'Data Driven Decision Making'!$C$7:$C$11</c:f>
              <c:numCache>
                <c:formatCode>0%</c:formatCode>
                <c:ptCount val="4"/>
                <c:pt idx="0">
                  <c:v>0.12217194570135746</c:v>
                </c:pt>
                <c:pt idx="1">
                  <c:v>0.42081447963800905</c:v>
                </c:pt>
                <c:pt idx="2">
                  <c:v>0.28506787330316741</c:v>
                </c:pt>
                <c:pt idx="3">
                  <c:v>0.17194570135746606</c:v>
                </c:pt>
              </c:numCache>
            </c:numRef>
          </c:val>
          <c:extLst>
            <c:ext xmlns:c16="http://schemas.microsoft.com/office/drawing/2014/chart" uri="{C3380CC4-5D6E-409C-BE32-E72D297353CC}">
              <c16:uniqueId val="{00000000-F53B-4C53-AB3D-351AC0B7FF50}"/>
            </c:ext>
          </c:extLst>
        </c:ser>
        <c:ser>
          <c:idx val="1"/>
          <c:order val="1"/>
          <c:tx>
            <c:strRef>
              <c:f>'Data Driven Decision Making'!$D$5:$D$6</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Driven Decision Making'!$B$7:$B$11</c:f>
              <c:strCache>
                <c:ptCount val="4"/>
                <c:pt idx="0">
                  <c:v>Not at all</c:v>
                </c:pt>
                <c:pt idx="1">
                  <c:v>Some of the time</c:v>
                </c:pt>
                <c:pt idx="2">
                  <c:v>Mostly</c:v>
                </c:pt>
                <c:pt idx="3">
                  <c:v>All the time</c:v>
                </c:pt>
              </c:strCache>
            </c:strRef>
          </c:cat>
          <c:val>
            <c:numRef>
              <c:f>'Data Driven Decision Making'!$D$7:$D$11</c:f>
              <c:numCache>
                <c:formatCode>0%</c:formatCode>
                <c:ptCount val="4"/>
                <c:pt idx="0">
                  <c:v>8.5889570552147243E-2</c:v>
                </c:pt>
                <c:pt idx="1">
                  <c:v>0.48466257668711654</c:v>
                </c:pt>
                <c:pt idx="2">
                  <c:v>0.29447852760736198</c:v>
                </c:pt>
                <c:pt idx="3">
                  <c:v>0.13496932515337423</c:v>
                </c:pt>
              </c:numCache>
            </c:numRef>
          </c:val>
          <c:extLst>
            <c:ext xmlns:c16="http://schemas.microsoft.com/office/drawing/2014/chart" uri="{C3380CC4-5D6E-409C-BE32-E72D297353CC}">
              <c16:uniqueId val="{00000001-F53B-4C53-AB3D-351AC0B7FF50}"/>
            </c:ext>
          </c:extLst>
        </c:ser>
        <c:dLbls>
          <c:dLblPos val="outEnd"/>
          <c:showLegendKey val="0"/>
          <c:showVal val="1"/>
          <c:showCatName val="0"/>
          <c:showSerName val="0"/>
          <c:showPercent val="0"/>
          <c:showBubbleSize val="0"/>
        </c:dLbls>
        <c:gapWidth val="50"/>
        <c:overlap val="-10"/>
        <c:axId val="2002755471"/>
        <c:axId val="2002751311"/>
      </c:barChart>
      <c:catAx>
        <c:axId val="200275547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dirty="0"/>
                  <a:t>Current Analytics Usage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751311"/>
        <c:crosses val="autoZero"/>
        <c:auto val="1"/>
        <c:lblAlgn val="ctr"/>
        <c:lblOffset val="100"/>
        <c:noMultiLvlLbl val="0"/>
      </c:catAx>
      <c:valAx>
        <c:axId val="2002751311"/>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7554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4B64E-0389-4CCA-ABC9-ABB772676111}" type="doc">
      <dgm:prSet loTypeId="urn:microsoft.com/office/officeart/2005/8/layout/orgChart1" loCatId="hierarchy" qsTypeId="urn:microsoft.com/office/officeart/2005/8/quickstyle/simple1" qsCatId="simple" csTypeId="urn:microsoft.com/office/officeart/2005/8/colors/accent4_2" csCatId="accent4" phldr="1"/>
      <dgm:spPr/>
      <dgm:t>
        <a:bodyPr/>
        <a:lstStyle/>
        <a:p>
          <a:endParaRPr lang="en-US"/>
        </a:p>
      </dgm:t>
    </dgm:pt>
    <dgm:pt modelId="{347288F1-989F-45C8-B4F9-BA075C8F77C5}">
      <dgm:prSet/>
      <dgm:spPr>
        <a:solidFill>
          <a:schemeClr val="bg2"/>
        </a:solidFill>
      </dgm:spPr>
      <dgm:t>
        <a:bodyPr/>
        <a:lstStyle/>
        <a:p>
          <a:pPr rtl="0"/>
          <a:r>
            <a:rPr lang="en-ZA" dirty="0">
              <a:latin typeface="Arial" panose="020B0604020202020204" pitchFamily="34" charset="0"/>
              <a:cs typeface="Arial" panose="020B0604020202020204" pitchFamily="34" charset="0"/>
            </a:rPr>
            <a:t>Employment Info</a:t>
          </a:r>
        </a:p>
      </dgm:t>
    </dgm:pt>
    <dgm:pt modelId="{782D0D6E-FB6A-4B4B-906D-F0A6395F4138}" type="parTrans" cxnId="{41B6CD46-CEFE-48F5-86CB-69F0D8BD63AD}">
      <dgm:prSet/>
      <dgm:spPr/>
      <dgm:t>
        <a:bodyPr/>
        <a:lstStyle/>
        <a:p>
          <a:endParaRPr lang="en-US">
            <a:latin typeface="Arial" panose="020B0604020202020204" pitchFamily="34" charset="0"/>
            <a:cs typeface="Arial" panose="020B0604020202020204" pitchFamily="34" charset="0"/>
          </a:endParaRPr>
        </a:p>
      </dgm:t>
    </dgm:pt>
    <dgm:pt modelId="{676BA4C1-1829-4AC0-9C3B-EBFEAD355180}" type="sibTrans" cxnId="{41B6CD46-CEFE-48F5-86CB-69F0D8BD63AD}">
      <dgm:prSet/>
      <dgm:spPr/>
      <dgm:t>
        <a:bodyPr/>
        <a:lstStyle/>
        <a:p>
          <a:endParaRPr lang="en-US">
            <a:latin typeface="Arial" panose="020B0604020202020204" pitchFamily="34" charset="0"/>
            <a:cs typeface="Arial" panose="020B0604020202020204" pitchFamily="34" charset="0"/>
          </a:endParaRPr>
        </a:p>
      </dgm:t>
    </dgm:pt>
    <dgm:pt modelId="{03E919FF-960A-4DBA-9264-F27CF5ECEAFA}">
      <dgm:prSet/>
      <dgm:spPr>
        <a:solidFill>
          <a:schemeClr val="accent3"/>
        </a:solidFill>
      </dgm:spPr>
      <dgm:t>
        <a:bodyPr/>
        <a:lstStyle/>
        <a:p>
          <a:pPr rtl="0"/>
          <a:r>
            <a:rPr lang="en-ZA" dirty="0">
              <a:latin typeface="Arial" panose="020B0604020202020204" pitchFamily="34" charset="0"/>
              <a:cs typeface="Arial" panose="020B0604020202020204" pitchFamily="34" charset="0"/>
            </a:rPr>
            <a:t>Data Science</a:t>
          </a:r>
        </a:p>
      </dgm:t>
    </dgm:pt>
    <dgm:pt modelId="{40E2AC65-85E0-4287-8C00-A8D5B41330B0}" type="parTrans" cxnId="{B733C44F-136A-4E77-B581-7328A91F272F}">
      <dgm:prSet/>
      <dgm:spPr/>
      <dgm:t>
        <a:bodyPr/>
        <a:lstStyle/>
        <a:p>
          <a:endParaRPr lang="en-US">
            <a:latin typeface="Arial" panose="020B0604020202020204" pitchFamily="34" charset="0"/>
            <a:cs typeface="Arial" panose="020B0604020202020204" pitchFamily="34" charset="0"/>
          </a:endParaRPr>
        </a:p>
      </dgm:t>
    </dgm:pt>
    <dgm:pt modelId="{35DA235E-2045-4362-BD52-B35554C19AFB}" type="sibTrans" cxnId="{B733C44F-136A-4E77-B581-7328A91F272F}">
      <dgm:prSet/>
      <dgm:spPr/>
      <dgm:t>
        <a:bodyPr/>
        <a:lstStyle/>
        <a:p>
          <a:endParaRPr lang="en-US">
            <a:latin typeface="Arial" panose="020B0604020202020204" pitchFamily="34" charset="0"/>
            <a:cs typeface="Arial" panose="020B0604020202020204" pitchFamily="34" charset="0"/>
          </a:endParaRPr>
        </a:p>
      </dgm:t>
    </dgm:pt>
    <dgm:pt modelId="{8778DDF0-DD25-4999-B5B3-6ABC7B049789}">
      <dgm:prSet/>
      <dgm:spPr>
        <a:solidFill>
          <a:schemeClr val="accent3"/>
        </a:solidFill>
      </dgm:spPr>
      <dgm:t>
        <a:bodyPr/>
        <a:lstStyle/>
        <a:p>
          <a:pPr rtl="0"/>
          <a:r>
            <a:rPr lang="en-ZA" dirty="0">
              <a:latin typeface="Arial" panose="020B0604020202020204" pitchFamily="34" charset="0"/>
              <a:cs typeface="Arial" panose="020B0604020202020204" pitchFamily="34" charset="0"/>
            </a:rPr>
            <a:t>Data</a:t>
          </a:r>
        </a:p>
      </dgm:t>
    </dgm:pt>
    <dgm:pt modelId="{16418FF8-3E6E-4CC6-84CD-705D1EB82A6A}" type="parTrans" cxnId="{D7D853DE-9F77-49E8-80BB-DF2BCC71C6F0}">
      <dgm:prSet/>
      <dgm:spPr/>
      <dgm:t>
        <a:bodyPr/>
        <a:lstStyle/>
        <a:p>
          <a:endParaRPr lang="en-US">
            <a:latin typeface="Arial" panose="020B0604020202020204" pitchFamily="34" charset="0"/>
            <a:cs typeface="Arial" panose="020B0604020202020204" pitchFamily="34" charset="0"/>
          </a:endParaRPr>
        </a:p>
      </dgm:t>
    </dgm:pt>
    <dgm:pt modelId="{2CE576BB-9F22-4764-B346-D314C8BE051F}" type="sibTrans" cxnId="{D7D853DE-9F77-49E8-80BB-DF2BCC71C6F0}">
      <dgm:prSet/>
      <dgm:spPr/>
      <dgm:t>
        <a:bodyPr/>
        <a:lstStyle/>
        <a:p>
          <a:endParaRPr lang="en-US">
            <a:latin typeface="Arial" panose="020B0604020202020204" pitchFamily="34" charset="0"/>
            <a:cs typeface="Arial" panose="020B0604020202020204" pitchFamily="34" charset="0"/>
          </a:endParaRPr>
        </a:p>
      </dgm:t>
    </dgm:pt>
    <dgm:pt modelId="{364B6059-3D1E-468B-8902-7A09E6ECEC68}">
      <dgm:prSet phldrT="[Text]"/>
      <dgm:spPr>
        <a:solidFill>
          <a:schemeClr val="accent1"/>
        </a:solidFill>
      </dgm:spPr>
      <dgm:t>
        <a:bodyPr/>
        <a:lstStyle/>
        <a:p>
          <a:r>
            <a:rPr lang="en-ZA" dirty="0">
              <a:latin typeface="Arial" panose="020B0604020202020204" pitchFamily="34" charset="0"/>
              <a:cs typeface="Arial" panose="020B0604020202020204" pitchFamily="34" charset="0"/>
            </a:rPr>
            <a:t>Demographic Information</a:t>
          </a:r>
          <a:endParaRPr lang="en-US" dirty="0">
            <a:latin typeface="Arial" panose="020B0604020202020204" pitchFamily="34" charset="0"/>
            <a:cs typeface="Arial" panose="020B0604020202020204" pitchFamily="34" charset="0"/>
          </a:endParaRPr>
        </a:p>
      </dgm:t>
    </dgm:pt>
    <dgm:pt modelId="{228006AF-ACD2-40A1-A2F6-79D7AC7C5ACE}" type="parTrans" cxnId="{ADAB0000-6930-473E-8801-7F1524043F49}">
      <dgm:prSet/>
      <dgm:spPr/>
      <dgm:t>
        <a:bodyPr/>
        <a:lstStyle/>
        <a:p>
          <a:endParaRPr lang="en-US">
            <a:latin typeface="Arial" panose="020B0604020202020204" pitchFamily="34" charset="0"/>
            <a:cs typeface="Arial" panose="020B0604020202020204" pitchFamily="34" charset="0"/>
          </a:endParaRPr>
        </a:p>
      </dgm:t>
    </dgm:pt>
    <dgm:pt modelId="{4D152DE6-2006-434B-A9C8-8F30B8DF4F79}" type="sibTrans" cxnId="{ADAB0000-6930-473E-8801-7F1524043F49}">
      <dgm:prSet/>
      <dgm:spPr/>
      <dgm:t>
        <a:bodyPr/>
        <a:lstStyle/>
        <a:p>
          <a:endParaRPr lang="en-US">
            <a:latin typeface="Arial" panose="020B0604020202020204" pitchFamily="34" charset="0"/>
            <a:cs typeface="Arial" panose="020B0604020202020204" pitchFamily="34" charset="0"/>
          </a:endParaRPr>
        </a:p>
      </dgm:t>
    </dgm:pt>
    <dgm:pt modelId="{DAA2ED24-3DC0-4F49-B05E-2954A192F122}">
      <dgm:prSet phldrT="[Text]"/>
      <dgm:spPr>
        <a:solidFill>
          <a:schemeClr val="accent1"/>
        </a:solidFill>
      </dgm:spPr>
      <dgm:t>
        <a:bodyPr/>
        <a:lstStyle/>
        <a:p>
          <a:pPr rtl="0"/>
          <a:r>
            <a:rPr lang="en-ZA">
              <a:latin typeface="Arial" panose="020B0604020202020204" pitchFamily="34" charset="0"/>
              <a:cs typeface="Arial" panose="020B0604020202020204" pitchFamily="34" charset="0"/>
            </a:rPr>
            <a:t>Age</a:t>
          </a:r>
          <a:endParaRPr lang="en-US" dirty="0">
            <a:latin typeface="Arial" panose="020B0604020202020204" pitchFamily="34" charset="0"/>
            <a:cs typeface="Arial" panose="020B0604020202020204" pitchFamily="34" charset="0"/>
          </a:endParaRPr>
        </a:p>
      </dgm:t>
    </dgm:pt>
    <dgm:pt modelId="{447639D3-29CA-4CFC-8D17-B57E031143D6}" type="parTrans" cxnId="{3CCEE42A-9925-415E-B544-1C51F109C41C}">
      <dgm:prSet/>
      <dgm:spPr/>
      <dgm:t>
        <a:bodyPr/>
        <a:lstStyle/>
        <a:p>
          <a:endParaRPr lang="en-US">
            <a:latin typeface="Arial" panose="020B0604020202020204" pitchFamily="34" charset="0"/>
            <a:cs typeface="Arial" panose="020B0604020202020204" pitchFamily="34" charset="0"/>
          </a:endParaRPr>
        </a:p>
      </dgm:t>
    </dgm:pt>
    <dgm:pt modelId="{34DA2CDA-AD74-4672-8C0E-A13F17F97E46}" type="sibTrans" cxnId="{3CCEE42A-9925-415E-B544-1C51F109C41C}">
      <dgm:prSet/>
      <dgm:spPr/>
      <dgm:t>
        <a:bodyPr/>
        <a:lstStyle/>
        <a:p>
          <a:endParaRPr lang="en-US">
            <a:latin typeface="Arial" panose="020B0604020202020204" pitchFamily="34" charset="0"/>
            <a:cs typeface="Arial" panose="020B0604020202020204" pitchFamily="34" charset="0"/>
          </a:endParaRPr>
        </a:p>
      </dgm:t>
    </dgm:pt>
    <dgm:pt modelId="{6247F10A-CAE0-48C1-8974-50196048CF7E}">
      <dgm:prSet/>
      <dgm:spPr>
        <a:solidFill>
          <a:schemeClr val="accent1"/>
        </a:solidFill>
      </dgm:spPr>
      <dgm:t>
        <a:bodyPr/>
        <a:lstStyle/>
        <a:p>
          <a:r>
            <a:rPr lang="en-ZA" dirty="0">
              <a:latin typeface="Arial" panose="020B0604020202020204" pitchFamily="34" charset="0"/>
              <a:cs typeface="Arial" panose="020B0604020202020204" pitchFamily="34" charset="0"/>
            </a:rPr>
            <a:t>Qualification Stage</a:t>
          </a:r>
        </a:p>
      </dgm:t>
    </dgm:pt>
    <dgm:pt modelId="{ECFBDBA7-8C3D-4D62-9C17-6FB4EC4A058A}" type="parTrans" cxnId="{27FF2CC5-EFE3-4146-9709-1B3B5ABB7218}">
      <dgm:prSet/>
      <dgm:spPr/>
      <dgm:t>
        <a:bodyPr/>
        <a:lstStyle/>
        <a:p>
          <a:endParaRPr lang="en-US">
            <a:latin typeface="Arial" panose="020B0604020202020204" pitchFamily="34" charset="0"/>
            <a:cs typeface="Arial" panose="020B0604020202020204" pitchFamily="34" charset="0"/>
          </a:endParaRPr>
        </a:p>
      </dgm:t>
    </dgm:pt>
    <dgm:pt modelId="{085E3ED9-332C-4529-A6BB-D6D7851400A1}" type="sibTrans" cxnId="{27FF2CC5-EFE3-4146-9709-1B3B5ABB7218}">
      <dgm:prSet/>
      <dgm:spPr/>
      <dgm:t>
        <a:bodyPr/>
        <a:lstStyle/>
        <a:p>
          <a:endParaRPr lang="en-US">
            <a:latin typeface="Arial" panose="020B0604020202020204" pitchFamily="34" charset="0"/>
            <a:cs typeface="Arial" panose="020B0604020202020204" pitchFamily="34" charset="0"/>
          </a:endParaRPr>
        </a:p>
      </dgm:t>
    </dgm:pt>
    <dgm:pt modelId="{CA6C8D10-6619-4AAC-B27A-F25BFC142CCF}">
      <dgm:prSet/>
      <dgm:spPr>
        <a:solidFill>
          <a:schemeClr val="bg2"/>
        </a:solidFill>
      </dgm:spPr>
      <dgm:t>
        <a:bodyPr/>
        <a:lstStyle/>
        <a:p>
          <a:pPr rtl="0"/>
          <a:r>
            <a:rPr lang="en-ZA" dirty="0">
              <a:latin typeface="Arial" panose="020B0604020202020204" pitchFamily="34" charset="0"/>
              <a:cs typeface="Arial" panose="020B0604020202020204" pitchFamily="34" charset="0"/>
            </a:rPr>
            <a:t>Job Level</a:t>
          </a:r>
        </a:p>
      </dgm:t>
    </dgm:pt>
    <dgm:pt modelId="{8E677E36-09BB-4D13-A06D-EA90333F8872}" type="parTrans" cxnId="{9459639C-76C1-4699-AB54-408678537F7C}">
      <dgm:prSet/>
      <dgm:spPr/>
      <dgm:t>
        <a:bodyPr/>
        <a:lstStyle/>
        <a:p>
          <a:endParaRPr lang="en-US">
            <a:latin typeface="Arial" panose="020B0604020202020204" pitchFamily="34" charset="0"/>
            <a:cs typeface="Arial" panose="020B0604020202020204" pitchFamily="34" charset="0"/>
          </a:endParaRPr>
        </a:p>
      </dgm:t>
    </dgm:pt>
    <dgm:pt modelId="{A977BB85-9212-4CF1-B7D3-4F0875B012DB}" type="sibTrans" cxnId="{9459639C-76C1-4699-AB54-408678537F7C}">
      <dgm:prSet/>
      <dgm:spPr/>
      <dgm:t>
        <a:bodyPr/>
        <a:lstStyle/>
        <a:p>
          <a:endParaRPr lang="en-US">
            <a:latin typeface="Arial" panose="020B0604020202020204" pitchFamily="34" charset="0"/>
            <a:cs typeface="Arial" panose="020B0604020202020204" pitchFamily="34" charset="0"/>
          </a:endParaRPr>
        </a:p>
      </dgm:t>
    </dgm:pt>
    <dgm:pt modelId="{8BB1FD92-231D-40C7-A2DD-1411AD18DEAB}">
      <dgm:prSet/>
      <dgm:spPr>
        <a:solidFill>
          <a:schemeClr val="bg2"/>
        </a:solidFill>
      </dgm:spPr>
      <dgm:t>
        <a:bodyPr/>
        <a:lstStyle/>
        <a:p>
          <a:r>
            <a:rPr lang="en-ZA" dirty="0">
              <a:latin typeface="Arial" panose="020B0604020202020204" pitchFamily="34" charset="0"/>
              <a:cs typeface="Arial" panose="020B0604020202020204" pitchFamily="34" charset="0"/>
            </a:rPr>
            <a:t>Practice Area</a:t>
          </a:r>
        </a:p>
      </dgm:t>
    </dgm:pt>
    <dgm:pt modelId="{A06F93F3-DE2E-4966-87AD-793169015FBB}" type="parTrans" cxnId="{4068109F-80A7-4A42-AD18-52BD173B3A12}">
      <dgm:prSet/>
      <dgm:spPr/>
      <dgm:t>
        <a:bodyPr/>
        <a:lstStyle/>
        <a:p>
          <a:endParaRPr lang="en-US">
            <a:latin typeface="Arial" panose="020B0604020202020204" pitchFamily="34" charset="0"/>
            <a:cs typeface="Arial" panose="020B0604020202020204" pitchFamily="34" charset="0"/>
          </a:endParaRPr>
        </a:p>
      </dgm:t>
    </dgm:pt>
    <dgm:pt modelId="{72B16F18-6F4E-4D09-B419-7B1711A0624A}" type="sibTrans" cxnId="{4068109F-80A7-4A42-AD18-52BD173B3A12}">
      <dgm:prSet/>
      <dgm:spPr/>
      <dgm:t>
        <a:bodyPr/>
        <a:lstStyle/>
        <a:p>
          <a:endParaRPr lang="en-US">
            <a:latin typeface="Arial" panose="020B0604020202020204" pitchFamily="34" charset="0"/>
            <a:cs typeface="Arial" panose="020B0604020202020204" pitchFamily="34" charset="0"/>
          </a:endParaRPr>
        </a:p>
      </dgm:t>
    </dgm:pt>
    <dgm:pt modelId="{BDBE2B3D-E186-4D0B-8592-09DF8F559B59}">
      <dgm:prSet/>
      <dgm:spPr>
        <a:solidFill>
          <a:schemeClr val="bg2"/>
        </a:solidFill>
      </dgm:spPr>
      <dgm:t>
        <a:bodyPr/>
        <a:lstStyle/>
        <a:p>
          <a:r>
            <a:rPr lang="en-ZA" dirty="0">
              <a:latin typeface="Arial" panose="020B0604020202020204" pitchFamily="34" charset="0"/>
              <a:cs typeface="Arial" panose="020B0604020202020204" pitchFamily="34" charset="0"/>
            </a:rPr>
            <a:t>Functions Performed</a:t>
          </a:r>
        </a:p>
      </dgm:t>
    </dgm:pt>
    <dgm:pt modelId="{96163E59-4064-4D27-AC04-F5C4BE2EB339}" type="parTrans" cxnId="{15D229E5-D377-4E38-A512-89F20587F70E}">
      <dgm:prSet/>
      <dgm:spPr/>
      <dgm:t>
        <a:bodyPr/>
        <a:lstStyle/>
        <a:p>
          <a:endParaRPr lang="en-US">
            <a:latin typeface="Arial" panose="020B0604020202020204" pitchFamily="34" charset="0"/>
            <a:cs typeface="Arial" panose="020B0604020202020204" pitchFamily="34" charset="0"/>
          </a:endParaRPr>
        </a:p>
      </dgm:t>
    </dgm:pt>
    <dgm:pt modelId="{44A05EA2-82EA-4DE5-A8B1-2099A215FF26}" type="sibTrans" cxnId="{15D229E5-D377-4E38-A512-89F20587F70E}">
      <dgm:prSet/>
      <dgm:spPr/>
      <dgm:t>
        <a:bodyPr/>
        <a:lstStyle/>
        <a:p>
          <a:endParaRPr lang="en-US">
            <a:latin typeface="Arial" panose="020B0604020202020204" pitchFamily="34" charset="0"/>
            <a:cs typeface="Arial" panose="020B0604020202020204" pitchFamily="34" charset="0"/>
          </a:endParaRPr>
        </a:p>
      </dgm:t>
    </dgm:pt>
    <dgm:pt modelId="{A41B9475-B92E-4D25-A787-CF99CB43052A}">
      <dgm:prSet/>
      <dgm:spPr>
        <a:solidFill>
          <a:schemeClr val="bg2"/>
        </a:solidFill>
      </dgm:spPr>
      <dgm:t>
        <a:bodyPr/>
        <a:lstStyle/>
        <a:p>
          <a:r>
            <a:rPr lang="en-ZA" dirty="0">
              <a:latin typeface="Arial" panose="020B0604020202020204" pitchFamily="34" charset="0"/>
              <a:cs typeface="Arial" panose="020B0604020202020204" pitchFamily="34" charset="0"/>
            </a:rPr>
            <a:t>Job Overlap With</a:t>
          </a:r>
        </a:p>
      </dgm:t>
    </dgm:pt>
    <dgm:pt modelId="{4CC263AA-D15C-4DD6-A590-2647D1604A2E}" type="parTrans" cxnId="{A1B8CFF4-E2D3-4BEE-B37E-BDD9347C1E36}">
      <dgm:prSet/>
      <dgm:spPr/>
      <dgm:t>
        <a:bodyPr/>
        <a:lstStyle/>
        <a:p>
          <a:endParaRPr lang="en-US">
            <a:latin typeface="Arial" panose="020B0604020202020204" pitchFamily="34" charset="0"/>
            <a:cs typeface="Arial" panose="020B0604020202020204" pitchFamily="34" charset="0"/>
          </a:endParaRPr>
        </a:p>
      </dgm:t>
    </dgm:pt>
    <dgm:pt modelId="{F8B13FFC-2050-4CD5-8826-A9F76AD8321A}" type="sibTrans" cxnId="{A1B8CFF4-E2D3-4BEE-B37E-BDD9347C1E36}">
      <dgm:prSet/>
      <dgm:spPr/>
      <dgm:t>
        <a:bodyPr/>
        <a:lstStyle/>
        <a:p>
          <a:endParaRPr lang="en-US">
            <a:latin typeface="Arial" panose="020B0604020202020204" pitchFamily="34" charset="0"/>
            <a:cs typeface="Arial" panose="020B0604020202020204" pitchFamily="34" charset="0"/>
          </a:endParaRPr>
        </a:p>
      </dgm:t>
    </dgm:pt>
    <dgm:pt modelId="{CAAC2D05-0592-415D-B924-995A8C72B839}">
      <dgm:prSet/>
      <dgm:spPr>
        <a:solidFill>
          <a:schemeClr val="bg2"/>
        </a:solidFill>
      </dgm:spPr>
      <dgm:t>
        <a:bodyPr/>
        <a:lstStyle/>
        <a:p>
          <a:pPr rtl="0"/>
          <a:r>
            <a:rPr lang="en-ZA" dirty="0">
              <a:latin typeface="Arial" panose="020B0604020202020204" pitchFamily="34" charset="0"/>
              <a:cs typeface="Arial" panose="020B0604020202020204" pitchFamily="34" charset="0"/>
            </a:rPr>
            <a:t>Data Scientist</a:t>
          </a:r>
        </a:p>
      </dgm:t>
    </dgm:pt>
    <dgm:pt modelId="{5339B2A9-AFA6-41D1-9594-9B2F22093A1D}" type="parTrans" cxnId="{4D895D77-A44D-4DCA-9423-FC3C0799B808}">
      <dgm:prSet/>
      <dgm:spPr/>
      <dgm:t>
        <a:bodyPr/>
        <a:lstStyle/>
        <a:p>
          <a:endParaRPr lang="en-US">
            <a:latin typeface="Arial" panose="020B0604020202020204" pitchFamily="34" charset="0"/>
            <a:cs typeface="Arial" panose="020B0604020202020204" pitchFamily="34" charset="0"/>
          </a:endParaRPr>
        </a:p>
      </dgm:t>
    </dgm:pt>
    <dgm:pt modelId="{C29FB57E-9CE8-49B2-B279-4CF7C1EA748F}" type="sibTrans" cxnId="{4D895D77-A44D-4DCA-9423-FC3C0799B808}">
      <dgm:prSet/>
      <dgm:spPr/>
      <dgm:t>
        <a:bodyPr/>
        <a:lstStyle/>
        <a:p>
          <a:endParaRPr lang="en-US">
            <a:latin typeface="Arial" panose="020B0604020202020204" pitchFamily="34" charset="0"/>
            <a:cs typeface="Arial" panose="020B0604020202020204" pitchFamily="34" charset="0"/>
          </a:endParaRPr>
        </a:p>
      </dgm:t>
    </dgm:pt>
    <dgm:pt modelId="{54CCD85A-9BC3-45AB-A910-A3AD72565B18}">
      <dgm:prSet/>
      <dgm:spPr>
        <a:solidFill>
          <a:schemeClr val="bg2"/>
        </a:solidFill>
      </dgm:spPr>
      <dgm:t>
        <a:bodyPr/>
        <a:lstStyle/>
        <a:p>
          <a:r>
            <a:rPr lang="en-ZA" dirty="0">
              <a:latin typeface="Arial" panose="020B0604020202020204" pitchFamily="34" charset="0"/>
              <a:cs typeface="Arial" panose="020B0604020202020204" pitchFamily="34" charset="0"/>
            </a:rPr>
            <a:t>Data Analyst</a:t>
          </a:r>
        </a:p>
      </dgm:t>
    </dgm:pt>
    <dgm:pt modelId="{41D976D9-7497-4CE5-9E44-0CBA2C572E60}" type="parTrans" cxnId="{DD583B27-523F-4FA7-B962-4FD6A2E5BF6B}">
      <dgm:prSet/>
      <dgm:spPr/>
      <dgm:t>
        <a:bodyPr/>
        <a:lstStyle/>
        <a:p>
          <a:endParaRPr lang="en-US">
            <a:latin typeface="Arial" panose="020B0604020202020204" pitchFamily="34" charset="0"/>
            <a:cs typeface="Arial" panose="020B0604020202020204" pitchFamily="34" charset="0"/>
          </a:endParaRPr>
        </a:p>
      </dgm:t>
    </dgm:pt>
    <dgm:pt modelId="{55A43B1B-ACFC-415E-806D-78FD0955B0F6}" type="sibTrans" cxnId="{DD583B27-523F-4FA7-B962-4FD6A2E5BF6B}">
      <dgm:prSet/>
      <dgm:spPr/>
      <dgm:t>
        <a:bodyPr/>
        <a:lstStyle/>
        <a:p>
          <a:endParaRPr lang="en-US">
            <a:latin typeface="Arial" panose="020B0604020202020204" pitchFamily="34" charset="0"/>
            <a:cs typeface="Arial" panose="020B0604020202020204" pitchFamily="34" charset="0"/>
          </a:endParaRPr>
        </a:p>
      </dgm:t>
    </dgm:pt>
    <dgm:pt modelId="{B5A9C5CC-0A92-4ED0-8EB1-92700DD674E6}">
      <dgm:prSet/>
      <dgm:spPr>
        <a:solidFill>
          <a:schemeClr val="bg2"/>
        </a:solidFill>
      </dgm:spPr>
      <dgm:t>
        <a:bodyPr/>
        <a:lstStyle/>
        <a:p>
          <a:r>
            <a:rPr lang="en-ZA" dirty="0">
              <a:latin typeface="Arial" panose="020B0604020202020204" pitchFamily="34" charset="0"/>
              <a:cs typeface="Arial" panose="020B0604020202020204" pitchFamily="34" charset="0"/>
            </a:rPr>
            <a:t>User of DS Output</a:t>
          </a:r>
        </a:p>
      </dgm:t>
    </dgm:pt>
    <dgm:pt modelId="{2B3E3F53-E9EA-4E49-8AF5-6D55BB7EE181}" type="parTrans" cxnId="{8D50F27E-4625-4199-8B26-7F9942043593}">
      <dgm:prSet/>
      <dgm:spPr/>
      <dgm:t>
        <a:bodyPr/>
        <a:lstStyle/>
        <a:p>
          <a:endParaRPr lang="en-US">
            <a:latin typeface="Arial" panose="020B0604020202020204" pitchFamily="34" charset="0"/>
            <a:cs typeface="Arial" panose="020B0604020202020204" pitchFamily="34" charset="0"/>
          </a:endParaRPr>
        </a:p>
      </dgm:t>
    </dgm:pt>
    <dgm:pt modelId="{89F5D3D4-17C2-4D16-8DAC-7FF3E3584969}" type="sibTrans" cxnId="{8D50F27E-4625-4199-8B26-7F9942043593}">
      <dgm:prSet/>
      <dgm:spPr/>
      <dgm:t>
        <a:bodyPr/>
        <a:lstStyle/>
        <a:p>
          <a:endParaRPr lang="en-US">
            <a:latin typeface="Arial" panose="020B0604020202020204" pitchFamily="34" charset="0"/>
            <a:cs typeface="Arial" panose="020B0604020202020204" pitchFamily="34" charset="0"/>
          </a:endParaRPr>
        </a:p>
      </dgm:t>
    </dgm:pt>
    <dgm:pt modelId="{D233AEB3-8669-4CB5-9898-95E167B50363}">
      <dgm:prSet/>
      <dgm:spPr>
        <a:solidFill>
          <a:schemeClr val="bg2"/>
        </a:solidFill>
      </dgm:spPr>
      <dgm:t>
        <a:bodyPr/>
        <a:lstStyle/>
        <a:p>
          <a:r>
            <a:rPr lang="en-ZA" dirty="0">
              <a:latin typeface="Arial" panose="020B0604020202020204" pitchFamily="34" charset="0"/>
              <a:cs typeface="Arial" panose="020B0604020202020204" pitchFamily="34" charset="0"/>
            </a:rPr>
            <a:t>Analytics Manager</a:t>
          </a:r>
        </a:p>
      </dgm:t>
    </dgm:pt>
    <dgm:pt modelId="{F9FF2FE3-CD22-4633-89A9-512CEC78A0EC}" type="parTrans" cxnId="{145225F6-97D9-4931-991F-9059B78E1A07}">
      <dgm:prSet/>
      <dgm:spPr/>
      <dgm:t>
        <a:bodyPr/>
        <a:lstStyle/>
        <a:p>
          <a:endParaRPr lang="en-US">
            <a:latin typeface="Arial" panose="020B0604020202020204" pitchFamily="34" charset="0"/>
            <a:cs typeface="Arial" panose="020B0604020202020204" pitchFamily="34" charset="0"/>
          </a:endParaRPr>
        </a:p>
      </dgm:t>
    </dgm:pt>
    <dgm:pt modelId="{CC929B83-4E87-4897-9E1D-1657BA0069B3}" type="sibTrans" cxnId="{145225F6-97D9-4931-991F-9059B78E1A07}">
      <dgm:prSet/>
      <dgm:spPr/>
      <dgm:t>
        <a:bodyPr/>
        <a:lstStyle/>
        <a:p>
          <a:endParaRPr lang="en-US">
            <a:latin typeface="Arial" panose="020B0604020202020204" pitchFamily="34" charset="0"/>
            <a:cs typeface="Arial" panose="020B0604020202020204" pitchFamily="34" charset="0"/>
          </a:endParaRPr>
        </a:p>
      </dgm:t>
    </dgm:pt>
    <dgm:pt modelId="{716331FA-CF99-4341-B65D-E8D6C1B41160}">
      <dgm:prSet/>
      <dgm:spPr>
        <a:solidFill>
          <a:schemeClr val="accent3"/>
        </a:solidFill>
      </dgm:spPr>
      <dgm:t>
        <a:bodyPr/>
        <a:lstStyle/>
        <a:p>
          <a:pPr rtl="0"/>
          <a:r>
            <a:rPr lang="en-ZA" dirty="0">
              <a:latin typeface="Arial" panose="020B0604020202020204" pitchFamily="34" charset="0"/>
              <a:cs typeface="Arial" panose="020B0604020202020204" pitchFamily="34" charset="0"/>
            </a:rPr>
            <a:t>Familiarity</a:t>
          </a:r>
        </a:p>
      </dgm:t>
    </dgm:pt>
    <dgm:pt modelId="{092D0EFB-5DC7-4330-ADF1-DA42D9F67818}" type="parTrans" cxnId="{2349C486-7D3B-4AB7-92E8-C0DB02B59789}">
      <dgm:prSet/>
      <dgm:spPr/>
      <dgm:t>
        <a:bodyPr/>
        <a:lstStyle/>
        <a:p>
          <a:endParaRPr lang="en-US">
            <a:latin typeface="Arial" panose="020B0604020202020204" pitchFamily="34" charset="0"/>
            <a:cs typeface="Arial" panose="020B0604020202020204" pitchFamily="34" charset="0"/>
          </a:endParaRPr>
        </a:p>
      </dgm:t>
    </dgm:pt>
    <dgm:pt modelId="{53B7D7C2-2F5A-440D-AF16-62A4C4C10ADA}" type="sibTrans" cxnId="{2349C486-7D3B-4AB7-92E8-C0DB02B59789}">
      <dgm:prSet/>
      <dgm:spPr/>
      <dgm:t>
        <a:bodyPr/>
        <a:lstStyle/>
        <a:p>
          <a:endParaRPr lang="en-US">
            <a:latin typeface="Arial" panose="020B0604020202020204" pitchFamily="34" charset="0"/>
            <a:cs typeface="Arial" panose="020B0604020202020204" pitchFamily="34" charset="0"/>
          </a:endParaRPr>
        </a:p>
      </dgm:t>
    </dgm:pt>
    <dgm:pt modelId="{534CA840-17AC-44F9-B4D0-5A4367FF9118}">
      <dgm:prSet/>
      <dgm:spPr>
        <a:solidFill>
          <a:schemeClr val="accent3"/>
        </a:solidFill>
      </dgm:spPr>
      <dgm:t>
        <a:bodyPr/>
        <a:lstStyle/>
        <a:p>
          <a:r>
            <a:rPr lang="en-ZA" dirty="0">
              <a:latin typeface="Arial" panose="020B0604020202020204" pitchFamily="34" charset="0"/>
              <a:cs typeface="Arial" panose="020B0604020202020204" pitchFamily="34" charset="0"/>
            </a:rPr>
            <a:t>Attributes</a:t>
          </a:r>
        </a:p>
      </dgm:t>
    </dgm:pt>
    <dgm:pt modelId="{A913D79F-CAB9-4E1A-BB31-43D69D26769F}" type="parTrans" cxnId="{52578DD0-E0B4-4550-ABC2-3F0AD56A5162}">
      <dgm:prSet/>
      <dgm:spPr/>
      <dgm:t>
        <a:bodyPr/>
        <a:lstStyle/>
        <a:p>
          <a:endParaRPr lang="en-US">
            <a:latin typeface="Arial" panose="020B0604020202020204" pitchFamily="34" charset="0"/>
            <a:cs typeface="Arial" panose="020B0604020202020204" pitchFamily="34" charset="0"/>
          </a:endParaRPr>
        </a:p>
      </dgm:t>
    </dgm:pt>
    <dgm:pt modelId="{E33E72FB-F5C1-4537-ABDC-AFD9C6C03B45}" type="sibTrans" cxnId="{52578DD0-E0B4-4550-ABC2-3F0AD56A5162}">
      <dgm:prSet/>
      <dgm:spPr/>
      <dgm:t>
        <a:bodyPr/>
        <a:lstStyle/>
        <a:p>
          <a:endParaRPr lang="en-US">
            <a:latin typeface="Arial" panose="020B0604020202020204" pitchFamily="34" charset="0"/>
            <a:cs typeface="Arial" panose="020B0604020202020204" pitchFamily="34" charset="0"/>
          </a:endParaRPr>
        </a:p>
      </dgm:t>
    </dgm:pt>
    <dgm:pt modelId="{1402B5A0-C7B7-4905-8DDA-304B1E5A5E94}">
      <dgm:prSet custT="1"/>
      <dgm:spPr>
        <a:solidFill>
          <a:schemeClr val="accent3"/>
        </a:solidFill>
      </dgm:spPr>
      <dgm:t>
        <a:bodyPr/>
        <a:lstStyle/>
        <a:p>
          <a:r>
            <a:rPr lang="en-ZA" sz="750" dirty="0">
              <a:latin typeface="Arial" panose="020B0604020202020204" pitchFamily="34" charset="0"/>
              <a:cs typeface="Arial" panose="020B0604020202020204" pitchFamily="34" charset="0"/>
            </a:rPr>
            <a:t>Attributes of Predictive Analytics</a:t>
          </a:r>
        </a:p>
      </dgm:t>
    </dgm:pt>
    <dgm:pt modelId="{B1B0B0AA-DEF5-4D59-A29B-B7AC9787F8EB}" type="parTrans" cxnId="{8C073E5B-573D-4726-B017-159884BD5E03}">
      <dgm:prSet/>
      <dgm:spPr/>
      <dgm:t>
        <a:bodyPr/>
        <a:lstStyle/>
        <a:p>
          <a:endParaRPr lang="en-US">
            <a:latin typeface="Arial" panose="020B0604020202020204" pitchFamily="34" charset="0"/>
            <a:cs typeface="Arial" panose="020B0604020202020204" pitchFamily="34" charset="0"/>
          </a:endParaRPr>
        </a:p>
      </dgm:t>
    </dgm:pt>
    <dgm:pt modelId="{10C2F163-D557-4EA7-90E7-4FEDC87FE706}" type="sibTrans" cxnId="{8C073E5B-573D-4726-B017-159884BD5E03}">
      <dgm:prSet/>
      <dgm:spPr/>
      <dgm:t>
        <a:bodyPr/>
        <a:lstStyle/>
        <a:p>
          <a:endParaRPr lang="en-US">
            <a:latin typeface="Arial" panose="020B0604020202020204" pitchFamily="34" charset="0"/>
            <a:cs typeface="Arial" panose="020B0604020202020204" pitchFamily="34" charset="0"/>
          </a:endParaRPr>
        </a:p>
      </dgm:t>
    </dgm:pt>
    <dgm:pt modelId="{493FD9DA-AF16-4822-A103-8FB3D3F09A02}">
      <dgm:prSet/>
      <dgm:spPr>
        <a:solidFill>
          <a:schemeClr val="accent3"/>
        </a:solidFill>
      </dgm:spPr>
      <dgm:t>
        <a:bodyPr/>
        <a:lstStyle/>
        <a:p>
          <a:r>
            <a:rPr lang="en-ZA" dirty="0">
              <a:latin typeface="Arial" panose="020B0604020202020204" pitchFamily="34" charset="0"/>
              <a:cs typeface="Arial" panose="020B0604020202020204" pitchFamily="34" charset="0"/>
            </a:rPr>
            <a:t>Attributes of Machine Learning</a:t>
          </a:r>
        </a:p>
      </dgm:t>
    </dgm:pt>
    <dgm:pt modelId="{80968F10-A759-4C96-B2DA-D9C0FED7FED9}" type="parTrans" cxnId="{3C9F6AF7-07C2-4578-A782-5AAB4B354374}">
      <dgm:prSet/>
      <dgm:spPr/>
      <dgm:t>
        <a:bodyPr/>
        <a:lstStyle/>
        <a:p>
          <a:endParaRPr lang="en-US">
            <a:latin typeface="Arial" panose="020B0604020202020204" pitchFamily="34" charset="0"/>
            <a:cs typeface="Arial" panose="020B0604020202020204" pitchFamily="34" charset="0"/>
          </a:endParaRPr>
        </a:p>
      </dgm:t>
    </dgm:pt>
    <dgm:pt modelId="{484B5086-F949-4F7D-9164-E0120DCDC804}" type="sibTrans" cxnId="{3C9F6AF7-07C2-4578-A782-5AAB4B354374}">
      <dgm:prSet/>
      <dgm:spPr/>
      <dgm:t>
        <a:bodyPr/>
        <a:lstStyle/>
        <a:p>
          <a:endParaRPr lang="en-US">
            <a:latin typeface="Arial" panose="020B0604020202020204" pitchFamily="34" charset="0"/>
            <a:cs typeface="Arial" panose="020B0604020202020204" pitchFamily="34" charset="0"/>
          </a:endParaRPr>
        </a:p>
      </dgm:t>
    </dgm:pt>
    <dgm:pt modelId="{E2109285-DF5B-4925-BEFB-16E7600020C9}">
      <dgm:prSet/>
      <dgm:spPr>
        <a:solidFill>
          <a:schemeClr val="accent3"/>
        </a:solidFill>
      </dgm:spPr>
      <dgm:t>
        <a:bodyPr/>
        <a:lstStyle/>
        <a:p>
          <a:r>
            <a:rPr lang="en-ZA" dirty="0">
              <a:latin typeface="Arial" panose="020B0604020202020204" pitchFamily="34" charset="0"/>
              <a:cs typeface="Arial" panose="020B0604020202020204" pitchFamily="34" charset="0"/>
            </a:rPr>
            <a:t>Benefit</a:t>
          </a:r>
        </a:p>
      </dgm:t>
    </dgm:pt>
    <dgm:pt modelId="{723C3BC7-A7D2-4E31-9E68-9842320B4020}" type="parTrans" cxnId="{2DA16732-8263-41E6-BCB2-044EAE6A7A72}">
      <dgm:prSet/>
      <dgm:spPr/>
      <dgm:t>
        <a:bodyPr/>
        <a:lstStyle/>
        <a:p>
          <a:endParaRPr lang="en-US">
            <a:latin typeface="Arial" panose="020B0604020202020204" pitchFamily="34" charset="0"/>
            <a:cs typeface="Arial" panose="020B0604020202020204" pitchFamily="34" charset="0"/>
          </a:endParaRPr>
        </a:p>
      </dgm:t>
    </dgm:pt>
    <dgm:pt modelId="{1A9A5654-0F6B-4B2B-B3AD-D1A5954BCD9E}" type="sibTrans" cxnId="{2DA16732-8263-41E6-BCB2-044EAE6A7A72}">
      <dgm:prSet/>
      <dgm:spPr/>
      <dgm:t>
        <a:bodyPr/>
        <a:lstStyle/>
        <a:p>
          <a:endParaRPr lang="en-US">
            <a:latin typeface="Arial" panose="020B0604020202020204" pitchFamily="34" charset="0"/>
            <a:cs typeface="Arial" panose="020B0604020202020204" pitchFamily="34" charset="0"/>
          </a:endParaRPr>
        </a:p>
      </dgm:t>
    </dgm:pt>
    <dgm:pt modelId="{8340D842-EC16-4511-BF77-16A15FD9F8F7}">
      <dgm:prSet/>
      <dgm:spPr>
        <a:solidFill>
          <a:schemeClr val="accent3"/>
        </a:solidFill>
      </dgm:spPr>
      <dgm:t>
        <a:bodyPr/>
        <a:lstStyle/>
        <a:p>
          <a:r>
            <a:rPr lang="en-ZA" dirty="0">
              <a:latin typeface="Arial" panose="020B0604020202020204" pitchFamily="34" charset="0"/>
              <a:cs typeface="Arial" panose="020B0604020202020204" pitchFamily="34" charset="0"/>
            </a:rPr>
            <a:t>Barriers to Entry</a:t>
          </a:r>
        </a:p>
      </dgm:t>
    </dgm:pt>
    <dgm:pt modelId="{D5D210F3-BB27-4C9A-9DD1-1EF4B36F2B70}" type="parTrans" cxnId="{D9B7E35F-960E-4249-B4A9-1D5A50451861}">
      <dgm:prSet/>
      <dgm:spPr/>
      <dgm:t>
        <a:bodyPr/>
        <a:lstStyle/>
        <a:p>
          <a:endParaRPr lang="en-US">
            <a:latin typeface="Arial" panose="020B0604020202020204" pitchFamily="34" charset="0"/>
            <a:cs typeface="Arial" panose="020B0604020202020204" pitchFamily="34" charset="0"/>
          </a:endParaRPr>
        </a:p>
      </dgm:t>
    </dgm:pt>
    <dgm:pt modelId="{402DEA8B-77F7-43BE-8980-A9375292574A}" type="sibTrans" cxnId="{D9B7E35F-960E-4249-B4A9-1D5A50451861}">
      <dgm:prSet/>
      <dgm:spPr/>
      <dgm:t>
        <a:bodyPr/>
        <a:lstStyle/>
        <a:p>
          <a:endParaRPr lang="en-US">
            <a:latin typeface="Arial" panose="020B0604020202020204" pitchFamily="34" charset="0"/>
            <a:cs typeface="Arial" panose="020B0604020202020204" pitchFamily="34" charset="0"/>
          </a:endParaRPr>
        </a:p>
      </dgm:t>
    </dgm:pt>
    <dgm:pt modelId="{F0EB4779-8F50-41EF-A0A8-DE8873FBC740}">
      <dgm:prSet/>
      <dgm:spPr>
        <a:solidFill>
          <a:schemeClr val="accent3"/>
        </a:solidFill>
      </dgm:spPr>
      <dgm:t>
        <a:bodyPr/>
        <a:lstStyle/>
        <a:p>
          <a:r>
            <a:rPr lang="en-ZA" dirty="0">
              <a:latin typeface="Arial" panose="020B0604020202020204" pitchFamily="34" charset="0"/>
              <a:cs typeface="Arial" panose="020B0604020202020204" pitchFamily="34" charset="0"/>
            </a:rPr>
            <a:t>Education</a:t>
          </a:r>
        </a:p>
      </dgm:t>
    </dgm:pt>
    <dgm:pt modelId="{ACAAD6AC-DF07-4514-BD29-4A940198AE8B}" type="parTrans" cxnId="{A2DF7495-4F9A-44DF-907D-9D43C2BFC819}">
      <dgm:prSet/>
      <dgm:spPr/>
      <dgm:t>
        <a:bodyPr/>
        <a:lstStyle/>
        <a:p>
          <a:endParaRPr lang="en-US">
            <a:latin typeface="Arial" panose="020B0604020202020204" pitchFamily="34" charset="0"/>
            <a:cs typeface="Arial" panose="020B0604020202020204" pitchFamily="34" charset="0"/>
          </a:endParaRPr>
        </a:p>
      </dgm:t>
    </dgm:pt>
    <dgm:pt modelId="{FE277622-C53B-48A6-B99D-2FCEB6CA0C71}" type="sibTrans" cxnId="{A2DF7495-4F9A-44DF-907D-9D43C2BFC819}">
      <dgm:prSet/>
      <dgm:spPr/>
      <dgm:t>
        <a:bodyPr/>
        <a:lstStyle/>
        <a:p>
          <a:endParaRPr lang="en-US">
            <a:latin typeface="Arial" panose="020B0604020202020204" pitchFamily="34" charset="0"/>
            <a:cs typeface="Arial" panose="020B0604020202020204" pitchFamily="34" charset="0"/>
          </a:endParaRPr>
        </a:p>
      </dgm:t>
    </dgm:pt>
    <dgm:pt modelId="{398D3F05-42BB-4C33-9C1A-5E3C3912AA55}">
      <dgm:prSet/>
      <dgm:spPr>
        <a:solidFill>
          <a:schemeClr val="accent3"/>
        </a:solidFill>
      </dgm:spPr>
      <dgm:t>
        <a:bodyPr/>
        <a:lstStyle/>
        <a:p>
          <a:r>
            <a:rPr lang="en-ZA" dirty="0">
              <a:latin typeface="Arial" panose="020B0604020202020204" pitchFamily="34" charset="0"/>
              <a:cs typeface="Arial" panose="020B0604020202020204" pitchFamily="34" charset="0"/>
            </a:rPr>
            <a:t>Software</a:t>
          </a:r>
        </a:p>
      </dgm:t>
    </dgm:pt>
    <dgm:pt modelId="{139BDD51-FCE7-45F8-8855-99FAE8679F0A}" type="parTrans" cxnId="{C5D42B78-AC45-47AB-B495-F4503E510FA8}">
      <dgm:prSet/>
      <dgm:spPr/>
      <dgm:t>
        <a:bodyPr/>
        <a:lstStyle/>
        <a:p>
          <a:endParaRPr lang="en-US">
            <a:latin typeface="Arial" panose="020B0604020202020204" pitchFamily="34" charset="0"/>
            <a:cs typeface="Arial" panose="020B0604020202020204" pitchFamily="34" charset="0"/>
          </a:endParaRPr>
        </a:p>
      </dgm:t>
    </dgm:pt>
    <dgm:pt modelId="{47A886D3-8DD7-4220-B746-9F7A34B04113}" type="sibTrans" cxnId="{C5D42B78-AC45-47AB-B495-F4503E510FA8}">
      <dgm:prSet/>
      <dgm:spPr/>
      <dgm:t>
        <a:bodyPr/>
        <a:lstStyle/>
        <a:p>
          <a:endParaRPr lang="en-US">
            <a:latin typeface="Arial" panose="020B0604020202020204" pitchFamily="34" charset="0"/>
            <a:cs typeface="Arial" panose="020B0604020202020204" pitchFamily="34" charset="0"/>
          </a:endParaRPr>
        </a:p>
      </dgm:t>
    </dgm:pt>
    <dgm:pt modelId="{4204DECB-A640-45E2-9C21-232F1304C134}">
      <dgm:prSet/>
      <dgm:spPr>
        <a:solidFill>
          <a:schemeClr val="accent3"/>
        </a:solidFill>
      </dgm:spPr>
      <dgm:t>
        <a:bodyPr/>
        <a:lstStyle/>
        <a:p>
          <a:r>
            <a:rPr lang="en-ZA" dirty="0">
              <a:latin typeface="Arial" panose="020B0604020202020204" pitchFamily="34" charset="0"/>
              <a:cs typeface="Arial" panose="020B0604020202020204" pitchFamily="34" charset="0"/>
            </a:rPr>
            <a:t>Techniques</a:t>
          </a:r>
        </a:p>
      </dgm:t>
    </dgm:pt>
    <dgm:pt modelId="{9DF3E09F-9CC5-4EC5-9E14-9B6F2AC9B8FF}" type="parTrans" cxnId="{E25EE9B7-D342-4B50-B8C0-2036A2081332}">
      <dgm:prSet/>
      <dgm:spPr/>
      <dgm:t>
        <a:bodyPr/>
        <a:lstStyle/>
        <a:p>
          <a:endParaRPr lang="en-US">
            <a:latin typeface="Arial" panose="020B0604020202020204" pitchFamily="34" charset="0"/>
            <a:cs typeface="Arial" panose="020B0604020202020204" pitchFamily="34" charset="0"/>
          </a:endParaRPr>
        </a:p>
      </dgm:t>
    </dgm:pt>
    <dgm:pt modelId="{0C9E23AE-CFF9-4EDA-BB4A-79863A43738D}" type="sibTrans" cxnId="{E25EE9B7-D342-4B50-B8C0-2036A2081332}">
      <dgm:prSet/>
      <dgm:spPr/>
      <dgm:t>
        <a:bodyPr/>
        <a:lstStyle/>
        <a:p>
          <a:endParaRPr lang="en-US">
            <a:latin typeface="Arial" panose="020B0604020202020204" pitchFamily="34" charset="0"/>
            <a:cs typeface="Arial" panose="020B0604020202020204" pitchFamily="34" charset="0"/>
          </a:endParaRPr>
        </a:p>
      </dgm:t>
    </dgm:pt>
    <dgm:pt modelId="{7573A6B0-60B1-47B1-82F2-F55186D7584D}">
      <dgm:prSet/>
      <dgm:spPr>
        <a:solidFill>
          <a:schemeClr val="accent3"/>
        </a:solidFill>
      </dgm:spPr>
      <dgm:t>
        <a:bodyPr/>
        <a:lstStyle/>
        <a:p>
          <a:pPr rtl="0"/>
          <a:r>
            <a:rPr lang="en-ZA" dirty="0">
              <a:latin typeface="Arial" panose="020B0604020202020204" pitchFamily="34" charset="0"/>
              <a:cs typeface="Arial" panose="020B0604020202020204" pitchFamily="34" charset="0"/>
            </a:rPr>
            <a:t>External Sources</a:t>
          </a:r>
        </a:p>
      </dgm:t>
    </dgm:pt>
    <dgm:pt modelId="{653AF3B4-A7E4-4ACF-ADC4-F6D19B766CC2}" type="parTrans" cxnId="{E289BEA4-17BC-4647-A956-52CAF2727CA7}">
      <dgm:prSet/>
      <dgm:spPr/>
      <dgm:t>
        <a:bodyPr/>
        <a:lstStyle/>
        <a:p>
          <a:endParaRPr lang="en-US">
            <a:latin typeface="Arial" panose="020B0604020202020204" pitchFamily="34" charset="0"/>
            <a:cs typeface="Arial" panose="020B0604020202020204" pitchFamily="34" charset="0"/>
          </a:endParaRPr>
        </a:p>
      </dgm:t>
    </dgm:pt>
    <dgm:pt modelId="{68E2C492-9EE9-4C15-A356-4175366BB272}" type="sibTrans" cxnId="{E289BEA4-17BC-4647-A956-52CAF2727CA7}">
      <dgm:prSet/>
      <dgm:spPr/>
      <dgm:t>
        <a:bodyPr/>
        <a:lstStyle/>
        <a:p>
          <a:endParaRPr lang="en-US">
            <a:latin typeface="Arial" panose="020B0604020202020204" pitchFamily="34" charset="0"/>
            <a:cs typeface="Arial" panose="020B0604020202020204" pitchFamily="34" charset="0"/>
          </a:endParaRPr>
        </a:p>
      </dgm:t>
    </dgm:pt>
    <dgm:pt modelId="{A05F0F15-F0CD-4225-AAB9-0831549AA5F2}">
      <dgm:prSet/>
      <dgm:spPr>
        <a:solidFill>
          <a:schemeClr val="accent3"/>
        </a:solidFill>
      </dgm:spPr>
      <dgm:t>
        <a:bodyPr/>
        <a:lstStyle/>
        <a:p>
          <a:r>
            <a:rPr lang="en-ZA" dirty="0">
              <a:latin typeface="Arial" panose="020B0604020202020204" pitchFamily="34" charset="0"/>
              <a:cs typeface="Arial" panose="020B0604020202020204" pitchFamily="34" charset="0"/>
            </a:rPr>
            <a:t>Accessibility</a:t>
          </a:r>
        </a:p>
      </dgm:t>
    </dgm:pt>
    <dgm:pt modelId="{C555BE2C-5E37-4402-9AF2-33C1C398AC54}" type="parTrans" cxnId="{80375FB3-FE5F-4F0E-8EC0-B826D56E7F18}">
      <dgm:prSet/>
      <dgm:spPr/>
      <dgm:t>
        <a:bodyPr/>
        <a:lstStyle/>
        <a:p>
          <a:endParaRPr lang="en-US">
            <a:latin typeface="Arial" panose="020B0604020202020204" pitchFamily="34" charset="0"/>
            <a:cs typeface="Arial" panose="020B0604020202020204" pitchFamily="34" charset="0"/>
          </a:endParaRPr>
        </a:p>
      </dgm:t>
    </dgm:pt>
    <dgm:pt modelId="{160571DC-90A8-49CE-8A51-60A2B8208566}" type="sibTrans" cxnId="{80375FB3-FE5F-4F0E-8EC0-B826D56E7F18}">
      <dgm:prSet/>
      <dgm:spPr/>
      <dgm:t>
        <a:bodyPr/>
        <a:lstStyle/>
        <a:p>
          <a:endParaRPr lang="en-US">
            <a:latin typeface="Arial" panose="020B0604020202020204" pitchFamily="34" charset="0"/>
            <a:cs typeface="Arial" panose="020B0604020202020204" pitchFamily="34" charset="0"/>
          </a:endParaRPr>
        </a:p>
      </dgm:t>
    </dgm:pt>
    <dgm:pt modelId="{F68554F1-33AB-41DF-9EFA-60EAC1022C40}">
      <dgm:prSet/>
      <dgm:spPr>
        <a:solidFill>
          <a:schemeClr val="accent3"/>
        </a:solidFill>
      </dgm:spPr>
      <dgm:t>
        <a:bodyPr/>
        <a:lstStyle/>
        <a:p>
          <a:r>
            <a:rPr lang="en-ZA" dirty="0">
              <a:latin typeface="Arial" panose="020B0604020202020204" pitchFamily="34" charset="0"/>
              <a:cs typeface="Arial" panose="020B0604020202020204" pitchFamily="34" charset="0"/>
            </a:rPr>
            <a:t>Storage</a:t>
          </a:r>
        </a:p>
      </dgm:t>
    </dgm:pt>
    <dgm:pt modelId="{6C84B628-C32A-42AA-A46B-67A9FBDEFCC3}" type="parTrans" cxnId="{11507141-95F7-4128-BB4E-13A4DE9AE496}">
      <dgm:prSet/>
      <dgm:spPr/>
      <dgm:t>
        <a:bodyPr/>
        <a:lstStyle/>
        <a:p>
          <a:endParaRPr lang="en-US">
            <a:latin typeface="Arial" panose="020B0604020202020204" pitchFamily="34" charset="0"/>
            <a:cs typeface="Arial" panose="020B0604020202020204" pitchFamily="34" charset="0"/>
          </a:endParaRPr>
        </a:p>
      </dgm:t>
    </dgm:pt>
    <dgm:pt modelId="{3519089F-A4C5-474D-9DD7-71A0239E9415}" type="sibTrans" cxnId="{11507141-95F7-4128-BB4E-13A4DE9AE496}">
      <dgm:prSet/>
      <dgm:spPr/>
      <dgm:t>
        <a:bodyPr/>
        <a:lstStyle/>
        <a:p>
          <a:endParaRPr lang="en-US">
            <a:latin typeface="Arial" panose="020B0604020202020204" pitchFamily="34" charset="0"/>
            <a:cs typeface="Arial" panose="020B0604020202020204" pitchFamily="34" charset="0"/>
          </a:endParaRPr>
        </a:p>
      </dgm:t>
    </dgm:pt>
    <dgm:pt modelId="{DB9EA28D-1DCE-4B2C-8464-6886B6DBD71A}">
      <dgm:prSet/>
      <dgm:spPr>
        <a:solidFill>
          <a:schemeClr val="accent3"/>
        </a:solidFill>
      </dgm:spPr>
      <dgm:t>
        <a:bodyPr/>
        <a:lstStyle/>
        <a:p>
          <a:r>
            <a:rPr lang="en-ZA" dirty="0">
              <a:latin typeface="Arial" panose="020B0604020202020204" pitchFamily="34" charset="0"/>
              <a:cs typeface="Arial" panose="020B0604020202020204" pitchFamily="34" charset="0"/>
            </a:rPr>
            <a:t>Usage</a:t>
          </a:r>
        </a:p>
      </dgm:t>
    </dgm:pt>
    <dgm:pt modelId="{0823E9B3-C617-41F8-840F-FA80CC79A56A}" type="parTrans" cxnId="{62B9EED1-EAC8-498D-BED4-0A4BFA5DD2C2}">
      <dgm:prSet/>
      <dgm:spPr/>
      <dgm:t>
        <a:bodyPr/>
        <a:lstStyle/>
        <a:p>
          <a:endParaRPr lang="en-US">
            <a:latin typeface="Arial" panose="020B0604020202020204" pitchFamily="34" charset="0"/>
            <a:cs typeface="Arial" panose="020B0604020202020204" pitchFamily="34" charset="0"/>
          </a:endParaRPr>
        </a:p>
      </dgm:t>
    </dgm:pt>
    <dgm:pt modelId="{48B00501-8041-4049-9CD8-745E561201F6}" type="sibTrans" cxnId="{62B9EED1-EAC8-498D-BED4-0A4BFA5DD2C2}">
      <dgm:prSet/>
      <dgm:spPr/>
      <dgm:t>
        <a:bodyPr/>
        <a:lstStyle/>
        <a:p>
          <a:endParaRPr lang="en-US">
            <a:latin typeface="Arial" panose="020B0604020202020204" pitchFamily="34" charset="0"/>
            <a:cs typeface="Arial" panose="020B0604020202020204" pitchFamily="34" charset="0"/>
          </a:endParaRPr>
        </a:p>
      </dgm:t>
    </dgm:pt>
    <dgm:pt modelId="{91702AB5-73CC-4E3C-9672-CA939F9F6D35}">
      <dgm:prSet/>
      <dgm:spPr>
        <a:solidFill>
          <a:schemeClr val="accent5"/>
        </a:solidFill>
      </dgm:spPr>
      <dgm:t>
        <a:bodyPr/>
        <a:lstStyle/>
        <a:p>
          <a:pPr rtl="0"/>
          <a:r>
            <a:rPr lang="en-ZA" dirty="0">
              <a:latin typeface="Arial" panose="020B0604020202020204" pitchFamily="34" charset="0"/>
              <a:cs typeface="Arial" panose="020B0604020202020204" pitchFamily="34" charset="0"/>
            </a:rPr>
            <a:t>Employer Information</a:t>
          </a:r>
        </a:p>
      </dgm:t>
    </dgm:pt>
    <dgm:pt modelId="{E982370C-1C30-407C-8352-26292B98FA95}" type="parTrans" cxnId="{2B4BDD94-50C3-4266-B310-A4051DDA275C}">
      <dgm:prSet/>
      <dgm:spPr/>
      <dgm:t>
        <a:bodyPr/>
        <a:lstStyle/>
        <a:p>
          <a:endParaRPr lang="en-US"/>
        </a:p>
      </dgm:t>
    </dgm:pt>
    <dgm:pt modelId="{90B9C711-B305-4534-BF15-33CF8965A639}" type="sibTrans" cxnId="{2B4BDD94-50C3-4266-B310-A4051DDA275C}">
      <dgm:prSet/>
      <dgm:spPr/>
      <dgm:t>
        <a:bodyPr/>
        <a:lstStyle/>
        <a:p>
          <a:endParaRPr lang="en-US"/>
        </a:p>
      </dgm:t>
    </dgm:pt>
    <dgm:pt modelId="{4C30364F-1E97-4126-BC92-5A530184E54B}">
      <dgm:prSet/>
      <dgm:spPr>
        <a:solidFill>
          <a:schemeClr val="accent5"/>
        </a:solidFill>
      </dgm:spPr>
      <dgm:t>
        <a:bodyPr/>
        <a:lstStyle/>
        <a:p>
          <a:pPr rtl="0"/>
          <a:r>
            <a:rPr lang="en-ZA" dirty="0">
              <a:latin typeface="Arial" panose="020B0604020202020204" pitchFamily="34" charset="0"/>
              <a:cs typeface="Arial" panose="020B0604020202020204" pitchFamily="34" charset="0"/>
            </a:rPr>
            <a:t>Company Type</a:t>
          </a:r>
        </a:p>
      </dgm:t>
    </dgm:pt>
    <dgm:pt modelId="{87621136-182A-4C57-9DD6-5022937E95C2}" type="parTrans" cxnId="{CAD7EB15-3B56-4BF2-A4CF-8B5FABA1DD9A}">
      <dgm:prSet/>
      <dgm:spPr/>
      <dgm:t>
        <a:bodyPr/>
        <a:lstStyle/>
        <a:p>
          <a:endParaRPr lang="en-US"/>
        </a:p>
      </dgm:t>
    </dgm:pt>
    <dgm:pt modelId="{1A409E2C-8544-449E-8BCD-D0AABDDC0F52}" type="sibTrans" cxnId="{CAD7EB15-3B56-4BF2-A4CF-8B5FABA1DD9A}">
      <dgm:prSet/>
      <dgm:spPr/>
      <dgm:t>
        <a:bodyPr/>
        <a:lstStyle/>
        <a:p>
          <a:endParaRPr lang="en-US"/>
        </a:p>
      </dgm:t>
    </dgm:pt>
    <dgm:pt modelId="{2E2685A2-5EF6-442A-875B-BACF3D48F3A0}">
      <dgm:prSet/>
      <dgm:spPr>
        <a:solidFill>
          <a:schemeClr val="accent5"/>
        </a:solidFill>
      </dgm:spPr>
      <dgm:t>
        <a:bodyPr/>
        <a:lstStyle/>
        <a:p>
          <a:pPr rtl="0"/>
          <a:r>
            <a:rPr lang="en-ZA" dirty="0">
              <a:latin typeface="Arial" panose="020B0604020202020204" pitchFamily="34" charset="0"/>
              <a:cs typeface="Arial" panose="020B0604020202020204" pitchFamily="34" charset="0"/>
            </a:rPr>
            <a:t>Analytics Function</a:t>
          </a:r>
        </a:p>
      </dgm:t>
    </dgm:pt>
    <dgm:pt modelId="{F63BFD0E-D615-4D70-A73B-460D96748083}" type="parTrans" cxnId="{C1DB55B1-A57F-4487-A144-AD7B8A57046E}">
      <dgm:prSet/>
      <dgm:spPr/>
      <dgm:t>
        <a:bodyPr/>
        <a:lstStyle/>
        <a:p>
          <a:endParaRPr lang="en-US"/>
        </a:p>
      </dgm:t>
    </dgm:pt>
    <dgm:pt modelId="{80B93339-B67C-4679-BDEE-6EF32257B032}" type="sibTrans" cxnId="{C1DB55B1-A57F-4487-A144-AD7B8A57046E}">
      <dgm:prSet/>
      <dgm:spPr/>
      <dgm:t>
        <a:bodyPr/>
        <a:lstStyle/>
        <a:p>
          <a:endParaRPr lang="en-US"/>
        </a:p>
      </dgm:t>
    </dgm:pt>
    <dgm:pt modelId="{60879C23-C06A-4019-B165-1A461864A47E}">
      <dgm:prSet/>
      <dgm:spPr>
        <a:solidFill>
          <a:schemeClr val="accent5"/>
        </a:solidFill>
      </dgm:spPr>
      <dgm:t>
        <a:bodyPr/>
        <a:lstStyle/>
        <a:p>
          <a:pPr rtl="0"/>
          <a:r>
            <a:rPr lang="en-ZA" dirty="0">
              <a:latin typeface="Arial" panose="020B0604020202020204" pitchFamily="34" charset="0"/>
              <a:cs typeface="Arial" panose="020B0604020202020204" pitchFamily="34" charset="0"/>
            </a:rPr>
            <a:t>Attributes</a:t>
          </a:r>
        </a:p>
      </dgm:t>
    </dgm:pt>
    <dgm:pt modelId="{8310F9A1-4C0B-4874-841B-25DEEE0250C5}" type="parTrans" cxnId="{3DB558AB-9305-4574-8C79-91E2AF866B9C}">
      <dgm:prSet/>
      <dgm:spPr/>
      <dgm:t>
        <a:bodyPr/>
        <a:lstStyle/>
        <a:p>
          <a:endParaRPr lang="en-US"/>
        </a:p>
      </dgm:t>
    </dgm:pt>
    <dgm:pt modelId="{E0AD42AE-598A-4468-9C68-72645D6ACE93}" type="sibTrans" cxnId="{3DB558AB-9305-4574-8C79-91E2AF866B9C}">
      <dgm:prSet/>
      <dgm:spPr/>
      <dgm:t>
        <a:bodyPr/>
        <a:lstStyle/>
        <a:p>
          <a:endParaRPr lang="en-US"/>
        </a:p>
      </dgm:t>
    </dgm:pt>
    <dgm:pt modelId="{6B350A54-7295-4601-885E-53A231CAC2DA}">
      <dgm:prSet/>
      <dgm:spPr>
        <a:solidFill>
          <a:schemeClr val="accent5"/>
        </a:solidFill>
      </dgm:spPr>
      <dgm:t>
        <a:bodyPr/>
        <a:lstStyle/>
        <a:p>
          <a:r>
            <a:rPr lang="en-ZA" dirty="0">
              <a:latin typeface="Arial" panose="020B0604020202020204" pitchFamily="34" charset="0"/>
              <a:cs typeface="Arial" panose="020B0604020202020204" pitchFamily="34" charset="0"/>
            </a:rPr>
            <a:t>Responsible Parties</a:t>
          </a:r>
        </a:p>
      </dgm:t>
    </dgm:pt>
    <dgm:pt modelId="{910E7370-536B-4E89-880F-6CBBE5783147}" type="parTrans" cxnId="{FD56232F-CD48-4C88-BB46-D270B5F59BA7}">
      <dgm:prSet/>
      <dgm:spPr/>
      <dgm:t>
        <a:bodyPr/>
        <a:lstStyle/>
        <a:p>
          <a:endParaRPr lang="en-US"/>
        </a:p>
      </dgm:t>
    </dgm:pt>
    <dgm:pt modelId="{AB171CA5-32F9-4E49-A53D-9137E6A5FF27}" type="sibTrans" cxnId="{FD56232F-CD48-4C88-BB46-D270B5F59BA7}">
      <dgm:prSet/>
      <dgm:spPr/>
      <dgm:t>
        <a:bodyPr/>
        <a:lstStyle/>
        <a:p>
          <a:endParaRPr lang="en-US"/>
        </a:p>
      </dgm:t>
    </dgm:pt>
    <dgm:pt modelId="{61F4B757-BC5C-4F93-9AF5-2A13CFEBFD7D}">
      <dgm:prSet/>
      <dgm:spPr>
        <a:solidFill>
          <a:schemeClr val="accent5"/>
        </a:solidFill>
      </dgm:spPr>
      <dgm:t>
        <a:bodyPr/>
        <a:lstStyle/>
        <a:p>
          <a:r>
            <a:rPr lang="en-ZA" dirty="0">
              <a:latin typeface="Arial" panose="020B0604020202020204" pitchFamily="34" charset="0"/>
              <a:cs typeface="Arial" panose="020B0604020202020204" pitchFamily="34" charset="0"/>
            </a:rPr>
            <a:t>Analytics Champion</a:t>
          </a:r>
        </a:p>
      </dgm:t>
    </dgm:pt>
    <dgm:pt modelId="{AA8C8919-3972-4C99-849D-6E0B6116588C}" type="parTrans" cxnId="{DD9B3CCA-B703-4EC9-9FB7-286279BC2DFB}">
      <dgm:prSet/>
      <dgm:spPr/>
      <dgm:t>
        <a:bodyPr/>
        <a:lstStyle/>
        <a:p>
          <a:endParaRPr lang="en-US"/>
        </a:p>
      </dgm:t>
    </dgm:pt>
    <dgm:pt modelId="{61717923-9A6A-487B-9B04-3301E4571A1F}" type="sibTrans" cxnId="{DD9B3CCA-B703-4EC9-9FB7-286279BC2DFB}">
      <dgm:prSet/>
      <dgm:spPr/>
      <dgm:t>
        <a:bodyPr/>
        <a:lstStyle/>
        <a:p>
          <a:endParaRPr lang="en-US"/>
        </a:p>
      </dgm:t>
    </dgm:pt>
    <dgm:pt modelId="{214E6BCB-0928-4610-8691-431C85044722}">
      <dgm:prSet/>
      <dgm:spPr>
        <a:solidFill>
          <a:schemeClr val="accent5"/>
        </a:solidFill>
      </dgm:spPr>
      <dgm:t>
        <a:bodyPr/>
        <a:lstStyle/>
        <a:p>
          <a:r>
            <a:rPr lang="en-ZA" dirty="0">
              <a:latin typeface="Arial" panose="020B0604020202020204" pitchFamily="34" charset="0"/>
              <a:cs typeface="Arial" panose="020B0604020202020204" pitchFamily="34" charset="0"/>
            </a:rPr>
            <a:t>Data Driven Decision Making</a:t>
          </a:r>
        </a:p>
      </dgm:t>
    </dgm:pt>
    <dgm:pt modelId="{33755B9E-703D-48B3-9534-AF60B9A642CC}" type="parTrans" cxnId="{C29BBC77-5C03-46DA-B546-F62590AA9B74}">
      <dgm:prSet/>
      <dgm:spPr/>
      <dgm:t>
        <a:bodyPr/>
        <a:lstStyle/>
        <a:p>
          <a:endParaRPr lang="en-US"/>
        </a:p>
      </dgm:t>
    </dgm:pt>
    <dgm:pt modelId="{592DE946-16F0-495E-8C07-FFD3BE0B6F5A}" type="sibTrans" cxnId="{C29BBC77-5C03-46DA-B546-F62590AA9B74}">
      <dgm:prSet/>
      <dgm:spPr/>
      <dgm:t>
        <a:bodyPr/>
        <a:lstStyle/>
        <a:p>
          <a:endParaRPr lang="en-US"/>
        </a:p>
      </dgm:t>
    </dgm:pt>
    <dgm:pt modelId="{44B83036-2B75-4FC9-A626-1708ABDCBF3A}">
      <dgm:prSet/>
      <dgm:spPr>
        <a:solidFill>
          <a:schemeClr val="accent5"/>
        </a:solidFill>
      </dgm:spPr>
      <dgm:t>
        <a:bodyPr/>
        <a:lstStyle/>
        <a:p>
          <a:r>
            <a:rPr lang="en-ZA" dirty="0">
              <a:latin typeface="Arial" panose="020B0604020202020204" pitchFamily="34" charset="0"/>
              <a:cs typeface="Arial" panose="020B0604020202020204" pitchFamily="34" charset="0"/>
            </a:rPr>
            <a:t>Current </a:t>
          </a:r>
        </a:p>
      </dgm:t>
    </dgm:pt>
    <dgm:pt modelId="{80FCC494-1F59-490D-B36F-6787C9556064}" type="parTrans" cxnId="{52C9E6AA-9380-4238-B9FA-3DF462FE6132}">
      <dgm:prSet/>
      <dgm:spPr/>
      <dgm:t>
        <a:bodyPr/>
        <a:lstStyle/>
        <a:p>
          <a:endParaRPr lang="en-US"/>
        </a:p>
      </dgm:t>
    </dgm:pt>
    <dgm:pt modelId="{D4F16967-46B3-40E4-8895-FB415B21E3F7}" type="sibTrans" cxnId="{52C9E6AA-9380-4238-B9FA-3DF462FE6132}">
      <dgm:prSet/>
      <dgm:spPr/>
      <dgm:t>
        <a:bodyPr/>
        <a:lstStyle/>
        <a:p>
          <a:endParaRPr lang="en-US"/>
        </a:p>
      </dgm:t>
    </dgm:pt>
    <dgm:pt modelId="{CAAD89F5-23E7-437C-ADDE-818344FEC279}">
      <dgm:prSet/>
      <dgm:spPr>
        <a:solidFill>
          <a:schemeClr val="accent5"/>
        </a:solidFill>
      </dgm:spPr>
      <dgm:t>
        <a:bodyPr/>
        <a:lstStyle/>
        <a:p>
          <a:r>
            <a:rPr lang="en-ZA" dirty="0">
              <a:latin typeface="Arial" panose="020B0604020202020204" pitchFamily="34" charset="0"/>
              <a:cs typeface="Arial" panose="020B0604020202020204" pitchFamily="34" charset="0"/>
            </a:rPr>
            <a:t>Future</a:t>
          </a:r>
          <a:endParaRPr lang="en-US"/>
        </a:p>
      </dgm:t>
    </dgm:pt>
    <dgm:pt modelId="{6B85CF63-9C0D-4B1B-AF32-77DDDE40F9B6}" type="parTrans" cxnId="{C0B34282-357B-4D21-A899-3FDC468F851B}">
      <dgm:prSet/>
      <dgm:spPr/>
      <dgm:t>
        <a:bodyPr/>
        <a:lstStyle/>
        <a:p>
          <a:endParaRPr lang="en-US"/>
        </a:p>
      </dgm:t>
    </dgm:pt>
    <dgm:pt modelId="{1EE9578B-1A08-4CB5-A756-FCA7DFEBC0D6}" type="sibTrans" cxnId="{C0B34282-357B-4D21-A899-3FDC468F851B}">
      <dgm:prSet/>
      <dgm:spPr/>
      <dgm:t>
        <a:bodyPr/>
        <a:lstStyle/>
        <a:p>
          <a:endParaRPr lang="en-US"/>
        </a:p>
      </dgm:t>
    </dgm:pt>
    <dgm:pt modelId="{5252DE9D-AF6A-45C0-8B0A-1A49B200BB6F}" type="pres">
      <dgm:prSet presAssocID="{0FC4B64E-0389-4CCA-ABC9-ABB772676111}" presName="hierChild1" presStyleCnt="0">
        <dgm:presLayoutVars>
          <dgm:orgChart val="1"/>
          <dgm:chPref val="1"/>
          <dgm:dir/>
          <dgm:animOne val="branch"/>
          <dgm:animLvl val="lvl"/>
          <dgm:resizeHandles/>
        </dgm:presLayoutVars>
      </dgm:prSet>
      <dgm:spPr/>
    </dgm:pt>
    <dgm:pt modelId="{A599A260-0F24-42A7-88C4-2A21F5993B22}" type="pres">
      <dgm:prSet presAssocID="{364B6059-3D1E-468B-8902-7A09E6ECEC68}" presName="hierRoot1" presStyleCnt="0">
        <dgm:presLayoutVars>
          <dgm:hierBranch val="r"/>
        </dgm:presLayoutVars>
      </dgm:prSet>
      <dgm:spPr/>
    </dgm:pt>
    <dgm:pt modelId="{0CCA5F5A-142B-4219-8B89-3AAE2FD7068F}" type="pres">
      <dgm:prSet presAssocID="{364B6059-3D1E-468B-8902-7A09E6ECEC68}" presName="rootComposite1" presStyleCnt="0"/>
      <dgm:spPr/>
    </dgm:pt>
    <dgm:pt modelId="{B2748CCD-2EA8-4D89-B876-BBF13783AB4E}" type="pres">
      <dgm:prSet presAssocID="{364B6059-3D1E-468B-8902-7A09E6ECEC68}" presName="rootText1" presStyleLbl="node0" presStyleIdx="0" presStyleCnt="4">
        <dgm:presLayoutVars>
          <dgm:chPref val="3"/>
        </dgm:presLayoutVars>
      </dgm:prSet>
      <dgm:spPr/>
    </dgm:pt>
    <dgm:pt modelId="{246401B7-7408-4F8B-9EB0-9C92FA1A6816}" type="pres">
      <dgm:prSet presAssocID="{364B6059-3D1E-468B-8902-7A09E6ECEC68}" presName="rootConnector1" presStyleLbl="node1" presStyleIdx="0" presStyleCnt="0"/>
      <dgm:spPr/>
    </dgm:pt>
    <dgm:pt modelId="{69C6A1D0-5E1A-4BB9-A9D1-E7BE3281EFF5}" type="pres">
      <dgm:prSet presAssocID="{364B6059-3D1E-468B-8902-7A09E6ECEC68}" presName="hierChild2" presStyleCnt="0"/>
      <dgm:spPr/>
    </dgm:pt>
    <dgm:pt modelId="{E1DA5C2D-41B8-4B65-9887-2A7508FD2EC6}" type="pres">
      <dgm:prSet presAssocID="{447639D3-29CA-4CFC-8D17-B57E031143D6}" presName="Name50" presStyleLbl="parChTrans1D2" presStyleIdx="0" presStyleCnt="19"/>
      <dgm:spPr/>
    </dgm:pt>
    <dgm:pt modelId="{DD0BC49A-705F-4301-A165-787097D7E91B}" type="pres">
      <dgm:prSet presAssocID="{DAA2ED24-3DC0-4F49-B05E-2954A192F122}" presName="hierRoot2" presStyleCnt="0">
        <dgm:presLayoutVars>
          <dgm:hierBranch val="init"/>
        </dgm:presLayoutVars>
      </dgm:prSet>
      <dgm:spPr/>
    </dgm:pt>
    <dgm:pt modelId="{507ACEB7-8703-4AD8-8E89-F5363523B9FD}" type="pres">
      <dgm:prSet presAssocID="{DAA2ED24-3DC0-4F49-B05E-2954A192F122}" presName="rootComposite" presStyleCnt="0"/>
      <dgm:spPr/>
    </dgm:pt>
    <dgm:pt modelId="{0BA8B2D0-E575-4F61-9D61-17B32BCCA33A}" type="pres">
      <dgm:prSet presAssocID="{DAA2ED24-3DC0-4F49-B05E-2954A192F122}" presName="rootText" presStyleLbl="node2" presStyleIdx="0" presStyleCnt="19">
        <dgm:presLayoutVars>
          <dgm:chPref val="3"/>
        </dgm:presLayoutVars>
      </dgm:prSet>
      <dgm:spPr/>
    </dgm:pt>
    <dgm:pt modelId="{0C8A33B0-4D7F-48E8-8093-CD48B63DA472}" type="pres">
      <dgm:prSet presAssocID="{DAA2ED24-3DC0-4F49-B05E-2954A192F122}" presName="rootConnector" presStyleLbl="node2" presStyleIdx="0" presStyleCnt="19"/>
      <dgm:spPr/>
    </dgm:pt>
    <dgm:pt modelId="{F2E49088-2C00-4DF8-BFB8-5E9DF07854C7}" type="pres">
      <dgm:prSet presAssocID="{DAA2ED24-3DC0-4F49-B05E-2954A192F122}" presName="hierChild4" presStyleCnt="0"/>
      <dgm:spPr/>
    </dgm:pt>
    <dgm:pt modelId="{83CCDA94-425C-49D3-8326-A76DCF7945AD}" type="pres">
      <dgm:prSet presAssocID="{DAA2ED24-3DC0-4F49-B05E-2954A192F122}" presName="hierChild5" presStyleCnt="0"/>
      <dgm:spPr/>
    </dgm:pt>
    <dgm:pt modelId="{D531EAE3-E67C-46CC-931E-A74E6A15A658}" type="pres">
      <dgm:prSet presAssocID="{ECFBDBA7-8C3D-4D62-9C17-6FB4EC4A058A}" presName="Name50" presStyleLbl="parChTrans1D2" presStyleIdx="1" presStyleCnt="19"/>
      <dgm:spPr/>
    </dgm:pt>
    <dgm:pt modelId="{C9C7F6C9-3D87-40EC-9588-19E46F841330}" type="pres">
      <dgm:prSet presAssocID="{6247F10A-CAE0-48C1-8974-50196048CF7E}" presName="hierRoot2" presStyleCnt="0">
        <dgm:presLayoutVars>
          <dgm:hierBranch val="init"/>
        </dgm:presLayoutVars>
      </dgm:prSet>
      <dgm:spPr/>
    </dgm:pt>
    <dgm:pt modelId="{676E5411-F13C-4419-B755-9E2D63A88D1A}" type="pres">
      <dgm:prSet presAssocID="{6247F10A-CAE0-48C1-8974-50196048CF7E}" presName="rootComposite" presStyleCnt="0"/>
      <dgm:spPr/>
    </dgm:pt>
    <dgm:pt modelId="{0034EF9F-5477-4A83-B067-A826C71B4131}" type="pres">
      <dgm:prSet presAssocID="{6247F10A-CAE0-48C1-8974-50196048CF7E}" presName="rootText" presStyleLbl="node2" presStyleIdx="1" presStyleCnt="19">
        <dgm:presLayoutVars>
          <dgm:chPref val="3"/>
        </dgm:presLayoutVars>
      </dgm:prSet>
      <dgm:spPr/>
    </dgm:pt>
    <dgm:pt modelId="{9DBA0FE1-D3CD-41C9-87CF-27563C350377}" type="pres">
      <dgm:prSet presAssocID="{6247F10A-CAE0-48C1-8974-50196048CF7E}" presName="rootConnector" presStyleLbl="node2" presStyleIdx="1" presStyleCnt="19"/>
      <dgm:spPr/>
    </dgm:pt>
    <dgm:pt modelId="{B95121D2-AC90-4F83-A5CC-E170D40941EE}" type="pres">
      <dgm:prSet presAssocID="{6247F10A-CAE0-48C1-8974-50196048CF7E}" presName="hierChild4" presStyleCnt="0"/>
      <dgm:spPr/>
    </dgm:pt>
    <dgm:pt modelId="{E96117CA-F189-49A1-94D4-1B5EBEBF1D66}" type="pres">
      <dgm:prSet presAssocID="{6247F10A-CAE0-48C1-8974-50196048CF7E}" presName="hierChild5" presStyleCnt="0"/>
      <dgm:spPr/>
    </dgm:pt>
    <dgm:pt modelId="{DC457155-E226-4AA3-A763-E68DAB515DE8}" type="pres">
      <dgm:prSet presAssocID="{364B6059-3D1E-468B-8902-7A09E6ECEC68}" presName="hierChild3" presStyleCnt="0"/>
      <dgm:spPr/>
    </dgm:pt>
    <dgm:pt modelId="{881F3F86-1EC9-4351-B134-33C23BA05A7D}" type="pres">
      <dgm:prSet presAssocID="{347288F1-989F-45C8-B4F9-BA075C8F77C5}" presName="hierRoot1" presStyleCnt="0">
        <dgm:presLayoutVars>
          <dgm:hierBranch val="hang"/>
        </dgm:presLayoutVars>
      </dgm:prSet>
      <dgm:spPr/>
    </dgm:pt>
    <dgm:pt modelId="{7C0AA744-CEB3-49AA-A06E-685FEC5D8061}" type="pres">
      <dgm:prSet presAssocID="{347288F1-989F-45C8-B4F9-BA075C8F77C5}" presName="rootComposite1" presStyleCnt="0"/>
      <dgm:spPr/>
    </dgm:pt>
    <dgm:pt modelId="{FF4A873C-6485-43A0-A9D5-56A286FD784B}" type="pres">
      <dgm:prSet presAssocID="{347288F1-989F-45C8-B4F9-BA075C8F77C5}" presName="rootText1" presStyleLbl="node0" presStyleIdx="1" presStyleCnt="4">
        <dgm:presLayoutVars>
          <dgm:chPref val="3"/>
        </dgm:presLayoutVars>
      </dgm:prSet>
      <dgm:spPr/>
    </dgm:pt>
    <dgm:pt modelId="{062C362F-7421-4D6A-BB51-984EA7871518}" type="pres">
      <dgm:prSet presAssocID="{347288F1-989F-45C8-B4F9-BA075C8F77C5}" presName="rootConnector1" presStyleLbl="node1" presStyleIdx="0" presStyleCnt="0"/>
      <dgm:spPr/>
    </dgm:pt>
    <dgm:pt modelId="{76B99DD3-5CF1-4B9B-8FCB-0D8F6F0CFDA9}" type="pres">
      <dgm:prSet presAssocID="{347288F1-989F-45C8-B4F9-BA075C8F77C5}" presName="hierChild2" presStyleCnt="0"/>
      <dgm:spPr/>
    </dgm:pt>
    <dgm:pt modelId="{772F87C2-8A77-4C71-8219-AA802FB8EAEE}" type="pres">
      <dgm:prSet presAssocID="{8E677E36-09BB-4D13-A06D-EA90333F8872}" presName="Name48" presStyleLbl="parChTrans1D2" presStyleIdx="2" presStyleCnt="19"/>
      <dgm:spPr/>
    </dgm:pt>
    <dgm:pt modelId="{456A3B32-8A48-4832-BD81-F6228402489A}" type="pres">
      <dgm:prSet presAssocID="{CA6C8D10-6619-4AAC-B27A-F25BFC142CCF}" presName="hierRoot2" presStyleCnt="0">
        <dgm:presLayoutVars>
          <dgm:hierBranch val="init"/>
        </dgm:presLayoutVars>
      </dgm:prSet>
      <dgm:spPr/>
    </dgm:pt>
    <dgm:pt modelId="{BE80565B-B57A-493A-A252-6B198F979DC1}" type="pres">
      <dgm:prSet presAssocID="{CA6C8D10-6619-4AAC-B27A-F25BFC142CCF}" presName="rootComposite" presStyleCnt="0"/>
      <dgm:spPr/>
    </dgm:pt>
    <dgm:pt modelId="{30685C6E-9BE9-44C7-A15A-A5E2A83825AD}" type="pres">
      <dgm:prSet presAssocID="{CA6C8D10-6619-4AAC-B27A-F25BFC142CCF}" presName="rootText" presStyleLbl="node2" presStyleIdx="2" presStyleCnt="19">
        <dgm:presLayoutVars>
          <dgm:chPref val="3"/>
        </dgm:presLayoutVars>
      </dgm:prSet>
      <dgm:spPr/>
    </dgm:pt>
    <dgm:pt modelId="{E6BF6E8C-8977-4EC7-802F-25EB4337F6D9}" type="pres">
      <dgm:prSet presAssocID="{CA6C8D10-6619-4AAC-B27A-F25BFC142CCF}" presName="rootConnector" presStyleLbl="node2" presStyleIdx="2" presStyleCnt="19"/>
      <dgm:spPr/>
    </dgm:pt>
    <dgm:pt modelId="{6E652529-6AA2-4AD1-A493-1597305249A8}" type="pres">
      <dgm:prSet presAssocID="{CA6C8D10-6619-4AAC-B27A-F25BFC142CCF}" presName="hierChild4" presStyleCnt="0"/>
      <dgm:spPr/>
    </dgm:pt>
    <dgm:pt modelId="{48C61AB2-4A19-41AA-8178-7A30DB8094A3}" type="pres">
      <dgm:prSet presAssocID="{CA6C8D10-6619-4AAC-B27A-F25BFC142CCF}" presName="hierChild5" presStyleCnt="0"/>
      <dgm:spPr/>
    </dgm:pt>
    <dgm:pt modelId="{78A7AFE2-0D0C-4689-8A0F-8E88C6B6FF9A}" type="pres">
      <dgm:prSet presAssocID="{A06F93F3-DE2E-4966-87AD-793169015FBB}" presName="Name48" presStyleLbl="parChTrans1D2" presStyleIdx="3" presStyleCnt="19"/>
      <dgm:spPr/>
    </dgm:pt>
    <dgm:pt modelId="{2DABA27B-B2E5-40FE-837E-36393A0E097C}" type="pres">
      <dgm:prSet presAssocID="{8BB1FD92-231D-40C7-A2DD-1411AD18DEAB}" presName="hierRoot2" presStyleCnt="0">
        <dgm:presLayoutVars>
          <dgm:hierBranch val="init"/>
        </dgm:presLayoutVars>
      </dgm:prSet>
      <dgm:spPr/>
    </dgm:pt>
    <dgm:pt modelId="{8413FC9A-AAEB-48E6-ADED-7429AC457758}" type="pres">
      <dgm:prSet presAssocID="{8BB1FD92-231D-40C7-A2DD-1411AD18DEAB}" presName="rootComposite" presStyleCnt="0"/>
      <dgm:spPr/>
    </dgm:pt>
    <dgm:pt modelId="{C30A4742-9C7A-4045-9E10-8FFB23FCD399}" type="pres">
      <dgm:prSet presAssocID="{8BB1FD92-231D-40C7-A2DD-1411AD18DEAB}" presName="rootText" presStyleLbl="node2" presStyleIdx="3" presStyleCnt="19">
        <dgm:presLayoutVars>
          <dgm:chPref val="3"/>
        </dgm:presLayoutVars>
      </dgm:prSet>
      <dgm:spPr/>
    </dgm:pt>
    <dgm:pt modelId="{6B2925D2-AA56-414A-9ABF-30FE633F22FC}" type="pres">
      <dgm:prSet presAssocID="{8BB1FD92-231D-40C7-A2DD-1411AD18DEAB}" presName="rootConnector" presStyleLbl="node2" presStyleIdx="3" presStyleCnt="19"/>
      <dgm:spPr/>
    </dgm:pt>
    <dgm:pt modelId="{3B5A8430-39B7-4420-9AC2-4B714EE2EC81}" type="pres">
      <dgm:prSet presAssocID="{8BB1FD92-231D-40C7-A2DD-1411AD18DEAB}" presName="hierChild4" presStyleCnt="0"/>
      <dgm:spPr/>
    </dgm:pt>
    <dgm:pt modelId="{7F6E6E44-C5DE-4238-83E3-37C7D5E4ADE2}" type="pres">
      <dgm:prSet presAssocID="{8BB1FD92-231D-40C7-A2DD-1411AD18DEAB}" presName="hierChild5" presStyleCnt="0"/>
      <dgm:spPr/>
    </dgm:pt>
    <dgm:pt modelId="{1B187698-8764-475A-BC97-56DCC7C4E884}" type="pres">
      <dgm:prSet presAssocID="{96163E59-4064-4D27-AC04-F5C4BE2EB339}" presName="Name48" presStyleLbl="parChTrans1D2" presStyleIdx="4" presStyleCnt="19"/>
      <dgm:spPr/>
    </dgm:pt>
    <dgm:pt modelId="{7D992D1C-5FC2-48D3-8F02-2A6F4E703430}" type="pres">
      <dgm:prSet presAssocID="{BDBE2B3D-E186-4D0B-8592-09DF8F559B59}" presName="hierRoot2" presStyleCnt="0">
        <dgm:presLayoutVars>
          <dgm:hierBranch val="init"/>
        </dgm:presLayoutVars>
      </dgm:prSet>
      <dgm:spPr/>
    </dgm:pt>
    <dgm:pt modelId="{18FD5A22-F621-4CB7-832E-098A0F6D5F40}" type="pres">
      <dgm:prSet presAssocID="{BDBE2B3D-E186-4D0B-8592-09DF8F559B59}" presName="rootComposite" presStyleCnt="0"/>
      <dgm:spPr/>
    </dgm:pt>
    <dgm:pt modelId="{4E455515-6004-4FFD-A57A-496D79C825A6}" type="pres">
      <dgm:prSet presAssocID="{BDBE2B3D-E186-4D0B-8592-09DF8F559B59}" presName="rootText" presStyleLbl="node2" presStyleIdx="4" presStyleCnt="19">
        <dgm:presLayoutVars>
          <dgm:chPref val="3"/>
        </dgm:presLayoutVars>
      </dgm:prSet>
      <dgm:spPr/>
    </dgm:pt>
    <dgm:pt modelId="{DF140F40-1DD8-421E-9DE1-6E328165D2C9}" type="pres">
      <dgm:prSet presAssocID="{BDBE2B3D-E186-4D0B-8592-09DF8F559B59}" presName="rootConnector" presStyleLbl="node2" presStyleIdx="4" presStyleCnt="19"/>
      <dgm:spPr/>
    </dgm:pt>
    <dgm:pt modelId="{ECF37E15-5851-4EC6-B043-10376DF85788}" type="pres">
      <dgm:prSet presAssocID="{BDBE2B3D-E186-4D0B-8592-09DF8F559B59}" presName="hierChild4" presStyleCnt="0"/>
      <dgm:spPr/>
    </dgm:pt>
    <dgm:pt modelId="{B6A625F5-697E-4D5D-B602-92FF78766F36}" type="pres">
      <dgm:prSet presAssocID="{BDBE2B3D-E186-4D0B-8592-09DF8F559B59}" presName="hierChild5" presStyleCnt="0"/>
      <dgm:spPr/>
    </dgm:pt>
    <dgm:pt modelId="{A1CCB18D-1BA4-4F33-80F6-9BFF94E8936F}" type="pres">
      <dgm:prSet presAssocID="{4CC263AA-D15C-4DD6-A590-2647D1604A2E}" presName="Name48" presStyleLbl="parChTrans1D2" presStyleIdx="5" presStyleCnt="19"/>
      <dgm:spPr/>
    </dgm:pt>
    <dgm:pt modelId="{514EFA5D-7FEC-4A51-826A-C1046695A625}" type="pres">
      <dgm:prSet presAssocID="{A41B9475-B92E-4D25-A787-CF99CB43052A}" presName="hierRoot2" presStyleCnt="0">
        <dgm:presLayoutVars>
          <dgm:hierBranch val="hang"/>
        </dgm:presLayoutVars>
      </dgm:prSet>
      <dgm:spPr/>
    </dgm:pt>
    <dgm:pt modelId="{942547F2-00BE-4B23-89D5-098457250BED}" type="pres">
      <dgm:prSet presAssocID="{A41B9475-B92E-4D25-A787-CF99CB43052A}" presName="rootComposite" presStyleCnt="0"/>
      <dgm:spPr/>
    </dgm:pt>
    <dgm:pt modelId="{7CDBE161-CE87-4107-9A3F-71D8557D5C39}" type="pres">
      <dgm:prSet presAssocID="{A41B9475-B92E-4D25-A787-CF99CB43052A}" presName="rootText" presStyleLbl="node2" presStyleIdx="5" presStyleCnt="19">
        <dgm:presLayoutVars>
          <dgm:chPref val="3"/>
        </dgm:presLayoutVars>
      </dgm:prSet>
      <dgm:spPr/>
    </dgm:pt>
    <dgm:pt modelId="{0E5E210B-D4B2-46F3-921E-BFDD359C24D7}" type="pres">
      <dgm:prSet presAssocID="{A41B9475-B92E-4D25-A787-CF99CB43052A}" presName="rootConnector" presStyleLbl="node2" presStyleIdx="5" presStyleCnt="19"/>
      <dgm:spPr/>
    </dgm:pt>
    <dgm:pt modelId="{526E4F56-A03A-4062-B20A-A3E42D59B15B}" type="pres">
      <dgm:prSet presAssocID="{A41B9475-B92E-4D25-A787-CF99CB43052A}" presName="hierChild4" presStyleCnt="0"/>
      <dgm:spPr/>
    </dgm:pt>
    <dgm:pt modelId="{E73EBB1D-7DBD-494D-B8D8-8C76C52C47D8}" type="pres">
      <dgm:prSet presAssocID="{5339B2A9-AFA6-41D1-9594-9B2F22093A1D}" presName="Name48" presStyleLbl="parChTrans1D3" presStyleIdx="0" presStyleCnt="13"/>
      <dgm:spPr/>
    </dgm:pt>
    <dgm:pt modelId="{6AAA3894-C002-41EC-8EAA-53C24A0CB739}" type="pres">
      <dgm:prSet presAssocID="{CAAC2D05-0592-415D-B924-995A8C72B839}" presName="hierRoot2" presStyleCnt="0">
        <dgm:presLayoutVars>
          <dgm:hierBranch val="init"/>
        </dgm:presLayoutVars>
      </dgm:prSet>
      <dgm:spPr/>
    </dgm:pt>
    <dgm:pt modelId="{5A7BEE75-65AE-4416-98DA-EF738F3C43D5}" type="pres">
      <dgm:prSet presAssocID="{CAAC2D05-0592-415D-B924-995A8C72B839}" presName="rootComposite" presStyleCnt="0"/>
      <dgm:spPr/>
    </dgm:pt>
    <dgm:pt modelId="{3CE7AE5D-0B9A-43C5-ABB2-82F8CAA59201}" type="pres">
      <dgm:prSet presAssocID="{CAAC2D05-0592-415D-B924-995A8C72B839}" presName="rootText" presStyleLbl="node3" presStyleIdx="0" presStyleCnt="13">
        <dgm:presLayoutVars>
          <dgm:chPref val="3"/>
        </dgm:presLayoutVars>
      </dgm:prSet>
      <dgm:spPr/>
    </dgm:pt>
    <dgm:pt modelId="{D6816646-BBF5-40D3-93F8-9F80D1CE9027}" type="pres">
      <dgm:prSet presAssocID="{CAAC2D05-0592-415D-B924-995A8C72B839}" presName="rootConnector" presStyleLbl="node3" presStyleIdx="0" presStyleCnt="13"/>
      <dgm:spPr/>
    </dgm:pt>
    <dgm:pt modelId="{730E6174-F6C0-45D3-835A-4848C5836E84}" type="pres">
      <dgm:prSet presAssocID="{CAAC2D05-0592-415D-B924-995A8C72B839}" presName="hierChild4" presStyleCnt="0"/>
      <dgm:spPr/>
    </dgm:pt>
    <dgm:pt modelId="{1BE27A0D-41F2-4E19-A1AD-CE299FED9849}" type="pres">
      <dgm:prSet presAssocID="{CAAC2D05-0592-415D-B924-995A8C72B839}" presName="hierChild5" presStyleCnt="0"/>
      <dgm:spPr/>
    </dgm:pt>
    <dgm:pt modelId="{114BF440-47F0-48D3-8C09-7B267352A2A2}" type="pres">
      <dgm:prSet presAssocID="{41D976D9-7497-4CE5-9E44-0CBA2C572E60}" presName="Name48" presStyleLbl="parChTrans1D3" presStyleIdx="1" presStyleCnt="13"/>
      <dgm:spPr/>
    </dgm:pt>
    <dgm:pt modelId="{B4D29A64-F2D2-4BAE-B406-7194EC8CF493}" type="pres">
      <dgm:prSet presAssocID="{54CCD85A-9BC3-45AB-A910-A3AD72565B18}" presName="hierRoot2" presStyleCnt="0">
        <dgm:presLayoutVars>
          <dgm:hierBranch val="init"/>
        </dgm:presLayoutVars>
      </dgm:prSet>
      <dgm:spPr/>
    </dgm:pt>
    <dgm:pt modelId="{F8AC6BCF-D544-4A89-9935-6DE469B1397D}" type="pres">
      <dgm:prSet presAssocID="{54CCD85A-9BC3-45AB-A910-A3AD72565B18}" presName="rootComposite" presStyleCnt="0"/>
      <dgm:spPr/>
    </dgm:pt>
    <dgm:pt modelId="{A99D092B-AA9A-404F-ABDC-95ADD4E4F43D}" type="pres">
      <dgm:prSet presAssocID="{54CCD85A-9BC3-45AB-A910-A3AD72565B18}" presName="rootText" presStyleLbl="node3" presStyleIdx="1" presStyleCnt="13">
        <dgm:presLayoutVars>
          <dgm:chPref val="3"/>
        </dgm:presLayoutVars>
      </dgm:prSet>
      <dgm:spPr/>
    </dgm:pt>
    <dgm:pt modelId="{7328F61D-7D26-4241-8D57-0C3060C411A6}" type="pres">
      <dgm:prSet presAssocID="{54CCD85A-9BC3-45AB-A910-A3AD72565B18}" presName="rootConnector" presStyleLbl="node3" presStyleIdx="1" presStyleCnt="13"/>
      <dgm:spPr/>
    </dgm:pt>
    <dgm:pt modelId="{85AC4E91-A07A-4E21-B472-501B4CE29C83}" type="pres">
      <dgm:prSet presAssocID="{54CCD85A-9BC3-45AB-A910-A3AD72565B18}" presName="hierChild4" presStyleCnt="0"/>
      <dgm:spPr/>
    </dgm:pt>
    <dgm:pt modelId="{BAC87C4F-F2EF-4993-A7D0-94495EB334E7}" type="pres">
      <dgm:prSet presAssocID="{54CCD85A-9BC3-45AB-A910-A3AD72565B18}" presName="hierChild5" presStyleCnt="0"/>
      <dgm:spPr/>
    </dgm:pt>
    <dgm:pt modelId="{7611D131-1EF7-4FBB-9E36-4AECA945903E}" type="pres">
      <dgm:prSet presAssocID="{2B3E3F53-E9EA-4E49-8AF5-6D55BB7EE181}" presName="Name48" presStyleLbl="parChTrans1D3" presStyleIdx="2" presStyleCnt="13"/>
      <dgm:spPr/>
    </dgm:pt>
    <dgm:pt modelId="{65757922-0B82-4D48-BCB7-C866D0171395}" type="pres">
      <dgm:prSet presAssocID="{B5A9C5CC-0A92-4ED0-8EB1-92700DD674E6}" presName="hierRoot2" presStyleCnt="0">
        <dgm:presLayoutVars>
          <dgm:hierBranch val="init"/>
        </dgm:presLayoutVars>
      </dgm:prSet>
      <dgm:spPr/>
    </dgm:pt>
    <dgm:pt modelId="{6EC2E0D5-3222-4E98-9965-4FD518ABBDAD}" type="pres">
      <dgm:prSet presAssocID="{B5A9C5CC-0A92-4ED0-8EB1-92700DD674E6}" presName="rootComposite" presStyleCnt="0"/>
      <dgm:spPr/>
    </dgm:pt>
    <dgm:pt modelId="{D9FD3B4B-EE41-4FF4-8660-436EF5C7D446}" type="pres">
      <dgm:prSet presAssocID="{B5A9C5CC-0A92-4ED0-8EB1-92700DD674E6}" presName="rootText" presStyleLbl="node3" presStyleIdx="2" presStyleCnt="13">
        <dgm:presLayoutVars>
          <dgm:chPref val="3"/>
        </dgm:presLayoutVars>
      </dgm:prSet>
      <dgm:spPr/>
    </dgm:pt>
    <dgm:pt modelId="{4B00FBAD-C970-4B4D-9283-2372BC6A6B98}" type="pres">
      <dgm:prSet presAssocID="{B5A9C5CC-0A92-4ED0-8EB1-92700DD674E6}" presName="rootConnector" presStyleLbl="node3" presStyleIdx="2" presStyleCnt="13"/>
      <dgm:spPr/>
    </dgm:pt>
    <dgm:pt modelId="{8B54A706-77A7-4483-AF0E-64F670712B9F}" type="pres">
      <dgm:prSet presAssocID="{B5A9C5CC-0A92-4ED0-8EB1-92700DD674E6}" presName="hierChild4" presStyleCnt="0"/>
      <dgm:spPr/>
    </dgm:pt>
    <dgm:pt modelId="{B6D8166F-DB2B-4D07-BAB0-FDBB1128DC38}" type="pres">
      <dgm:prSet presAssocID="{B5A9C5CC-0A92-4ED0-8EB1-92700DD674E6}" presName="hierChild5" presStyleCnt="0"/>
      <dgm:spPr/>
    </dgm:pt>
    <dgm:pt modelId="{E487FBFC-598D-4CEA-9B87-76CEDBC4E6E1}" type="pres">
      <dgm:prSet presAssocID="{F9FF2FE3-CD22-4633-89A9-512CEC78A0EC}" presName="Name48" presStyleLbl="parChTrans1D3" presStyleIdx="3" presStyleCnt="13"/>
      <dgm:spPr/>
    </dgm:pt>
    <dgm:pt modelId="{7ADCC306-9F9C-4E46-80BB-117DA078C313}" type="pres">
      <dgm:prSet presAssocID="{D233AEB3-8669-4CB5-9898-95E167B50363}" presName="hierRoot2" presStyleCnt="0">
        <dgm:presLayoutVars>
          <dgm:hierBranch val="init"/>
        </dgm:presLayoutVars>
      </dgm:prSet>
      <dgm:spPr/>
    </dgm:pt>
    <dgm:pt modelId="{2664FA46-86BC-43AF-BABB-311AEBEA810A}" type="pres">
      <dgm:prSet presAssocID="{D233AEB3-8669-4CB5-9898-95E167B50363}" presName="rootComposite" presStyleCnt="0"/>
      <dgm:spPr/>
    </dgm:pt>
    <dgm:pt modelId="{F72AB983-4B98-4FB5-A506-0E322EFD1DFC}" type="pres">
      <dgm:prSet presAssocID="{D233AEB3-8669-4CB5-9898-95E167B50363}" presName="rootText" presStyleLbl="node3" presStyleIdx="3" presStyleCnt="13">
        <dgm:presLayoutVars>
          <dgm:chPref val="3"/>
        </dgm:presLayoutVars>
      </dgm:prSet>
      <dgm:spPr/>
    </dgm:pt>
    <dgm:pt modelId="{525DADDD-23A6-4AD6-A12C-76CA0334C9F5}" type="pres">
      <dgm:prSet presAssocID="{D233AEB3-8669-4CB5-9898-95E167B50363}" presName="rootConnector" presStyleLbl="node3" presStyleIdx="3" presStyleCnt="13"/>
      <dgm:spPr/>
    </dgm:pt>
    <dgm:pt modelId="{C1CB595B-261D-40AA-8693-2CE9FE4A6B89}" type="pres">
      <dgm:prSet presAssocID="{D233AEB3-8669-4CB5-9898-95E167B50363}" presName="hierChild4" presStyleCnt="0"/>
      <dgm:spPr/>
    </dgm:pt>
    <dgm:pt modelId="{777C220E-8592-43EA-95D9-8C3C71E73B44}" type="pres">
      <dgm:prSet presAssocID="{D233AEB3-8669-4CB5-9898-95E167B50363}" presName="hierChild5" presStyleCnt="0"/>
      <dgm:spPr/>
    </dgm:pt>
    <dgm:pt modelId="{8317E80E-8396-4A8E-9A14-E93A9F4033BA}" type="pres">
      <dgm:prSet presAssocID="{A41B9475-B92E-4D25-A787-CF99CB43052A}" presName="hierChild5" presStyleCnt="0"/>
      <dgm:spPr/>
    </dgm:pt>
    <dgm:pt modelId="{9D89AA49-C61E-41BF-BAF3-1ECE0136D80B}" type="pres">
      <dgm:prSet presAssocID="{347288F1-989F-45C8-B4F9-BA075C8F77C5}" presName="hierChild3" presStyleCnt="0"/>
      <dgm:spPr/>
    </dgm:pt>
    <dgm:pt modelId="{3FD25C04-7608-499F-A95A-280E01EC36A1}" type="pres">
      <dgm:prSet presAssocID="{91702AB5-73CC-4E3C-9672-CA939F9F6D35}" presName="hierRoot1" presStyleCnt="0">
        <dgm:presLayoutVars>
          <dgm:hierBranch val="init"/>
        </dgm:presLayoutVars>
      </dgm:prSet>
      <dgm:spPr/>
    </dgm:pt>
    <dgm:pt modelId="{B6DE9C66-84A7-46AE-B388-D2AE047E7871}" type="pres">
      <dgm:prSet presAssocID="{91702AB5-73CC-4E3C-9672-CA939F9F6D35}" presName="rootComposite1" presStyleCnt="0"/>
      <dgm:spPr/>
    </dgm:pt>
    <dgm:pt modelId="{2919DB40-1EAB-47D6-AAF1-9D3840D77B7E}" type="pres">
      <dgm:prSet presAssocID="{91702AB5-73CC-4E3C-9672-CA939F9F6D35}" presName="rootText1" presStyleLbl="node0" presStyleIdx="2" presStyleCnt="4">
        <dgm:presLayoutVars>
          <dgm:chPref val="3"/>
        </dgm:presLayoutVars>
      </dgm:prSet>
      <dgm:spPr/>
    </dgm:pt>
    <dgm:pt modelId="{BF80A1BA-CFD3-4927-AC43-5F523EF4819F}" type="pres">
      <dgm:prSet presAssocID="{91702AB5-73CC-4E3C-9672-CA939F9F6D35}" presName="rootConnector1" presStyleLbl="node1" presStyleIdx="0" presStyleCnt="0"/>
      <dgm:spPr/>
    </dgm:pt>
    <dgm:pt modelId="{2B8DF881-6DCA-4C5B-97C0-03B1CDC1AEC7}" type="pres">
      <dgm:prSet presAssocID="{91702AB5-73CC-4E3C-9672-CA939F9F6D35}" presName="hierChild2" presStyleCnt="0"/>
      <dgm:spPr/>
    </dgm:pt>
    <dgm:pt modelId="{867578B2-5F3B-4DA3-9F63-FB333C83C88B}" type="pres">
      <dgm:prSet presAssocID="{87621136-182A-4C57-9DD6-5022937E95C2}" presName="Name37" presStyleLbl="parChTrans1D2" presStyleIdx="6" presStyleCnt="19"/>
      <dgm:spPr/>
    </dgm:pt>
    <dgm:pt modelId="{535F11D5-0FFE-411A-A418-51E6FD2CF70D}" type="pres">
      <dgm:prSet presAssocID="{4C30364F-1E97-4126-BC92-5A530184E54B}" presName="hierRoot2" presStyleCnt="0">
        <dgm:presLayoutVars>
          <dgm:hierBranch val="init"/>
        </dgm:presLayoutVars>
      </dgm:prSet>
      <dgm:spPr/>
    </dgm:pt>
    <dgm:pt modelId="{6DF87CED-1E0C-4C23-89BD-8653CA33406C}" type="pres">
      <dgm:prSet presAssocID="{4C30364F-1E97-4126-BC92-5A530184E54B}" presName="rootComposite" presStyleCnt="0"/>
      <dgm:spPr/>
    </dgm:pt>
    <dgm:pt modelId="{9675E126-6A97-4A0A-8D38-2881A98448AC}" type="pres">
      <dgm:prSet presAssocID="{4C30364F-1E97-4126-BC92-5A530184E54B}" presName="rootText" presStyleLbl="node2" presStyleIdx="6" presStyleCnt="19">
        <dgm:presLayoutVars>
          <dgm:chPref val="3"/>
        </dgm:presLayoutVars>
      </dgm:prSet>
      <dgm:spPr/>
    </dgm:pt>
    <dgm:pt modelId="{5B12E244-C788-43C1-802B-DC5EAB991891}" type="pres">
      <dgm:prSet presAssocID="{4C30364F-1E97-4126-BC92-5A530184E54B}" presName="rootConnector" presStyleLbl="node2" presStyleIdx="6" presStyleCnt="19"/>
      <dgm:spPr/>
    </dgm:pt>
    <dgm:pt modelId="{78B77563-4DB1-4EBB-8774-03A14273CF3B}" type="pres">
      <dgm:prSet presAssocID="{4C30364F-1E97-4126-BC92-5A530184E54B}" presName="hierChild4" presStyleCnt="0"/>
      <dgm:spPr/>
    </dgm:pt>
    <dgm:pt modelId="{BF9566A4-3854-4771-8169-7C3B4F9D6078}" type="pres">
      <dgm:prSet presAssocID="{4C30364F-1E97-4126-BC92-5A530184E54B}" presName="hierChild5" presStyleCnt="0"/>
      <dgm:spPr/>
    </dgm:pt>
    <dgm:pt modelId="{80BA1797-E84D-49B3-8985-8723D76493DF}" type="pres">
      <dgm:prSet presAssocID="{F63BFD0E-D615-4D70-A73B-460D96748083}" presName="Name37" presStyleLbl="parChTrans1D2" presStyleIdx="7" presStyleCnt="19"/>
      <dgm:spPr/>
    </dgm:pt>
    <dgm:pt modelId="{2489A8B6-AA19-4D6E-9F38-33EE024DB033}" type="pres">
      <dgm:prSet presAssocID="{2E2685A2-5EF6-442A-875B-BACF3D48F3A0}" presName="hierRoot2" presStyleCnt="0">
        <dgm:presLayoutVars>
          <dgm:hierBranch val="init"/>
        </dgm:presLayoutVars>
      </dgm:prSet>
      <dgm:spPr/>
    </dgm:pt>
    <dgm:pt modelId="{E631B7AF-F6D7-4A94-BA50-A824D213BBE7}" type="pres">
      <dgm:prSet presAssocID="{2E2685A2-5EF6-442A-875B-BACF3D48F3A0}" presName="rootComposite" presStyleCnt="0"/>
      <dgm:spPr/>
    </dgm:pt>
    <dgm:pt modelId="{3A687406-8C1E-4526-AD2B-8402DD1756B0}" type="pres">
      <dgm:prSet presAssocID="{2E2685A2-5EF6-442A-875B-BACF3D48F3A0}" presName="rootText" presStyleLbl="node2" presStyleIdx="7" presStyleCnt="19">
        <dgm:presLayoutVars>
          <dgm:chPref val="3"/>
        </dgm:presLayoutVars>
      </dgm:prSet>
      <dgm:spPr/>
    </dgm:pt>
    <dgm:pt modelId="{214C111A-FF4C-4B3A-A1AE-8F397EEEF0E2}" type="pres">
      <dgm:prSet presAssocID="{2E2685A2-5EF6-442A-875B-BACF3D48F3A0}" presName="rootConnector" presStyleLbl="node2" presStyleIdx="7" presStyleCnt="19"/>
      <dgm:spPr/>
    </dgm:pt>
    <dgm:pt modelId="{6F000F9A-9A7F-422F-91D1-C7F87D6F219D}" type="pres">
      <dgm:prSet presAssocID="{2E2685A2-5EF6-442A-875B-BACF3D48F3A0}" presName="hierChild4" presStyleCnt="0"/>
      <dgm:spPr/>
    </dgm:pt>
    <dgm:pt modelId="{B1B6B591-D6BF-444D-8E10-829B3E13EBFC}" type="pres">
      <dgm:prSet presAssocID="{8310F9A1-4C0B-4874-841B-25DEEE0250C5}" presName="Name37" presStyleLbl="parChTrans1D3" presStyleIdx="4" presStyleCnt="13"/>
      <dgm:spPr/>
    </dgm:pt>
    <dgm:pt modelId="{8ACC7DF1-86EA-4A60-A441-2B5B88E9CC75}" type="pres">
      <dgm:prSet presAssocID="{60879C23-C06A-4019-B165-1A461864A47E}" presName="hierRoot2" presStyleCnt="0">
        <dgm:presLayoutVars>
          <dgm:hierBranch val="init"/>
        </dgm:presLayoutVars>
      </dgm:prSet>
      <dgm:spPr/>
    </dgm:pt>
    <dgm:pt modelId="{497F721A-AB18-450E-ABFE-309B10BE2A80}" type="pres">
      <dgm:prSet presAssocID="{60879C23-C06A-4019-B165-1A461864A47E}" presName="rootComposite" presStyleCnt="0"/>
      <dgm:spPr/>
    </dgm:pt>
    <dgm:pt modelId="{443EE0E5-FCCB-4367-9F5F-22E6691C005B}" type="pres">
      <dgm:prSet presAssocID="{60879C23-C06A-4019-B165-1A461864A47E}" presName="rootText" presStyleLbl="node3" presStyleIdx="4" presStyleCnt="13">
        <dgm:presLayoutVars>
          <dgm:chPref val="3"/>
        </dgm:presLayoutVars>
      </dgm:prSet>
      <dgm:spPr/>
    </dgm:pt>
    <dgm:pt modelId="{2D27C5F8-3840-484E-ABF4-C76E90D9F1A4}" type="pres">
      <dgm:prSet presAssocID="{60879C23-C06A-4019-B165-1A461864A47E}" presName="rootConnector" presStyleLbl="node3" presStyleIdx="4" presStyleCnt="13"/>
      <dgm:spPr/>
    </dgm:pt>
    <dgm:pt modelId="{2E01E0B7-2D5A-47FF-80EA-22390E2FA275}" type="pres">
      <dgm:prSet presAssocID="{60879C23-C06A-4019-B165-1A461864A47E}" presName="hierChild4" presStyleCnt="0"/>
      <dgm:spPr/>
    </dgm:pt>
    <dgm:pt modelId="{C2206539-2383-49B1-90DF-D55537C89C56}" type="pres">
      <dgm:prSet presAssocID="{60879C23-C06A-4019-B165-1A461864A47E}" presName="hierChild5" presStyleCnt="0"/>
      <dgm:spPr/>
    </dgm:pt>
    <dgm:pt modelId="{20D5AC5F-1BEA-44EF-B73F-CD06D5EC2F02}" type="pres">
      <dgm:prSet presAssocID="{910E7370-536B-4E89-880F-6CBBE5783147}" presName="Name37" presStyleLbl="parChTrans1D3" presStyleIdx="5" presStyleCnt="13"/>
      <dgm:spPr/>
    </dgm:pt>
    <dgm:pt modelId="{FEEBF55E-D5EA-4257-A01D-E569C834E695}" type="pres">
      <dgm:prSet presAssocID="{6B350A54-7295-4601-885E-53A231CAC2DA}" presName="hierRoot2" presStyleCnt="0">
        <dgm:presLayoutVars>
          <dgm:hierBranch val="init"/>
        </dgm:presLayoutVars>
      </dgm:prSet>
      <dgm:spPr/>
    </dgm:pt>
    <dgm:pt modelId="{7CF6427B-DB7B-40CB-8114-14F18356D639}" type="pres">
      <dgm:prSet presAssocID="{6B350A54-7295-4601-885E-53A231CAC2DA}" presName="rootComposite" presStyleCnt="0"/>
      <dgm:spPr/>
    </dgm:pt>
    <dgm:pt modelId="{890CD4FF-17F8-48C6-8221-1FB365A64276}" type="pres">
      <dgm:prSet presAssocID="{6B350A54-7295-4601-885E-53A231CAC2DA}" presName="rootText" presStyleLbl="node3" presStyleIdx="5" presStyleCnt="13">
        <dgm:presLayoutVars>
          <dgm:chPref val="3"/>
        </dgm:presLayoutVars>
      </dgm:prSet>
      <dgm:spPr/>
    </dgm:pt>
    <dgm:pt modelId="{4714FE0C-1BE8-41E2-AB7C-345BD4EE0BE9}" type="pres">
      <dgm:prSet presAssocID="{6B350A54-7295-4601-885E-53A231CAC2DA}" presName="rootConnector" presStyleLbl="node3" presStyleIdx="5" presStyleCnt="13"/>
      <dgm:spPr/>
    </dgm:pt>
    <dgm:pt modelId="{DBC0F7B3-9DE4-4A6F-BC6E-299FCE6948A4}" type="pres">
      <dgm:prSet presAssocID="{6B350A54-7295-4601-885E-53A231CAC2DA}" presName="hierChild4" presStyleCnt="0"/>
      <dgm:spPr/>
    </dgm:pt>
    <dgm:pt modelId="{B8E26CFC-72EB-4715-A257-08F250C5A3D4}" type="pres">
      <dgm:prSet presAssocID="{6B350A54-7295-4601-885E-53A231CAC2DA}" presName="hierChild5" presStyleCnt="0"/>
      <dgm:spPr/>
    </dgm:pt>
    <dgm:pt modelId="{A3B05C95-ABE7-4577-9457-5F8E7BF23ED8}" type="pres">
      <dgm:prSet presAssocID="{AA8C8919-3972-4C99-849D-6E0B6116588C}" presName="Name37" presStyleLbl="parChTrans1D3" presStyleIdx="6" presStyleCnt="13"/>
      <dgm:spPr/>
    </dgm:pt>
    <dgm:pt modelId="{E8BF9E3E-D233-455C-B255-AF8FC288B69F}" type="pres">
      <dgm:prSet presAssocID="{61F4B757-BC5C-4F93-9AF5-2A13CFEBFD7D}" presName="hierRoot2" presStyleCnt="0">
        <dgm:presLayoutVars>
          <dgm:hierBranch val="init"/>
        </dgm:presLayoutVars>
      </dgm:prSet>
      <dgm:spPr/>
    </dgm:pt>
    <dgm:pt modelId="{BFEDE461-C8AB-47BB-BB21-B5F7D92550F8}" type="pres">
      <dgm:prSet presAssocID="{61F4B757-BC5C-4F93-9AF5-2A13CFEBFD7D}" presName="rootComposite" presStyleCnt="0"/>
      <dgm:spPr/>
    </dgm:pt>
    <dgm:pt modelId="{BC98E45D-6FE2-4683-97A8-953B991C31C1}" type="pres">
      <dgm:prSet presAssocID="{61F4B757-BC5C-4F93-9AF5-2A13CFEBFD7D}" presName="rootText" presStyleLbl="node3" presStyleIdx="6" presStyleCnt="13">
        <dgm:presLayoutVars>
          <dgm:chPref val="3"/>
        </dgm:presLayoutVars>
      </dgm:prSet>
      <dgm:spPr/>
    </dgm:pt>
    <dgm:pt modelId="{48C88F12-F3CA-4880-A7AC-FFEC684A620B}" type="pres">
      <dgm:prSet presAssocID="{61F4B757-BC5C-4F93-9AF5-2A13CFEBFD7D}" presName="rootConnector" presStyleLbl="node3" presStyleIdx="6" presStyleCnt="13"/>
      <dgm:spPr/>
    </dgm:pt>
    <dgm:pt modelId="{03B8D731-7A0C-4AC7-8734-61B1FC954C5A}" type="pres">
      <dgm:prSet presAssocID="{61F4B757-BC5C-4F93-9AF5-2A13CFEBFD7D}" presName="hierChild4" presStyleCnt="0"/>
      <dgm:spPr/>
    </dgm:pt>
    <dgm:pt modelId="{096B23C2-8034-44E0-9FF0-F798E32F8766}" type="pres">
      <dgm:prSet presAssocID="{61F4B757-BC5C-4F93-9AF5-2A13CFEBFD7D}" presName="hierChild5" presStyleCnt="0"/>
      <dgm:spPr/>
    </dgm:pt>
    <dgm:pt modelId="{EB4C4131-A380-4379-B66D-49E108FD7829}" type="pres">
      <dgm:prSet presAssocID="{2E2685A2-5EF6-442A-875B-BACF3D48F3A0}" presName="hierChild5" presStyleCnt="0"/>
      <dgm:spPr/>
    </dgm:pt>
    <dgm:pt modelId="{B88D0087-C0E0-44E6-B190-AC5984CFF566}" type="pres">
      <dgm:prSet presAssocID="{33755B9E-703D-48B3-9534-AF60B9A642CC}" presName="Name37" presStyleLbl="parChTrans1D2" presStyleIdx="8" presStyleCnt="19"/>
      <dgm:spPr/>
    </dgm:pt>
    <dgm:pt modelId="{000F1C64-DACC-4077-A743-03C21025849C}" type="pres">
      <dgm:prSet presAssocID="{214E6BCB-0928-4610-8691-431C85044722}" presName="hierRoot2" presStyleCnt="0">
        <dgm:presLayoutVars>
          <dgm:hierBranch val="init"/>
        </dgm:presLayoutVars>
      </dgm:prSet>
      <dgm:spPr/>
    </dgm:pt>
    <dgm:pt modelId="{37659624-09FD-4D8D-A44E-99FA06553378}" type="pres">
      <dgm:prSet presAssocID="{214E6BCB-0928-4610-8691-431C85044722}" presName="rootComposite" presStyleCnt="0"/>
      <dgm:spPr/>
    </dgm:pt>
    <dgm:pt modelId="{65F7CFAE-3434-4509-8BCC-7BD3AF1CEE21}" type="pres">
      <dgm:prSet presAssocID="{214E6BCB-0928-4610-8691-431C85044722}" presName="rootText" presStyleLbl="node2" presStyleIdx="8" presStyleCnt="19">
        <dgm:presLayoutVars>
          <dgm:chPref val="3"/>
        </dgm:presLayoutVars>
      </dgm:prSet>
      <dgm:spPr/>
    </dgm:pt>
    <dgm:pt modelId="{F2893CD9-3BE7-43E0-A213-6BAC24596BCA}" type="pres">
      <dgm:prSet presAssocID="{214E6BCB-0928-4610-8691-431C85044722}" presName="rootConnector" presStyleLbl="node2" presStyleIdx="8" presStyleCnt="19"/>
      <dgm:spPr/>
    </dgm:pt>
    <dgm:pt modelId="{E3E45B01-E274-4223-9870-3BE6E0E6F2CA}" type="pres">
      <dgm:prSet presAssocID="{214E6BCB-0928-4610-8691-431C85044722}" presName="hierChild4" presStyleCnt="0"/>
      <dgm:spPr/>
    </dgm:pt>
    <dgm:pt modelId="{01AD1981-CEA6-44A6-80FE-740827C2A908}" type="pres">
      <dgm:prSet presAssocID="{80FCC494-1F59-490D-B36F-6787C9556064}" presName="Name37" presStyleLbl="parChTrans1D3" presStyleIdx="7" presStyleCnt="13"/>
      <dgm:spPr/>
    </dgm:pt>
    <dgm:pt modelId="{7CE41AF0-6D1E-42E3-AC4C-6F09F6A91CA4}" type="pres">
      <dgm:prSet presAssocID="{44B83036-2B75-4FC9-A626-1708ABDCBF3A}" presName="hierRoot2" presStyleCnt="0">
        <dgm:presLayoutVars>
          <dgm:hierBranch val="init"/>
        </dgm:presLayoutVars>
      </dgm:prSet>
      <dgm:spPr/>
    </dgm:pt>
    <dgm:pt modelId="{BC14EF10-AC7A-42C7-9FBB-09EF9A877A36}" type="pres">
      <dgm:prSet presAssocID="{44B83036-2B75-4FC9-A626-1708ABDCBF3A}" presName="rootComposite" presStyleCnt="0"/>
      <dgm:spPr/>
    </dgm:pt>
    <dgm:pt modelId="{060072EF-5056-4147-89AB-3AEACAEE758D}" type="pres">
      <dgm:prSet presAssocID="{44B83036-2B75-4FC9-A626-1708ABDCBF3A}" presName="rootText" presStyleLbl="node3" presStyleIdx="7" presStyleCnt="13">
        <dgm:presLayoutVars>
          <dgm:chPref val="3"/>
        </dgm:presLayoutVars>
      </dgm:prSet>
      <dgm:spPr/>
    </dgm:pt>
    <dgm:pt modelId="{A3005779-F837-4FA8-95A0-199BC04BE10A}" type="pres">
      <dgm:prSet presAssocID="{44B83036-2B75-4FC9-A626-1708ABDCBF3A}" presName="rootConnector" presStyleLbl="node3" presStyleIdx="7" presStyleCnt="13"/>
      <dgm:spPr/>
    </dgm:pt>
    <dgm:pt modelId="{388D5F9D-8346-4B52-A170-3E6899CBBF6D}" type="pres">
      <dgm:prSet presAssocID="{44B83036-2B75-4FC9-A626-1708ABDCBF3A}" presName="hierChild4" presStyleCnt="0"/>
      <dgm:spPr/>
    </dgm:pt>
    <dgm:pt modelId="{7AC7D372-62B1-43B4-A54A-38C36F95A14A}" type="pres">
      <dgm:prSet presAssocID="{44B83036-2B75-4FC9-A626-1708ABDCBF3A}" presName="hierChild5" presStyleCnt="0"/>
      <dgm:spPr/>
    </dgm:pt>
    <dgm:pt modelId="{81F47245-7A9B-4B2C-B1BE-026755135EC3}" type="pres">
      <dgm:prSet presAssocID="{6B85CF63-9C0D-4B1B-AF32-77DDDE40F9B6}" presName="Name37" presStyleLbl="parChTrans1D3" presStyleIdx="8" presStyleCnt="13"/>
      <dgm:spPr/>
    </dgm:pt>
    <dgm:pt modelId="{62C778AF-5154-41C9-A616-DA4A173A5BD6}" type="pres">
      <dgm:prSet presAssocID="{CAAD89F5-23E7-437C-ADDE-818344FEC279}" presName="hierRoot2" presStyleCnt="0">
        <dgm:presLayoutVars>
          <dgm:hierBranch val="init"/>
        </dgm:presLayoutVars>
      </dgm:prSet>
      <dgm:spPr/>
    </dgm:pt>
    <dgm:pt modelId="{DAAE4379-504F-4766-AE3C-6FF7B81A7BC4}" type="pres">
      <dgm:prSet presAssocID="{CAAD89F5-23E7-437C-ADDE-818344FEC279}" presName="rootComposite" presStyleCnt="0"/>
      <dgm:spPr/>
    </dgm:pt>
    <dgm:pt modelId="{85323BF3-C677-43F4-AC56-23937BD0EA25}" type="pres">
      <dgm:prSet presAssocID="{CAAD89F5-23E7-437C-ADDE-818344FEC279}" presName="rootText" presStyleLbl="node3" presStyleIdx="8" presStyleCnt="13">
        <dgm:presLayoutVars>
          <dgm:chPref val="3"/>
        </dgm:presLayoutVars>
      </dgm:prSet>
      <dgm:spPr/>
    </dgm:pt>
    <dgm:pt modelId="{C8F3C760-FEDD-45F6-9932-E4C276A1D809}" type="pres">
      <dgm:prSet presAssocID="{CAAD89F5-23E7-437C-ADDE-818344FEC279}" presName="rootConnector" presStyleLbl="node3" presStyleIdx="8" presStyleCnt="13"/>
      <dgm:spPr/>
    </dgm:pt>
    <dgm:pt modelId="{6E43ADEC-A3AE-41F2-80B3-0BA6AE671FA4}" type="pres">
      <dgm:prSet presAssocID="{CAAD89F5-23E7-437C-ADDE-818344FEC279}" presName="hierChild4" presStyleCnt="0"/>
      <dgm:spPr/>
    </dgm:pt>
    <dgm:pt modelId="{95E30E34-4FA7-4BA7-8A0F-D230073CF031}" type="pres">
      <dgm:prSet presAssocID="{CAAD89F5-23E7-437C-ADDE-818344FEC279}" presName="hierChild5" presStyleCnt="0"/>
      <dgm:spPr/>
    </dgm:pt>
    <dgm:pt modelId="{419AA20D-2928-43BB-9DBF-5CB18BD96669}" type="pres">
      <dgm:prSet presAssocID="{214E6BCB-0928-4610-8691-431C85044722}" presName="hierChild5" presStyleCnt="0"/>
      <dgm:spPr/>
    </dgm:pt>
    <dgm:pt modelId="{5E9C6A0D-9E68-45D1-904D-0D711049806B}" type="pres">
      <dgm:prSet presAssocID="{91702AB5-73CC-4E3C-9672-CA939F9F6D35}" presName="hierChild3" presStyleCnt="0"/>
      <dgm:spPr/>
    </dgm:pt>
    <dgm:pt modelId="{0AD7F610-9084-4CE9-8292-7413D85A1087}" type="pres">
      <dgm:prSet presAssocID="{03E919FF-960A-4DBA-9264-F27CF5ECEAFA}" presName="hierRoot1" presStyleCnt="0">
        <dgm:presLayoutVars>
          <dgm:hierBranch val="hang"/>
        </dgm:presLayoutVars>
      </dgm:prSet>
      <dgm:spPr/>
    </dgm:pt>
    <dgm:pt modelId="{78CA1A46-1EE9-4147-9FE0-0F57C739AB74}" type="pres">
      <dgm:prSet presAssocID="{03E919FF-960A-4DBA-9264-F27CF5ECEAFA}" presName="rootComposite1" presStyleCnt="0"/>
      <dgm:spPr/>
    </dgm:pt>
    <dgm:pt modelId="{98DB404D-5621-4318-9344-773C4FFE1715}" type="pres">
      <dgm:prSet presAssocID="{03E919FF-960A-4DBA-9264-F27CF5ECEAFA}" presName="rootText1" presStyleLbl="node0" presStyleIdx="3" presStyleCnt="4">
        <dgm:presLayoutVars>
          <dgm:chPref val="3"/>
        </dgm:presLayoutVars>
      </dgm:prSet>
      <dgm:spPr/>
    </dgm:pt>
    <dgm:pt modelId="{55999353-F74F-4C63-86D6-0F491EEE7ADE}" type="pres">
      <dgm:prSet presAssocID="{03E919FF-960A-4DBA-9264-F27CF5ECEAFA}" presName="rootConnector1" presStyleLbl="node1" presStyleIdx="0" presStyleCnt="0"/>
      <dgm:spPr/>
    </dgm:pt>
    <dgm:pt modelId="{D4BD782A-13A5-4508-8F83-C89DBF9D3C68}" type="pres">
      <dgm:prSet presAssocID="{03E919FF-960A-4DBA-9264-F27CF5ECEAFA}" presName="hierChild2" presStyleCnt="0"/>
      <dgm:spPr/>
    </dgm:pt>
    <dgm:pt modelId="{A43AC65F-86F2-4AFD-BD67-217FE790A217}" type="pres">
      <dgm:prSet presAssocID="{092D0EFB-5DC7-4330-ADF1-DA42D9F67818}" presName="Name48" presStyleLbl="parChTrans1D2" presStyleIdx="9" presStyleCnt="19"/>
      <dgm:spPr/>
    </dgm:pt>
    <dgm:pt modelId="{A4FB3B0D-FF7A-42ED-8EB1-759578A0F1AE}" type="pres">
      <dgm:prSet presAssocID="{716331FA-CF99-4341-B65D-E8D6C1B41160}" presName="hierRoot2" presStyleCnt="0">
        <dgm:presLayoutVars>
          <dgm:hierBranch val="hang"/>
        </dgm:presLayoutVars>
      </dgm:prSet>
      <dgm:spPr/>
    </dgm:pt>
    <dgm:pt modelId="{DE796733-A548-4332-8FFA-1B782B8C0FC4}" type="pres">
      <dgm:prSet presAssocID="{716331FA-CF99-4341-B65D-E8D6C1B41160}" presName="rootComposite" presStyleCnt="0"/>
      <dgm:spPr/>
    </dgm:pt>
    <dgm:pt modelId="{8786DF05-4617-47B1-8CDE-06AC58BCE908}" type="pres">
      <dgm:prSet presAssocID="{716331FA-CF99-4341-B65D-E8D6C1B41160}" presName="rootText" presStyleLbl="node2" presStyleIdx="9" presStyleCnt="19">
        <dgm:presLayoutVars>
          <dgm:chPref val="3"/>
        </dgm:presLayoutVars>
      </dgm:prSet>
      <dgm:spPr/>
    </dgm:pt>
    <dgm:pt modelId="{566F3AFA-752F-494E-BBC9-E381C09DE442}" type="pres">
      <dgm:prSet presAssocID="{716331FA-CF99-4341-B65D-E8D6C1B41160}" presName="rootConnector" presStyleLbl="node2" presStyleIdx="9" presStyleCnt="19"/>
      <dgm:spPr/>
    </dgm:pt>
    <dgm:pt modelId="{52C375F9-FA70-416A-8BD0-AE59A8903B95}" type="pres">
      <dgm:prSet presAssocID="{716331FA-CF99-4341-B65D-E8D6C1B41160}" presName="hierChild4" presStyleCnt="0"/>
      <dgm:spPr/>
    </dgm:pt>
    <dgm:pt modelId="{C96BDAAD-6B94-4355-9596-76B251B0068D}" type="pres">
      <dgm:prSet presAssocID="{716331FA-CF99-4341-B65D-E8D6C1B41160}" presName="hierChild5" presStyleCnt="0"/>
      <dgm:spPr/>
    </dgm:pt>
    <dgm:pt modelId="{60CD9164-490F-4C35-A2F9-006423930FD3}" type="pres">
      <dgm:prSet presAssocID="{A913D79F-CAB9-4E1A-BB31-43D69D26769F}" presName="Name48" presStyleLbl="parChTrans1D2" presStyleIdx="10" presStyleCnt="19"/>
      <dgm:spPr/>
    </dgm:pt>
    <dgm:pt modelId="{7F85DFF9-B99C-4A30-94A2-6C5C6052C9BF}" type="pres">
      <dgm:prSet presAssocID="{534CA840-17AC-44F9-B4D0-5A4367FF9118}" presName="hierRoot2" presStyleCnt="0">
        <dgm:presLayoutVars>
          <dgm:hierBranch val="init"/>
        </dgm:presLayoutVars>
      </dgm:prSet>
      <dgm:spPr/>
    </dgm:pt>
    <dgm:pt modelId="{8399EDC5-4C22-429C-B9E5-889046755057}" type="pres">
      <dgm:prSet presAssocID="{534CA840-17AC-44F9-B4D0-5A4367FF9118}" presName="rootComposite" presStyleCnt="0"/>
      <dgm:spPr/>
    </dgm:pt>
    <dgm:pt modelId="{6D036904-BBBA-40CC-8DAE-F19E6146930C}" type="pres">
      <dgm:prSet presAssocID="{534CA840-17AC-44F9-B4D0-5A4367FF9118}" presName="rootText" presStyleLbl="node2" presStyleIdx="10" presStyleCnt="19">
        <dgm:presLayoutVars>
          <dgm:chPref val="3"/>
        </dgm:presLayoutVars>
      </dgm:prSet>
      <dgm:spPr/>
    </dgm:pt>
    <dgm:pt modelId="{B602C373-31CE-4174-9729-4C56C041FD83}" type="pres">
      <dgm:prSet presAssocID="{534CA840-17AC-44F9-B4D0-5A4367FF9118}" presName="rootConnector" presStyleLbl="node2" presStyleIdx="10" presStyleCnt="19"/>
      <dgm:spPr/>
    </dgm:pt>
    <dgm:pt modelId="{E943377F-6B14-43AA-A9F1-E37EA306A9D8}" type="pres">
      <dgm:prSet presAssocID="{534CA840-17AC-44F9-B4D0-5A4367FF9118}" presName="hierChild4" presStyleCnt="0"/>
      <dgm:spPr/>
    </dgm:pt>
    <dgm:pt modelId="{E876F606-6D16-4EE4-8A7D-FFE52F8142CD}" type="pres">
      <dgm:prSet presAssocID="{534CA840-17AC-44F9-B4D0-5A4367FF9118}" presName="hierChild5" presStyleCnt="0"/>
      <dgm:spPr/>
    </dgm:pt>
    <dgm:pt modelId="{4B0C28C9-C91C-4F40-85CA-D0AE9AD24168}" type="pres">
      <dgm:prSet presAssocID="{B1B0B0AA-DEF5-4D59-A29B-B7AC9787F8EB}" presName="Name48" presStyleLbl="parChTrans1D2" presStyleIdx="11" presStyleCnt="19"/>
      <dgm:spPr/>
    </dgm:pt>
    <dgm:pt modelId="{811F274D-FDFB-4698-A526-FD6174D6A2B3}" type="pres">
      <dgm:prSet presAssocID="{1402B5A0-C7B7-4905-8DDA-304B1E5A5E94}" presName="hierRoot2" presStyleCnt="0">
        <dgm:presLayoutVars>
          <dgm:hierBranch val="init"/>
        </dgm:presLayoutVars>
      </dgm:prSet>
      <dgm:spPr/>
    </dgm:pt>
    <dgm:pt modelId="{F1950F17-CA7F-4143-8FEC-D069CCE4744F}" type="pres">
      <dgm:prSet presAssocID="{1402B5A0-C7B7-4905-8DDA-304B1E5A5E94}" presName="rootComposite" presStyleCnt="0"/>
      <dgm:spPr/>
    </dgm:pt>
    <dgm:pt modelId="{2F4ACD1E-D0A1-4C74-8AD4-A7C7A137EB05}" type="pres">
      <dgm:prSet presAssocID="{1402B5A0-C7B7-4905-8DDA-304B1E5A5E94}" presName="rootText" presStyleLbl="node2" presStyleIdx="11" presStyleCnt="19">
        <dgm:presLayoutVars>
          <dgm:chPref val="3"/>
        </dgm:presLayoutVars>
      </dgm:prSet>
      <dgm:spPr/>
    </dgm:pt>
    <dgm:pt modelId="{2C43C612-0BB0-4F0A-A6A5-C65A65022DE9}" type="pres">
      <dgm:prSet presAssocID="{1402B5A0-C7B7-4905-8DDA-304B1E5A5E94}" presName="rootConnector" presStyleLbl="node2" presStyleIdx="11" presStyleCnt="19"/>
      <dgm:spPr/>
    </dgm:pt>
    <dgm:pt modelId="{45F35431-EBB1-480C-818B-C0828C311059}" type="pres">
      <dgm:prSet presAssocID="{1402B5A0-C7B7-4905-8DDA-304B1E5A5E94}" presName="hierChild4" presStyleCnt="0"/>
      <dgm:spPr/>
    </dgm:pt>
    <dgm:pt modelId="{E733FBE1-C88E-412A-98BD-3C368EFB24C5}" type="pres">
      <dgm:prSet presAssocID="{1402B5A0-C7B7-4905-8DDA-304B1E5A5E94}" presName="hierChild5" presStyleCnt="0"/>
      <dgm:spPr/>
    </dgm:pt>
    <dgm:pt modelId="{333F8B8B-47BD-4403-9629-BA18739BC1D1}" type="pres">
      <dgm:prSet presAssocID="{80968F10-A759-4C96-B2DA-D9C0FED7FED9}" presName="Name48" presStyleLbl="parChTrans1D2" presStyleIdx="12" presStyleCnt="19"/>
      <dgm:spPr/>
    </dgm:pt>
    <dgm:pt modelId="{4291643D-2947-42BE-84D1-E5B1AAD80F0E}" type="pres">
      <dgm:prSet presAssocID="{493FD9DA-AF16-4822-A103-8FB3D3F09A02}" presName="hierRoot2" presStyleCnt="0">
        <dgm:presLayoutVars>
          <dgm:hierBranch val="init"/>
        </dgm:presLayoutVars>
      </dgm:prSet>
      <dgm:spPr/>
    </dgm:pt>
    <dgm:pt modelId="{6AB17CAC-EB83-475A-AEBC-D8657CD900E1}" type="pres">
      <dgm:prSet presAssocID="{493FD9DA-AF16-4822-A103-8FB3D3F09A02}" presName="rootComposite" presStyleCnt="0"/>
      <dgm:spPr/>
    </dgm:pt>
    <dgm:pt modelId="{66019E8A-4441-41B7-8222-40613B4C3953}" type="pres">
      <dgm:prSet presAssocID="{493FD9DA-AF16-4822-A103-8FB3D3F09A02}" presName="rootText" presStyleLbl="node2" presStyleIdx="12" presStyleCnt="19">
        <dgm:presLayoutVars>
          <dgm:chPref val="3"/>
        </dgm:presLayoutVars>
      </dgm:prSet>
      <dgm:spPr/>
    </dgm:pt>
    <dgm:pt modelId="{EE85AE34-6CDD-493E-8BA0-DD2E51A8458E}" type="pres">
      <dgm:prSet presAssocID="{493FD9DA-AF16-4822-A103-8FB3D3F09A02}" presName="rootConnector" presStyleLbl="node2" presStyleIdx="12" presStyleCnt="19"/>
      <dgm:spPr/>
    </dgm:pt>
    <dgm:pt modelId="{5E243AC7-A9D8-44A4-A99D-18320F073C8D}" type="pres">
      <dgm:prSet presAssocID="{493FD9DA-AF16-4822-A103-8FB3D3F09A02}" presName="hierChild4" presStyleCnt="0"/>
      <dgm:spPr/>
    </dgm:pt>
    <dgm:pt modelId="{A43A9BEC-061E-481F-9E13-F32031DAB1CE}" type="pres">
      <dgm:prSet presAssocID="{493FD9DA-AF16-4822-A103-8FB3D3F09A02}" presName="hierChild5" presStyleCnt="0"/>
      <dgm:spPr/>
    </dgm:pt>
    <dgm:pt modelId="{5634ACE9-134A-4CD4-93CE-4430D420EF58}" type="pres">
      <dgm:prSet presAssocID="{723C3BC7-A7D2-4E31-9E68-9842320B4020}" presName="Name48" presStyleLbl="parChTrans1D2" presStyleIdx="13" presStyleCnt="19"/>
      <dgm:spPr/>
    </dgm:pt>
    <dgm:pt modelId="{A382F462-3851-4B2D-B4F8-2140D0D95390}" type="pres">
      <dgm:prSet presAssocID="{E2109285-DF5B-4925-BEFB-16E7600020C9}" presName="hierRoot2" presStyleCnt="0">
        <dgm:presLayoutVars>
          <dgm:hierBranch val="init"/>
        </dgm:presLayoutVars>
      </dgm:prSet>
      <dgm:spPr/>
    </dgm:pt>
    <dgm:pt modelId="{167425A6-228C-4231-9EB9-D5F8232154A9}" type="pres">
      <dgm:prSet presAssocID="{E2109285-DF5B-4925-BEFB-16E7600020C9}" presName="rootComposite" presStyleCnt="0"/>
      <dgm:spPr/>
    </dgm:pt>
    <dgm:pt modelId="{AB753509-0842-4938-9714-0C65D36C3757}" type="pres">
      <dgm:prSet presAssocID="{E2109285-DF5B-4925-BEFB-16E7600020C9}" presName="rootText" presStyleLbl="node2" presStyleIdx="13" presStyleCnt="19">
        <dgm:presLayoutVars>
          <dgm:chPref val="3"/>
        </dgm:presLayoutVars>
      </dgm:prSet>
      <dgm:spPr/>
    </dgm:pt>
    <dgm:pt modelId="{D6DD45FE-712A-4600-9A3D-078209DB2E76}" type="pres">
      <dgm:prSet presAssocID="{E2109285-DF5B-4925-BEFB-16E7600020C9}" presName="rootConnector" presStyleLbl="node2" presStyleIdx="13" presStyleCnt="19"/>
      <dgm:spPr/>
    </dgm:pt>
    <dgm:pt modelId="{30C2F0BA-51DE-4F75-ADA8-37C3A283EA5E}" type="pres">
      <dgm:prSet presAssocID="{E2109285-DF5B-4925-BEFB-16E7600020C9}" presName="hierChild4" presStyleCnt="0"/>
      <dgm:spPr/>
    </dgm:pt>
    <dgm:pt modelId="{592F3DFD-EA23-4047-9C37-C07FD2116464}" type="pres">
      <dgm:prSet presAssocID="{E2109285-DF5B-4925-BEFB-16E7600020C9}" presName="hierChild5" presStyleCnt="0"/>
      <dgm:spPr/>
    </dgm:pt>
    <dgm:pt modelId="{D861696B-36EF-43A4-A5D9-95363424D997}" type="pres">
      <dgm:prSet presAssocID="{D5D210F3-BB27-4C9A-9DD1-1EF4B36F2B70}" presName="Name48" presStyleLbl="parChTrans1D2" presStyleIdx="14" presStyleCnt="19"/>
      <dgm:spPr/>
    </dgm:pt>
    <dgm:pt modelId="{8F328B4D-80E6-4BE1-B808-5DAFE87BDAFA}" type="pres">
      <dgm:prSet presAssocID="{8340D842-EC16-4511-BF77-16A15FD9F8F7}" presName="hierRoot2" presStyleCnt="0">
        <dgm:presLayoutVars>
          <dgm:hierBranch val="init"/>
        </dgm:presLayoutVars>
      </dgm:prSet>
      <dgm:spPr/>
    </dgm:pt>
    <dgm:pt modelId="{8516DCD7-2815-40C6-B3C5-FDEF965AD9D9}" type="pres">
      <dgm:prSet presAssocID="{8340D842-EC16-4511-BF77-16A15FD9F8F7}" presName="rootComposite" presStyleCnt="0"/>
      <dgm:spPr/>
    </dgm:pt>
    <dgm:pt modelId="{B5FB62D8-6E91-4127-A111-596F3F923EB0}" type="pres">
      <dgm:prSet presAssocID="{8340D842-EC16-4511-BF77-16A15FD9F8F7}" presName="rootText" presStyleLbl="node2" presStyleIdx="14" presStyleCnt="19">
        <dgm:presLayoutVars>
          <dgm:chPref val="3"/>
        </dgm:presLayoutVars>
      </dgm:prSet>
      <dgm:spPr/>
    </dgm:pt>
    <dgm:pt modelId="{9370CE8C-C9AC-4B90-B9F4-F9E226974D2B}" type="pres">
      <dgm:prSet presAssocID="{8340D842-EC16-4511-BF77-16A15FD9F8F7}" presName="rootConnector" presStyleLbl="node2" presStyleIdx="14" presStyleCnt="19"/>
      <dgm:spPr/>
    </dgm:pt>
    <dgm:pt modelId="{B5C92F49-61F1-40D2-8810-24F841F94CBE}" type="pres">
      <dgm:prSet presAssocID="{8340D842-EC16-4511-BF77-16A15FD9F8F7}" presName="hierChild4" presStyleCnt="0"/>
      <dgm:spPr/>
    </dgm:pt>
    <dgm:pt modelId="{2DF384AF-7929-4D17-9324-6405E79EC321}" type="pres">
      <dgm:prSet presAssocID="{8340D842-EC16-4511-BF77-16A15FD9F8F7}" presName="hierChild5" presStyleCnt="0"/>
      <dgm:spPr/>
    </dgm:pt>
    <dgm:pt modelId="{097D2AF1-0218-40AB-AA73-0955DB8781E2}" type="pres">
      <dgm:prSet presAssocID="{ACAAD6AC-DF07-4514-BD29-4A940198AE8B}" presName="Name48" presStyleLbl="parChTrans1D2" presStyleIdx="15" presStyleCnt="19"/>
      <dgm:spPr/>
    </dgm:pt>
    <dgm:pt modelId="{B7A5C890-BD2A-4F38-9060-8E4E9A191679}" type="pres">
      <dgm:prSet presAssocID="{F0EB4779-8F50-41EF-A0A8-DE8873FBC740}" presName="hierRoot2" presStyleCnt="0">
        <dgm:presLayoutVars>
          <dgm:hierBranch val="init"/>
        </dgm:presLayoutVars>
      </dgm:prSet>
      <dgm:spPr/>
    </dgm:pt>
    <dgm:pt modelId="{A1C83E3A-42B6-4ADB-90E7-C6C746AE61E6}" type="pres">
      <dgm:prSet presAssocID="{F0EB4779-8F50-41EF-A0A8-DE8873FBC740}" presName="rootComposite" presStyleCnt="0"/>
      <dgm:spPr/>
    </dgm:pt>
    <dgm:pt modelId="{9719D741-EA9E-49C2-9493-B9684D2A489F}" type="pres">
      <dgm:prSet presAssocID="{F0EB4779-8F50-41EF-A0A8-DE8873FBC740}" presName="rootText" presStyleLbl="node2" presStyleIdx="15" presStyleCnt="19">
        <dgm:presLayoutVars>
          <dgm:chPref val="3"/>
        </dgm:presLayoutVars>
      </dgm:prSet>
      <dgm:spPr/>
    </dgm:pt>
    <dgm:pt modelId="{4394E0FF-5E25-46F1-9CD2-E56C0E2156B8}" type="pres">
      <dgm:prSet presAssocID="{F0EB4779-8F50-41EF-A0A8-DE8873FBC740}" presName="rootConnector" presStyleLbl="node2" presStyleIdx="15" presStyleCnt="19"/>
      <dgm:spPr/>
    </dgm:pt>
    <dgm:pt modelId="{01823C06-3E3F-4F6B-9EA1-EF746C085E51}" type="pres">
      <dgm:prSet presAssocID="{F0EB4779-8F50-41EF-A0A8-DE8873FBC740}" presName="hierChild4" presStyleCnt="0"/>
      <dgm:spPr/>
    </dgm:pt>
    <dgm:pt modelId="{ECE03E67-FC20-4770-BDF6-6E6CCF45738D}" type="pres">
      <dgm:prSet presAssocID="{F0EB4779-8F50-41EF-A0A8-DE8873FBC740}" presName="hierChild5" presStyleCnt="0"/>
      <dgm:spPr/>
    </dgm:pt>
    <dgm:pt modelId="{F5E172B3-68D5-4833-8954-2C48314C5B1E}" type="pres">
      <dgm:prSet presAssocID="{139BDD51-FCE7-45F8-8855-99FAE8679F0A}" presName="Name48" presStyleLbl="parChTrans1D2" presStyleIdx="16" presStyleCnt="19"/>
      <dgm:spPr/>
    </dgm:pt>
    <dgm:pt modelId="{819AE2E0-0BD3-46A1-BCA9-C4EB73F426F7}" type="pres">
      <dgm:prSet presAssocID="{398D3F05-42BB-4C33-9C1A-5E3C3912AA55}" presName="hierRoot2" presStyleCnt="0">
        <dgm:presLayoutVars>
          <dgm:hierBranch val="init"/>
        </dgm:presLayoutVars>
      </dgm:prSet>
      <dgm:spPr/>
    </dgm:pt>
    <dgm:pt modelId="{DE36DB77-1D7D-49C8-9921-9C88F9D03119}" type="pres">
      <dgm:prSet presAssocID="{398D3F05-42BB-4C33-9C1A-5E3C3912AA55}" presName="rootComposite" presStyleCnt="0"/>
      <dgm:spPr/>
    </dgm:pt>
    <dgm:pt modelId="{0CC2F2C5-BCD0-48B2-9795-53F1E1FE7E37}" type="pres">
      <dgm:prSet presAssocID="{398D3F05-42BB-4C33-9C1A-5E3C3912AA55}" presName="rootText" presStyleLbl="node2" presStyleIdx="16" presStyleCnt="19">
        <dgm:presLayoutVars>
          <dgm:chPref val="3"/>
        </dgm:presLayoutVars>
      </dgm:prSet>
      <dgm:spPr/>
    </dgm:pt>
    <dgm:pt modelId="{E08123CD-6A6A-419F-ADC5-7AFF47886BE9}" type="pres">
      <dgm:prSet presAssocID="{398D3F05-42BB-4C33-9C1A-5E3C3912AA55}" presName="rootConnector" presStyleLbl="node2" presStyleIdx="16" presStyleCnt="19"/>
      <dgm:spPr/>
    </dgm:pt>
    <dgm:pt modelId="{DE0CA68C-665C-444B-9A65-E47C4B9D4F91}" type="pres">
      <dgm:prSet presAssocID="{398D3F05-42BB-4C33-9C1A-5E3C3912AA55}" presName="hierChild4" presStyleCnt="0"/>
      <dgm:spPr/>
    </dgm:pt>
    <dgm:pt modelId="{B6A998EA-9338-4668-ADFE-A5F185E3D1E4}" type="pres">
      <dgm:prSet presAssocID="{398D3F05-42BB-4C33-9C1A-5E3C3912AA55}" presName="hierChild5" presStyleCnt="0"/>
      <dgm:spPr/>
    </dgm:pt>
    <dgm:pt modelId="{F7F81FA3-AF60-40BF-AD2B-FEC4C255C138}" type="pres">
      <dgm:prSet presAssocID="{9DF3E09F-9CC5-4EC5-9E14-9B6F2AC9B8FF}" presName="Name48" presStyleLbl="parChTrans1D2" presStyleIdx="17" presStyleCnt="19"/>
      <dgm:spPr/>
    </dgm:pt>
    <dgm:pt modelId="{3FFEAE7B-C90A-495C-97D6-59EF903A5920}" type="pres">
      <dgm:prSet presAssocID="{4204DECB-A640-45E2-9C21-232F1304C134}" presName="hierRoot2" presStyleCnt="0">
        <dgm:presLayoutVars>
          <dgm:hierBranch val="init"/>
        </dgm:presLayoutVars>
      </dgm:prSet>
      <dgm:spPr/>
    </dgm:pt>
    <dgm:pt modelId="{AE170E56-F802-4D48-A977-307ABA5676E9}" type="pres">
      <dgm:prSet presAssocID="{4204DECB-A640-45E2-9C21-232F1304C134}" presName="rootComposite" presStyleCnt="0"/>
      <dgm:spPr/>
    </dgm:pt>
    <dgm:pt modelId="{1893E7AB-4795-4BE6-B2D7-22199ED2E4F7}" type="pres">
      <dgm:prSet presAssocID="{4204DECB-A640-45E2-9C21-232F1304C134}" presName="rootText" presStyleLbl="node2" presStyleIdx="17" presStyleCnt="19">
        <dgm:presLayoutVars>
          <dgm:chPref val="3"/>
        </dgm:presLayoutVars>
      </dgm:prSet>
      <dgm:spPr/>
    </dgm:pt>
    <dgm:pt modelId="{5698995D-AAB9-489E-B81E-2BDB7F879BAE}" type="pres">
      <dgm:prSet presAssocID="{4204DECB-A640-45E2-9C21-232F1304C134}" presName="rootConnector" presStyleLbl="node2" presStyleIdx="17" presStyleCnt="19"/>
      <dgm:spPr/>
    </dgm:pt>
    <dgm:pt modelId="{B1A4811B-C2B1-4457-871E-C588B7F0CE05}" type="pres">
      <dgm:prSet presAssocID="{4204DECB-A640-45E2-9C21-232F1304C134}" presName="hierChild4" presStyleCnt="0"/>
      <dgm:spPr/>
    </dgm:pt>
    <dgm:pt modelId="{2A82BF32-7F7D-4694-A957-2B20BFC2CEE5}" type="pres">
      <dgm:prSet presAssocID="{4204DECB-A640-45E2-9C21-232F1304C134}" presName="hierChild5" presStyleCnt="0"/>
      <dgm:spPr/>
    </dgm:pt>
    <dgm:pt modelId="{B7670D72-5CC2-4C5C-830B-2E137FCC84BB}" type="pres">
      <dgm:prSet presAssocID="{16418FF8-3E6E-4CC6-84CD-705D1EB82A6A}" presName="Name48" presStyleLbl="parChTrans1D2" presStyleIdx="18" presStyleCnt="19"/>
      <dgm:spPr/>
    </dgm:pt>
    <dgm:pt modelId="{A78564B4-F92C-49A6-A678-5B1A16F8CB71}" type="pres">
      <dgm:prSet presAssocID="{8778DDF0-DD25-4999-B5B3-6ABC7B049789}" presName="hierRoot2" presStyleCnt="0">
        <dgm:presLayoutVars>
          <dgm:hierBranch val="hang"/>
        </dgm:presLayoutVars>
      </dgm:prSet>
      <dgm:spPr/>
    </dgm:pt>
    <dgm:pt modelId="{8BC4336B-0813-499C-8AD4-93783D86E26A}" type="pres">
      <dgm:prSet presAssocID="{8778DDF0-DD25-4999-B5B3-6ABC7B049789}" presName="rootComposite" presStyleCnt="0"/>
      <dgm:spPr/>
    </dgm:pt>
    <dgm:pt modelId="{AC1646FB-56BB-40E6-B305-D83B4BE230EB}" type="pres">
      <dgm:prSet presAssocID="{8778DDF0-DD25-4999-B5B3-6ABC7B049789}" presName="rootText" presStyleLbl="node2" presStyleIdx="18" presStyleCnt="19">
        <dgm:presLayoutVars>
          <dgm:chPref val="3"/>
        </dgm:presLayoutVars>
      </dgm:prSet>
      <dgm:spPr/>
    </dgm:pt>
    <dgm:pt modelId="{920D8E3B-6113-4E82-A07A-7E21F72E6F8D}" type="pres">
      <dgm:prSet presAssocID="{8778DDF0-DD25-4999-B5B3-6ABC7B049789}" presName="rootConnector" presStyleLbl="node2" presStyleIdx="18" presStyleCnt="19"/>
      <dgm:spPr/>
    </dgm:pt>
    <dgm:pt modelId="{4EB68327-E2E1-4695-8451-2A2F584A83B3}" type="pres">
      <dgm:prSet presAssocID="{8778DDF0-DD25-4999-B5B3-6ABC7B049789}" presName="hierChild4" presStyleCnt="0"/>
      <dgm:spPr/>
    </dgm:pt>
    <dgm:pt modelId="{9854DF5E-B518-42AD-88AE-44DC1FA1C15A}" type="pres">
      <dgm:prSet presAssocID="{653AF3B4-A7E4-4ACF-ADC4-F6D19B766CC2}" presName="Name48" presStyleLbl="parChTrans1D3" presStyleIdx="9" presStyleCnt="13"/>
      <dgm:spPr/>
    </dgm:pt>
    <dgm:pt modelId="{E8D05F64-DDA7-4FDB-AAD7-8FCCA7F31C99}" type="pres">
      <dgm:prSet presAssocID="{7573A6B0-60B1-47B1-82F2-F55186D7584D}" presName="hierRoot2" presStyleCnt="0">
        <dgm:presLayoutVars>
          <dgm:hierBranch val="init"/>
        </dgm:presLayoutVars>
      </dgm:prSet>
      <dgm:spPr/>
    </dgm:pt>
    <dgm:pt modelId="{BA04DD62-56F2-404D-8D3A-84DA11922FB8}" type="pres">
      <dgm:prSet presAssocID="{7573A6B0-60B1-47B1-82F2-F55186D7584D}" presName="rootComposite" presStyleCnt="0"/>
      <dgm:spPr/>
    </dgm:pt>
    <dgm:pt modelId="{ED9BFC62-A651-4D6E-809A-0B2A1E3970CC}" type="pres">
      <dgm:prSet presAssocID="{7573A6B0-60B1-47B1-82F2-F55186D7584D}" presName="rootText" presStyleLbl="node3" presStyleIdx="9" presStyleCnt="13">
        <dgm:presLayoutVars>
          <dgm:chPref val="3"/>
        </dgm:presLayoutVars>
      </dgm:prSet>
      <dgm:spPr/>
    </dgm:pt>
    <dgm:pt modelId="{0D33E6FA-ACAE-43D3-AEA7-D69A11EE237D}" type="pres">
      <dgm:prSet presAssocID="{7573A6B0-60B1-47B1-82F2-F55186D7584D}" presName="rootConnector" presStyleLbl="node3" presStyleIdx="9" presStyleCnt="13"/>
      <dgm:spPr/>
    </dgm:pt>
    <dgm:pt modelId="{1F43FA83-5C3C-4BF6-8D3D-2D4061ACECCC}" type="pres">
      <dgm:prSet presAssocID="{7573A6B0-60B1-47B1-82F2-F55186D7584D}" presName="hierChild4" presStyleCnt="0"/>
      <dgm:spPr/>
    </dgm:pt>
    <dgm:pt modelId="{BF9F3E4B-2F1A-487B-A27F-DC0475BFBA2E}" type="pres">
      <dgm:prSet presAssocID="{7573A6B0-60B1-47B1-82F2-F55186D7584D}" presName="hierChild5" presStyleCnt="0"/>
      <dgm:spPr/>
    </dgm:pt>
    <dgm:pt modelId="{A803D00B-0E55-4CC0-9983-61BE68839632}" type="pres">
      <dgm:prSet presAssocID="{C555BE2C-5E37-4402-9AF2-33C1C398AC54}" presName="Name48" presStyleLbl="parChTrans1D3" presStyleIdx="10" presStyleCnt="13"/>
      <dgm:spPr/>
    </dgm:pt>
    <dgm:pt modelId="{295305AE-B3CB-4E73-B536-242894CCD307}" type="pres">
      <dgm:prSet presAssocID="{A05F0F15-F0CD-4225-AAB9-0831549AA5F2}" presName="hierRoot2" presStyleCnt="0">
        <dgm:presLayoutVars>
          <dgm:hierBranch val="init"/>
        </dgm:presLayoutVars>
      </dgm:prSet>
      <dgm:spPr/>
    </dgm:pt>
    <dgm:pt modelId="{E7C66F96-287C-473C-A78D-E124E31200CB}" type="pres">
      <dgm:prSet presAssocID="{A05F0F15-F0CD-4225-AAB9-0831549AA5F2}" presName="rootComposite" presStyleCnt="0"/>
      <dgm:spPr/>
    </dgm:pt>
    <dgm:pt modelId="{D3633B38-482E-40CB-AB1C-E91CCFA28765}" type="pres">
      <dgm:prSet presAssocID="{A05F0F15-F0CD-4225-AAB9-0831549AA5F2}" presName="rootText" presStyleLbl="node3" presStyleIdx="10" presStyleCnt="13">
        <dgm:presLayoutVars>
          <dgm:chPref val="3"/>
        </dgm:presLayoutVars>
      </dgm:prSet>
      <dgm:spPr/>
    </dgm:pt>
    <dgm:pt modelId="{21FBBFAE-80C1-4D2C-9F27-2C1F130E6B7C}" type="pres">
      <dgm:prSet presAssocID="{A05F0F15-F0CD-4225-AAB9-0831549AA5F2}" presName="rootConnector" presStyleLbl="node3" presStyleIdx="10" presStyleCnt="13"/>
      <dgm:spPr/>
    </dgm:pt>
    <dgm:pt modelId="{B703A3AD-077B-4FC1-88D8-EF748782B890}" type="pres">
      <dgm:prSet presAssocID="{A05F0F15-F0CD-4225-AAB9-0831549AA5F2}" presName="hierChild4" presStyleCnt="0"/>
      <dgm:spPr/>
    </dgm:pt>
    <dgm:pt modelId="{66C38BE5-329B-4BFF-9360-E31171D70161}" type="pres">
      <dgm:prSet presAssocID="{A05F0F15-F0CD-4225-AAB9-0831549AA5F2}" presName="hierChild5" presStyleCnt="0"/>
      <dgm:spPr/>
    </dgm:pt>
    <dgm:pt modelId="{9B78E504-2EBA-4A0F-AA27-5DA33D75F477}" type="pres">
      <dgm:prSet presAssocID="{6C84B628-C32A-42AA-A46B-67A9FBDEFCC3}" presName="Name48" presStyleLbl="parChTrans1D3" presStyleIdx="11" presStyleCnt="13"/>
      <dgm:spPr/>
    </dgm:pt>
    <dgm:pt modelId="{ABAFC40D-E1BD-43AD-88F9-180FEBB964E7}" type="pres">
      <dgm:prSet presAssocID="{F68554F1-33AB-41DF-9EFA-60EAC1022C40}" presName="hierRoot2" presStyleCnt="0">
        <dgm:presLayoutVars>
          <dgm:hierBranch val="init"/>
        </dgm:presLayoutVars>
      </dgm:prSet>
      <dgm:spPr/>
    </dgm:pt>
    <dgm:pt modelId="{036A8316-D3ED-4BA4-82CB-8C0828C83FD2}" type="pres">
      <dgm:prSet presAssocID="{F68554F1-33AB-41DF-9EFA-60EAC1022C40}" presName="rootComposite" presStyleCnt="0"/>
      <dgm:spPr/>
    </dgm:pt>
    <dgm:pt modelId="{79A65B41-4117-4D02-815A-90E546CDC1F5}" type="pres">
      <dgm:prSet presAssocID="{F68554F1-33AB-41DF-9EFA-60EAC1022C40}" presName="rootText" presStyleLbl="node3" presStyleIdx="11" presStyleCnt="13">
        <dgm:presLayoutVars>
          <dgm:chPref val="3"/>
        </dgm:presLayoutVars>
      </dgm:prSet>
      <dgm:spPr/>
    </dgm:pt>
    <dgm:pt modelId="{BEBAEE43-7457-484F-B5C4-9735A0FFE91F}" type="pres">
      <dgm:prSet presAssocID="{F68554F1-33AB-41DF-9EFA-60EAC1022C40}" presName="rootConnector" presStyleLbl="node3" presStyleIdx="11" presStyleCnt="13"/>
      <dgm:spPr/>
    </dgm:pt>
    <dgm:pt modelId="{39AD901F-8B9C-4A94-8E88-39858DB4AA3F}" type="pres">
      <dgm:prSet presAssocID="{F68554F1-33AB-41DF-9EFA-60EAC1022C40}" presName="hierChild4" presStyleCnt="0"/>
      <dgm:spPr/>
    </dgm:pt>
    <dgm:pt modelId="{0EA2BA53-5BE5-4EE7-98C3-F127384D5DCD}" type="pres">
      <dgm:prSet presAssocID="{F68554F1-33AB-41DF-9EFA-60EAC1022C40}" presName="hierChild5" presStyleCnt="0"/>
      <dgm:spPr/>
    </dgm:pt>
    <dgm:pt modelId="{86340C04-851D-4A71-B4C8-F5306E08FAB5}" type="pres">
      <dgm:prSet presAssocID="{0823E9B3-C617-41F8-840F-FA80CC79A56A}" presName="Name48" presStyleLbl="parChTrans1D3" presStyleIdx="12" presStyleCnt="13"/>
      <dgm:spPr/>
    </dgm:pt>
    <dgm:pt modelId="{C92C32A3-AFA4-4421-8E04-91033E18183D}" type="pres">
      <dgm:prSet presAssocID="{DB9EA28D-1DCE-4B2C-8464-6886B6DBD71A}" presName="hierRoot2" presStyleCnt="0">
        <dgm:presLayoutVars>
          <dgm:hierBranch val="init"/>
        </dgm:presLayoutVars>
      </dgm:prSet>
      <dgm:spPr/>
    </dgm:pt>
    <dgm:pt modelId="{43298463-DBC8-4AFE-AC9E-6115C389CABA}" type="pres">
      <dgm:prSet presAssocID="{DB9EA28D-1DCE-4B2C-8464-6886B6DBD71A}" presName="rootComposite" presStyleCnt="0"/>
      <dgm:spPr/>
    </dgm:pt>
    <dgm:pt modelId="{8F1BEF0B-F3A0-4A29-97D9-EA0C11908755}" type="pres">
      <dgm:prSet presAssocID="{DB9EA28D-1DCE-4B2C-8464-6886B6DBD71A}" presName="rootText" presStyleLbl="node3" presStyleIdx="12" presStyleCnt="13">
        <dgm:presLayoutVars>
          <dgm:chPref val="3"/>
        </dgm:presLayoutVars>
      </dgm:prSet>
      <dgm:spPr/>
    </dgm:pt>
    <dgm:pt modelId="{81A108B7-35C3-4188-9E30-06356F28830D}" type="pres">
      <dgm:prSet presAssocID="{DB9EA28D-1DCE-4B2C-8464-6886B6DBD71A}" presName="rootConnector" presStyleLbl="node3" presStyleIdx="12" presStyleCnt="13"/>
      <dgm:spPr/>
    </dgm:pt>
    <dgm:pt modelId="{AF43FEDF-2887-4567-9335-17FB939692E7}" type="pres">
      <dgm:prSet presAssocID="{DB9EA28D-1DCE-4B2C-8464-6886B6DBD71A}" presName="hierChild4" presStyleCnt="0"/>
      <dgm:spPr/>
    </dgm:pt>
    <dgm:pt modelId="{8B39C1A2-4397-4E3B-BFF2-EBEBD2495AFB}" type="pres">
      <dgm:prSet presAssocID="{DB9EA28D-1DCE-4B2C-8464-6886B6DBD71A}" presName="hierChild5" presStyleCnt="0"/>
      <dgm:spPr/>
    </dgm:pt>
    <dgm:pt modelId="{7F32F087-91FF-4C10-922B-F710C380DEF9}" type="pres">
      <dgm:prSet presAssocID="{8778DDF0-DD25-4999-B5B3-6ABC7B049789}" presName="hierChild5" presStyleCnt="0"/>
      <dgm:spPr/>
    </dgm:pt>
    <dgm:pt modelId="{FC9C3CD0-4FBC-4A8F-A62A-9A7F84910BD9}" type="pres">
      <dgm:prSet presAssocID="{03E919FF-960A-4DBA-9264-F27CF5ECEAFA}" presName="hierChild3" presStyleCnt="0"/>
      <dgm:spPr/>
    </dgm:pt>
  </dgm:ptLst>
  <dgm:cxnLst>
    <dgm:cxn modelId="{ADAB0000-6930-473E-8801-7F1524043F49}" srcId="{0FC4B64E-0389-4CCA-ABC9-ABB772676111}" destId="{364B6059-3D1E-468B-8902-7A09E6ECEC68}" srcOrd="0" destOrd="0" parTransId="{228006AF-ACD2-40A1-A2F6-79D7AC7C5ACE}" sibTransId="{4D152DE6-2006-434B-A9C8-8F30B8DF4F79}"/>
    <dgm:cxn modelId="{F8E84F04-4AB2-4BD9-8442-FB7A18570028}" type="presOf" srcId="{4CC263AA-D15C-4DD6-A590-2647D1604A2E}" destId="{A1CCB18D-1BA4-4F33-80F6-9BFF94E8936F}" srcOrd="0" destOrd="0" presId="urn:microsoft.com/office/officeart/2005/8/layout/orgChart1"/>
    <dgm:cxn modelId="{BE99F704-AECD-4E84-8E43-414CF815B461}" type="presOf" srcId="{54CCD85A-9BC3-45AB-A910-A3AD72565B18}" destId="{A99D092B-AA9A-404F-ABDC-95ADD4E4F43D}" srcOrd="0" destOrd="0" presId="urn:microsoft.com/office/officeart/2005/8/layout/orgChart1"/>
    <dgm:cxn modelId="{42E0FD05-3F1C-497F-90D2-EA041E666A25}" type="presOf" srcId="{61F4B757-BC5C-4F93-9AF5-2A13CFEBFD7D}" destId="{BC98E45D-6FE2-4683-97A8-953B991C31C1}" srcOrd="0" destOrd="0" presId="urn:microsoft.com/office/officeart/2005/8/layout/orgChart1"/>
    <dgm:cxn modelId="{9670DD07-ED1D-472C-B260-679F1C9CD44E}" type="presOf" srcId="{91702AB5-73CC-4E3C-9672-CA939F9F6D35}" destId="{BF80A1BA-CFD3-4927-AC43-5F523EF4819F}" srcOrd="1" destOrd="0" presId="urn:microsoft.com/office/officeart/2005/8/layout/orgChart1"/>
    <dgm:cxn modelId="{DA6AA509-E007-455B-A3D3-6CF0C70DADA2}" type="presOf" srcId="{347288F1-989F-45C8-B4F9-BA075C8F77C5}" destId="{FF4A873C-6485-43A0-A9D5-56A286FD784B}" srcOrd="0" destOrd="0" presId="urn:microsoft.com/office/officeart/2005/8/layout/orgChart1"/>
    <dgm:cxn modelId="{22799F0B-27F7-4071-9A07-1376A04A4290}" type="presOf" srcId="{41D976D9-7497-4CE5-9E44-0CBA2C572E60}" destId="{114BF440-47F0-48D3-8C09-7B267352A2A2}" srcOrd="0" destOrd="0" presId="urn:microsoft.com/office/officeart/2005/8/layout/orgChart1"/>
    <dgm:cxn modelId="{EEA8800D-B272-4410-80BF-D4521099A877}" type="presOf" srcId="{447639D3-29CA-4CFC-8D17-B57E031143D6}" destId="{E1DA5C2D-41B8-4B65-9887-2A7508FD2EC6}" srcOrd="0" destOrd="0" presId="urn:microsoft.com/office/officeart/2005/8/layout/orgChart1"/>
    <dgm:cxn modelId="{5C7EB40F-1369-464F-8741-88353C211186}" type="presOf" srcId="{33755B9E-703D-48B3-9534-AF60B9A642CC}" destId="{B88D0087-C0E0-44E6-B190-AC5984CFF566}" srcOrd="0" destOrd="0" presId="urn:microsoft.com/office/officeart/2005/8/layout/orgChart1"/>
    <dgm:cxn modelId="{3A990912-64FD-421E-842B-6F12B5B0B20F}" type="presOf" srcId="{398D3F05-42BB-4C33-9C1A-5E3C3912AA55}" destId="{0CC2F2C5-BCD0-48B2-9795-53F1E1FE7E37}" srcOrd="0" destOrd="0" presId="urn:microsoft.com/office/officeart/2005/8/layout/orgChart1"/>
    <dgm:cxn modelId="{CAD7EB15-3B56-4BF2-A4CF-8B5FABA1DD9A}" srcId="{91702AB5-73CC-4E3C-9672-CA939F9F6D35}" destId="{4C30364F-1E97-4126-BC92-5A530184E54B}" srcOrd="0" destOrd="0" parTransId="{87621136-182A-4C57-9DD6-5022937E95C2}" sibTransId="{1A409E2C-8544-449E-8BCD-D0AABDDC0F52}"/>
    <dgm:cxn modelId="{5AF4BD16-DA93-471B-9F0C-942638DCF342}" type="presOf" srcId="{347288F1-989F-45C8-B4F9-BA075C8F77C5}" destId="{062C362F-7421-4D6A-BB51-984EA7871518}" srcOrd="1" destOrd="0" presId="urn:microsoft.com/office/officeart/2005/8/layout/orgChart1"/>
    <dgm:cxn modelId="{F208C316-266A-460B-BD8F-DDE516B8E7FF}" type="presOf" srcId="{CAAC2D05-0592-415D-B924-995A8C72B839}" destId="{3CE7AE5D-0B9A-43C5-ABB2-82F8CAA59201}" srcOrd="0" destOrd="0" presId="urn:microsoft.com/office/officeart/2005/8/layout/orgChart1"/>
    <dgm:cxn modelId="{C323511F-2408-4D75-9D37-6A0B84B70D35}" type="presOf" srcId="{0FC4B64E-0389-4CCA-ABC9-ABB772676111}" destId="{5252DE9D-AF6A-45C0-8B0A-1A49B200BB6F}" srcOrd="0" destOrd="0" presId="urn:microsoft.com/office/officeart/2005/8/layout/orgChart1"/>
    <dgm:cxn modelId="{18E30021-75AE-4475-A74C-E40C881FA609}" type="presOf" srcId="{534CA840-17AC-44F9-B4D0-5A4367FF9118}" destId="{B602C373-31CE-4174-9729-4C56C041FD83}" srcOrd="1" destOrd="0" presId="urn:microsoft.com/office/officeart/2005/8/layout/orgChart1"/>
    <dgm:cxn modelId="{4746AB22-C3F2-45A0-A944-00740C90B91B}" type="presOf" srcId="{653AF3B4-A7E4-4ACF-ADC4-F6D19B766CC2}" destId="{9854DF5E-B518-42AD-88AE-44DC1FA1C15A}" srcOrd="0" destOrd="0" presId="urn:microsoft.com/office/officeart/2005/8/layout/orgChart1"/>
    <dgm:cxn modelId="{DD583B27-523F-4FA7-B962-4FD6A2E5BF6B}" srcId="{A41B9475-B92E-4D25-A787-CF99CB43052A}" destId="{54CCD85A-9BC3-45AB-A910-A3AD72565B18}" srcOrd="1" destOrd="0" parTransId="{41D976D9-7497-4CE5-9E44-0CBA2C572E60}" sibTransId="{55A43B1B-ACFC-415E-806D-78FD0955B0F6}"/>
    <dgm:cxn modelId="{3CCEE42A-9925-415E-B544-1C51F109C41C}" srcId="{364B6059-3D1E-468B-8902-7A09E6ECEC68}" destId="{DAA2ED24-3DC0-4F49-B05E-2954A192F122}" srcOrd="0" destOrd="0" parTransId="{447639D3-29CA-4CFC-8D17-B57E031143D6}" sibTransId="{34DA2CDA-AD74-4672-8C0E-A13F17F97E46}"/>
    <dgm:cxn modelId="{8097952B-94F7-4D1B-B466-FF9957F62A3A}" type="presOf" srcId="{B5A9C5CC-0A92-4ED0-8EB1-92700DD674E6}" destId="{4B00FBAD-C970-4B4D-9283-2372BC6A6B98}" srcOrd="1" destOrd="0" presId="urn:microsoft.com/office/officeart/2005/8/layout/orgChart1"/>
    <dgm:cxn modelId="{4EDED52B-BCAA-4E0D-84CC-EC92028C9D07}" type="presOf" srcId="{CA6C8D10-6619-4AAC-B27A-F25BFC142CCF}" destId="{E6BF6E8C-8977-4EC7-802F-25EB4337F6D9}" srcOrd="1" destOrd="0" presId="urn:microsoft.com/office/officeart/2005/8/layout/orgChart1"/>
    <dgm:cxn modelId="{FD56232F-CD48-4C88-BB46-D270B5F59BA7}" srcId="{2E2685A2-5EF6-442A-875B-BACF3D48F3A0}" destId="{6B350A54-7295-4601-885E-53A231CAC2DA}" srcOrd="1" destOrd="0" parTransId="{910E7370-536B-4E89-880F-6CBBE5783147}" sibTransId="{AB171CA5-32F9-4E49-A53D-9137E6A5FF27}"/>
    <dgm:cxn modelId="{B4E3BC31-462A-480D-9165-8F6EA51E765E}" type="presOf" srcId="{534CA840-17AC-44F9-B4D0-5A4367FF9118}" destId="{6D036904-BBBA-40CC-8DAE-F19E6146930C}" srcOrd="0" destOrd="0" presId="urn:microsoft.com/office/officeart/2005/8/layout/orgChart1"/>
    <dgm:cxn modelId="{2DA16732-8263-41E6-BCB2-044EAE6A7A72}" srcId="{03E919FF-960A-4DBA-9264-F27CF5ECEAFA}" destId="{E2109285-DF5B-4925-BEFB-16E7600020C9}" srcOrd="4" destOrd="0" parTransId="{723C3BC7-A7D2-4E31-9E68-9842320B4020}" sibTransId="{1A9A5654-0F6B-4B2B-B3AD-D1A5954BCD9E}"/>
    <dgm:cxn modelId="{218F4832-762C-43A1-8BA4-1A71EC33DDF4}" type="presOf" srcId="{C555BE2C-5E37-4402-9AF2-33C1C398AC54}" destId="{A803D00B-0E55-4CC0-9983-61BE68839632}" srcOrd="0" destOrd="0" presId="urn:microsoft.com/office/officeart/2005/8/layout/orgChart1"/>
    <dgm:cxn modelId="{F7910236-FE9E-4E7A-AACB-6EFA5D40D478}" type="presOf" srcId="{364B6059-3D1E-468B-8902-7A09E6ECEC68}" destId="{246401B7-7408-4F8B-9EB0-9C92FA1A6816}" srcOrd="1" destOrd="0" presId="urn:microsoft.com/office/officeart/2005/8/layout/orgChart1"/>
    <dgm:cxn modelId="{D407D437-81B6-4B46-BBC8-783CD4B64041}" type="presOf" srcId="{8BB1FD92-231D-40C7-A2DD-1411AD18DEAB}" destId="{C30A4742-9C7A-4045-9E10-8FFB23FCD399}" srcOrd="0" destOrd="0" presId="urn:microsoft.com/office/officeart/2005/8/layout/orgChart1"/>
    <dgm:cxn modelId="{BD7C9C39-6B81-4323-A111-D64DA9574568}" type="presOf" srcId="{139BDD51-FCE7-45F8-8855-99FAE8679F0A}" destId="{F5E172B3-68D5-4833-8954-2C48314C5B1E}" srcOrd="0" destOrd="0" presId="urn:microsoft.com/office/officeart/2005/8/layout/orgChart1"/>
    <dgm:cxn modelId="{78AFFC39-7EA7-4381-A7EC-829419850D8E}" type="presOf" srcId="{4C30364F-1E97-4126-BC92-5A530184E54B}" destId="{9675E126-6A97-4A0A-8D38-2881A98448AC}" srcOrd="0" destOrd="0" presId="urn:microsoft.com/office/officeart/2005/8/layout/orgChart1"/>
    <dgm:cxn modelId="{6D844A3A-5478-4D20-B28B-A62E4849E217}" type="presOf" srcId="{493FD9DA-AF16-4822-A103-8FB3D3F09A02}" destId="{66019E8A-4441-41B7-8222-40613B4C3953}" srcOrd="0" destOrd="0" presId="urn:microsoft.com/office/officeart/2005/8/layout/orgChart1"/>
    <dgm:cxn modelId="{057E453D-5E20-43B2-BCF1-B330C02AAC4C}" type="presOf" srcId="{D233AEB3-8669-4CB5-9898-95E167B50363}" destId="{525DADDD-23A6-4AD6-A12C-76CA0334C9F5}" srcOrd="1" destOrd="0" presId="urn:microsoft.com/office/officeart/2005/8/layout/orgChart1"/>
    <dgm:cxn modelId="{D6357F40-013D-41A3-924D-CA98605F92BC}" type="presOf" srcId="{6B85CF63-9C0D-4B1B-AF32-77DDDE40F9B6}" destId="{81F47245-7A9B-4B2C-B1BE-026755135EC3}" srcOrd="0" destOrd="0" presId="urn:microsoft.com/office/officeart/2005/8/layout/orgChart1"/>
    <dgm:cxn modelId="{8C073E5B-573D-4726-B017-159884BD5E03}" srcId="{03E919FF-960A-4DBA-9264-F27CF5ECEAFA}" destId="{1402B5A0-C7B7-4905-8DDA-304B1E5A5E94}" srcOrd="2" destOrd="0" parTransId="{B1B0B0AA-DEF5-4D59-A29B-B7AC9787F8EB}" sibTransId="{10C2F163-D557-4EA7-90E7-4FEDC87FE706}"/>
    <dgm:cxn modelId="{E22C895D-ACA1-470A-8EAA-4E33D6CD2FDE}" type="presOf" srcId="{44B83036-2B75-4FC9-A626-1708ABDCBF3A}" destId="{060072EF-5056-4147-89AB-3AEACAEE758D}" srcOrd="0" destOrd="0" presId="urn:microsoft.com/office/officeart/2005/8/layout/orgChart1"/>
    <dgm:cxn modelId="{ABFFED5D-335D-4F6F-AA4C-E3A849250021}" type="presOf" srcId="{6247F10A-CAE0-48C1-8974-50196048CF7E}" destId="{0034EF9F-5477-4A83-B067-A826C71B4131}" srcOrd="0" destOrd="0" presId="urn:microsoft.com/office/officeart/2005/8/layout/orgChart1"/>
    <dgm:cxn modelId="{B269C25E-2915-4615-9B80-F091B434A56B}" type="presOf" srcId="{8340D842-EC16-4511-BF77-16A15FD9F8F7}" destId="{9370CE8C-C9AC-4B90-B9F4-F9E226974D2B}" srcOrd="1" destOrd="0" presId="urn:microsoft.com/office/officeart/2005/8/layout/orgChart1"/>
    <dgm:cxn modelId="{685C1F5F-481B-46FA-9810-3AAE131831D6}" type="presOf" srcId="{8310F9A1-4C0B-4874-841B-25DEEE0250C5}" destId="{B1B6B591-D6BF-444D-8E10-829B3E13EBFC}" srcOrd="0" destOrd="0" presId="urn:microsoft.com/office/officeart/2005/8/layout/orgChart1"/>
    <dgm:cxn modelId="{D9B7E35F-960E-4249-B4A9-1D5A50451861}" srcId="{03E919FF-960A-4DBA-9264-F27CF5ECEAFA}" destId="{8340D842-EC16-4511-BF77-16A15FD9F8F7}" srcOrd="5" destOrd="0" parTransId="{D5D210F3-BB27-4C9A-9DD1-1EF4B36F2B70}" sibTransId="{402DEA8B-77F7-43BE-8980-A9375292574A}"/>
    <dgm:cxn modelId="{11507141-95F7-4128-BB4E-13A4DE9AE496}" srcId="{8778DDF0-DD25-4999-B5B3-6ABC7B049789}" destId="{F68554F1-33AB-41DF-9EFA-60EAC1022C40}" srcOrd="2" destOrd="0" parTransId="{6C84B628-C32A-42AA-A46B-67A9FBDEFCC3}" sibTransId="{3519089F-A4C5-474D-9DD7-71A0239E9415}"/>
    <dgm:cxn modelId="{47EE6162-E8EB-49C3-864C-8626E87032A3}" type="presOf" srcId="{ACAAD6AC-DF07-4514-BD29-4A940198AE8B}" destId="{097D2AF1-0218-40AB-AA73-0955DB8781E2}" srcOrd="0" destOrd="0" presId="urn:microsoft.com/office/officeart/2005/8/layout/orgChart1"/>
    <dgm:cxn modelId="{6D96A842-FCF9-4049-A94F-8DE187D52BA8}" type="presOf" srcId="{1402B5A0-C7B7-4905-8DDA-304B1E5A5E94}" destId="{2F4ACD1E-D0A1-4C74-8AD4-A7C7A137EB05}" srcOrd="0" destOrd="0" presId="urn:microsoft.com/office/officeart/2005/8/layout/orgChart1"/>
    <dgm:cxn modelId="{F812E062-CF0B-49C6-8559-231EC1EEC2C4}" type="presOf" srcId="{214E6BCB-0928-4610-8691-431C85044722}" destId="{F2893CD9-3BE7-43E0-A213-6BAC24596BCA}" srcOrd="1" destOrd="0" presId="urn:microsoft.com/office/officeart/2005/8/layout/orgChart1"/>
    <dgm:cxn modelId="{4B5F8C63-50EB-43D2-9DE6-7E0F878B9845}" type="presOf" srcId="{5339B2A9-AFA6-41D1-9594-9B2F22093A1D}" destId="{E73EBB1D-7DBD-494D-B8D8-8C76C52C47D8}" srcOrd="0" destOrd="0" presId="urn:microsoft.com/office/officeart/2005/8/layout/orgChart1"/>
    <dgm:cxn modelId="{EF9AE263-D267-4A82-9E0E-C5C2DC9A4FC1}" type="presOf" srcId="{9DF3E09F-9CC5-4EC5-9E14-9B6F2AC9B8FF}" destId="{F7F81FA3-AF60-40BF-AD2B-FEC4C255C138}" srcOrd="0" destOrd="0" presId="urn:microsoft.com/office/officeart/2005/8/layout/orgChart1"/>
    <dgm:cxn modelId="{F0A7CA44-19FE-47FE-A2DE-20B091020CFD}" type="presOf" srcId="{54CCD85A-9BC3-45AB-A910-A3AD72565B18}" destId="{7328F61D-7D26-4241-8D57-0C3060C411A6}" srcOrd="1" destOrd="0" presId="urn:microsoft.com/office/officeart/2005/8/layout/orgChart1"/>
    <dgm:cxn modelId="{B91A3546-F473-462C-973D-B61C9BF903A8}" type="presOf" srcId="{6247F10A-CAE0-48C1-8974-50196048CF7E}" destId="{9DBA0FE1-D3CD-41C9-87CF-27563C350377}" srcOrd="1" destOrd="0" presId="urn:microsoft.com/office/officeart/2005/8/layout/orgChart1"/>
    <dgm:cxn modelId="{CDA53766-DC54-46D3-8981-34587A6297E1}" type="presOf" srcId="{2E2685A2-5EF6-442A-875B-BACF3D48F3A0}" destId="{3A687406-8C1E-4526-AD2B-8402DD1756B0}" srcOrd="0" destOrd="0" presId="urn:microsoft.com/office/officeart/2005/8/layout/orgChart1"/>
    <dgm:cxn modelId="{41B6CD46-CEFE-48F5-86CB-69F0D8BD63AD}" srcId="{0FC4B64E-0389-4CCA-ABC9-ABB772676111}" destId="{347288F1-989F-45C8-B4F9-BA075C8F77C5}" srcOrd="1" destOrd="0" parTransId="{782D0D6E-FB6A-4B4B-906D-F0A6395F4138}" sibTransId="{676BA4C1-1829-4AC0-9C3B-EBFEAD355180}"/>
    <dgm:cxn modelId="{F4CD8847-91F5-4121-BC12-1F69C240DB55}" type="presOf" srcId="{44B83036-2B75-4FC9-A626-1708ABDCBF3A}" destId="{A3005779-F837-4FA8-95A0-199BC04BE10A}" srcOrd="1" destOrd="0" presId="urn:microsoft.com/office/officeart/2005/8/layout/orgChart1"/>
    <dgm:cxn modelId="{6B75DD67-2018-45A3-A2C0-DA025B57AEC1}" type="presOf" srcId="{A05F0F15-F0CD-4225-AAB9-0831549AA5F2}" destId="{D3633B38-482E-40CB-AB1C-E91CCFA28765}" srcOrd="0" destOrd="0" presId="urn:microsoft.com/office/officeart/2005/8/layout/orgChart1"/>
    <dgm:cxn modelId="{0976094B-FB24-4243-9446-2AC020CE15FF}" type="presOf" srcId="{A05F0F15-F0CD-4225-AAB9-0831549AA5F2}" destId="{21FBBFAE-80C1-4D2C-9F27-2C1F130E6B7C}" srcOrd="1" destOrd="0" presId="urn:microsoft.com/office/officeart/2005/8/layout/orgChart1"/>
    <dgm:cxn modelId="{3093AC4B-3732-4673-B29B-B58C33D60DB6}" type="presOf" srcId="{60879C23-C06A-4019-B165-1A461864A47E}" destId="{443EE0E5-FCCB-4367-9F5F-22E6691C005B}" srcOrd="0" destOrd="0" presId="urn:microsoft.com/office/officeart/2005/8/layout/orgChart1"/>
    <dgm:cxn modelId="{CCD7826E-C31D-4DC7-8F78-6082B174A559}" type="presOf" srcId="{F9FF2FE3-CD22-4633-89A9-512CEC78A0EC}" destId="{E487FBFC-598D-4CEA-9B87-76CEDBC4E6E1}" srcOrd="0" destOrd="0" presId="urn:microsoft.com/office/officeart/2005/8/layout/orgChart1"/>
    <dgm:cxn modelId="{EDA7054F-15B0-4029-B8DA-44FE79F2E404}" type="presOf" srcId="{DAA2ED24-3DC0-4F49-B05E-2954A192F122}" destId="{0C8A33B0-4D7F-48E8-8093-CD48B63DA472}" srcOrd="1" destOrd="0" presId="urn:microsoft.com/office/officeart/2005/8/layout/orgChart1"/>
    <dgm:cxn modelId="{B797296F-15F3-46B7-86C0-FB1DDC60258C}" type="presOf" srcId="{CAAD89F5-23E7-437C-ADDE-818344FEC279}" destId="{C8F3C760-FEDD-45F6-9932-E4C276A1D809}" srcOrd="1" destOrd="0" presId="urn:microsoft.com/office/officeart/2005/8/layout/orgChart1"/>
    <dgm:cxn modelId="{4EBB3B4F-DAA9-49BB-955B-61F3124054B1}" type="presOf" srcId="{1402B5A0-C7B7-4905-8DDA-304B1E5A5E94}" destId="{2C43C612-0BB0-4F0A-A6A5-C65A65022DE9}" srcOrd="1" destOrd="0" presId="urn:microsoft.com/office/officeart/2005/8/layout/orgChart1"/>
    <dgm:cxn modelId="{B733C44F-136A-4E77-B581-7328A91F272F}" srcId="{0FC4B64E-0389-4CCA-ABC9-ABB772676111}" destId="{03E919FF-960A-4DBA-9264-F27CF5ECEAFA}" srcOrd="3" destOrd="0" parTransId="{40E2AC65-85E0-4287-8C00-A8D5B41330B0}" sibTransId="{35DA235E-2045-4362-BD52-B35554C19AFB}"/>
    <dgm:cxn modelId="{AB8F0D71-6774-4DD6-89B5-915CD3E09183}" type="presOf" srcId="{CAAD89F5-23E7-437C-ADDE-818344FEC279}" destId="{85323BF3-C677-43F4-AC56-23937BD0EA25}" srcOrd="0" destOrd="0" presId="urn:microsoft.com/office/officeart/2005/8/layout/orgChart1"/>
    <dgm:cxn modelId="{556E2C51-B41B-447D-8622-31AE10C92DDF}" type="presOf" srcId="{723C3BC7-A7D2-4E31-9E68-9842320B4020}" destId="{5634ACE9-134A-4CD4-93CE-4430D420EF58}" srcOrd="0" destOrd="0" presId="urn:microsoft.com/office/officeart/2005/8/layout/orgChart1"/>
    <dgm:cxn modelId="{2579A751-1C96-439A-BAFF-31F564B7EAFA}" type="presOf" srcId="{DB9EA28D-1DCE-4B2C-8464-6886B6DBD71A}" destId="{81A108B7-35C3-4188-9E30-06356F28830D}" srcOrd="1" destOrd="0" presId="urn:microsoft.com/office/officeart/2005/8/layout/orgChart1"/>
    <dgm:cxn modelId="{67BC4C53-D64C-4502-8C60-95DC377AA33D}" type="presOf" srcId="{91702AB5-73CC-4E3C-9672-CA939F9F6D35}" destId="{2919DB40-1EAB-47D6-AAF1-9D3840D77B7E}" srcOrd="0" destOrd="0" presId="urn:microsoft.com/office/officeart/2005/8/layout/orgChart1"/>
    <dgm:cxn modelId="{F3842A55-BC23-4DF8-B277-4BD4E064087F}" type="presOf" srcId="{2E2685A2-5EF6-442A-875B-BACF3D48F3A0}" destId="{214C111A-FF4C-4B3A-A1AE-8F397EEEF0E2}" srcOrd="1" destOrd="0" presId="urn:microsoft.com/office/officeart/2005/8/layout/orgChart1"/>
    <dgm:cxn modelId="{CBD75C76-E75F-48E7-AC97-34433131CCDD}" type="presOf" srcId="{B5A9C5CC-0A92-4ED0-8EB1-92700DD674E6}" destId="{D9FD3B4B-EE41-4FF4-8660-436EF5C7D446}" srcOrd="0" destOrd="0" presId="urn:microsoft.com/office/officeart/2005/8/layout/orgChart1"/>
    <dgm:cxn modelId="{4D895D77-A44D-4DCA-9423-FC3C0799B808}" srcId="{A41B9475-B92E-4D25-A787-CF99CB43052A}" destId="{CAAC2D05-0592-415D-B924-995A8C72B839}" srcOrd="0" destOrd="0" parTransId="{5339B2A9-AFA6-41D1-9594-9B2F22093A1D}" sibTransId="{C29FB57E-9CE8-49B2-B279-4CF7C1EA748F}"/>
    <dgm:cxn modelId="{974F7777-32A2-4DE1-B863-179A2342349B}" type="presOf" srcId="{96163E59-4064-4D27-AC04-F5C4BE2EB339}" destId="{1B187698-8764-475A-BC97-56DCC7C4E884}" srcOrd="0" destOrd="0" presId="urn:microsoft.com/office/officeart/2005/8/layout/orgChart1"/>
    <dgm:cxn modelId="{C29BBC77-5C03-46DA-B546-F62590AA9B74}" srcId="{91702AB5-73CC-4E3C-9672-CA939F9F6D35}" destId="{214E6BCB-0928-4610-8691-431C85044722}" srcOrd="2" destOrd="0" parTransId="{33755B9E-703D-48B3-9534-AF60B9A642CC}" sibTransId="{592DE946-16F0-495E-8C07-FFD3BE0B6F5A}"/>
    <dgm:cxn modelId="{C5D42B78-AC45-47AB-B495-F4503E510FA8}" srcId="{03E919FF-960A-4DBA-9264-F27CF5ECEAFA}" destId="{398D3F05-42BB-4C33-9C1A-5E3C3912AA55}" srcOrd="7" destOrd="0" parTransId="{139BDD51-FCE7-45F8-8855-99FAE8679F0A}" sibTransId="{47A886D3-8DD7-4220-B746-9F7A34B04113}"/>
    <dgm:cxn modelId="{E1F5BD58-31CD-48CE-A229-FA86B34BB3C8}" type="presOf" srcId="{D5D210F3-BB27-4C9A-9DD1-1EF4B36F2B70}" destId="{D861696B-36EF-43A4-A5D9-95363424D997}" srcOrd="0" destOrd="0" presId="urn:microsoft.com/office/officeart/2005/8/layout/orgChart1"/>
    <dgm:cxn modelId="{1048737D-A065-40FA-9B43-CFED51EC2453}" type="presOf" srcId="{F0EB4779-8F50-41EF-A0A8-DE8873FBC740}" destId="{9719D741-EA9E-49C2-9493-B9684D2A489F}" srcOrd="0" destOrd="0" presId="urn:microsoft.com/office/officeart/2005/8/layout/orgChart1"/>
    <dgm:cxn modelId="{8D50F27E-4625-4199-8B26-7F9942043593}" srcId="{A41B9475-B92E-4D25-A787-CF99CB43052A}" destId="{B5A9C5CC-0A92-4ED0-8EB1-92700DD674E6}" srcOrd="2" destOrd="0" parTransId="{2B3E3F53-E9EA-4E49-8AF5-6D55BB7EE181}" sibTransId="{89F5D3D4-17C2-4D16-8DAC-7FF3E3584969}"/>
    <dgm:cxn modelId="{C5E6997F-639A-4580-803B-A69F25E7B8BA}" type="presOf" srcId="{A06F93F3-DE2E-4966-87AD-793169015FBB}" destId="{78A7AFE2-0D0C-4689-8A0F-8E88C6B6FF9A}" srcOrd="0" destOrd="0" presId="urn:microsoft.com/office/officeart/2005/8/layout/orgChart1"/>
    <dgm:cxn modelId="{9B957E81-74B1-4E2F-848A-20269D179369}" type="presOf" srcId="{80FCC494-1F59-490D-B36F-6787C9556064}" destId="{01AD1981-CEA6-44A6-80FE-740827C2A908}" srcOrd="0" destOrd="0" presId="urn:microsoft.com/office/officeart/2005/8/layout/orgChart1"/>
    <dgm:cxn modelId="{C1FEF381-6546-4DD8-B763-984DDBB91F80}" type="presOf" srcId="{716331FA-CF99-4341-B65D-E8D6C1B41160}" destId="{566F3AFA-752F-494E-BBC9-E381C09DE442}" srcOrd="1" destOrd="0" presId="urn:microsoft.com/office/officeart/2005/8/layout/orgChart1"/>
    <dgm:cxn modelId="{C0B34282-357B-4D21-A899-3FDC468F851B}" srcId="{214E6BCB-0928-4610-8691-431C85044722}" destId="{CAAD89F5-23E7-437C-ADDE-818344FEC279}" srcOrd="1" destOrd="0" parTransId="{6B85CF63-9C0D-4B1B-AF32-77DDDE40F9B6}" sibTransId="{1EE9578B-1A08-4CB5-A756-FCA7DFEBC0D6}"/>
    <dgm:cxn modelId="{1166C183-7746-4FF7-A79E-4DA9057C25DC}" type="presOf" srcId="{AA8C8919-3972-4C99-849D-6E0B6116588C}" destId="{A3B05C95-ABE7-4577-9457-5F8E7BF23ED8}" srcOrd="0" destOrd="0" presId="urn:microsoft.com/office/officeart/2005/8/layout/orgChart1"/>
    <dgm:cxn modelId="{2349C486-7D3B-4AB7-92E8-C0DB02B59789}" srcId="{03E919FF-960A-4DBA-9264-F27CF5ECEAFA}" destId="{716331FA-CF99-4341-B65D-E8D6C1B41160}" srcOrd="0" destOrd="0" parTransId="{092D0EFB-5DC7-4330-ADF1-DA42D9F67818}" sibTransId="{53B7D7C2-2F5A-440D-AF16-62A4C4C10ADA}"/>
    <dgm:cxn modelId="{AA38AA87-3D63-4B86-84CD-E07588156609}" type="presOf" srcId="{364B6059-3D1E-468B-8902-7A09E6ECEC68}" destId="{B2748CCD-2EA8-4D89-B876-BBF13783AB4E}" srcOrd="0" destOrd="0" presId="urn:microsoft.com/office/officeart/2005/8/layout/orgChart1"/>
    <dgm:cxn modelId="{5BD46F91-065F-4EF6-9D18-A56F2CA135EB}" type="presOf" srcId="{8778DDF0-DD25-4999-B5B3-6ABC7B049789}" destId="{AC1646FB-56BB-40E6-B305-D83B4BE230EB}" srcOrd="0" destOrd="0" presId="urn:microsoft.com/office/officeart/2005/8/layout/orgChart1"/>
    <dgm:cxn modelId="{B1129292-E49E-40B0-AAAC-2FFCDE3E9F9B}" type="presOf" srcId="{6B350A54-7295-4601-885E-53A231CAC2DA}" destId="{890CD4FF-17F8-48C6-8221-1FB365A64276}" srcOrd="0" destOrd="0" presId="urn:microsoft.com/office/officeart/2005/8/layout/orgChart1"/>
    <dgm:cxn modelId="{2B4BDD94-50C3-4266-B310-A4051DDA275C}" srcId="{0FC4B64E-0389-4CCA-ABC9-ABB772676111}" destId="{91702AB5-73CC-4E3C-9672-CA939F9F6D35}" srcOrd="2" destOrd="0" parTransId="{E982370C-1C30-407C-8352-26292B98FA95}" sibTransId="{90B9C711-B305-4534-BF15-33CF8965A639}"/>
    <dgm:cxn modelId="{A2DF7495-4F9A-44DF-907D-9D43C2BFC819}" srcId="{03E919FF-960A-4DBA-9264-F27CF5ECEAFA}" destId="{F0EB4779-8F50-41EF-A0A8-DE8873FBC740}" srcOrd="6" destOrd="0" parTransId="{ACAAD6AC-DF07-4514-BD29-4A940198AE8B}" sibTransId="{FE277622-C53B-48A6-B99D-2FCEB6CA0C71}"/>
    <dgm:cxn modelId="{9BA06997-1DEC-430F-9E30-37A08377E200}" type="presOf" srcId="{2B3E3F53-E9EA-4E49-8AF5-6D55BB7EE181}" destId="{7611D131-1EF7-4FBB-9E36-4AECA945903E}" srcOrd="0" destOrd="0" presId="urn:microsoft.com/office/officeart/2005/8/layout/orgChart1"/>
    <dgm:cxn modelId="{ED124F98-1DA1-4765-9B96-C403C7EBECEB}" type="presOf" srcId="{910E7370-536B-4E89-880F-6CBBE5783147}" destId="{20D5AC5F-1BEA-44EF-B73F-CD06D5EC2F02}" srcOrd="0" destOrd="0" presId="urn:microsoft.com/office/officeart/2005/8/layout/orgChart1"/>
    <dgm:cxn modelId="{17423A9C-2B5C-46E9-ABE9-2128AF27A8B3}" type="presOf" srcId="{A41B9475-B92E-4D25-A787-CF99CB43052A}" destId="{7CDBE161-CE87-4107-9A3F-71D8557D5C39}" srcOrd="0" destOrd="0" presId="urn:microsoft.com/office/officeart/2005/8/layout/orgChart1"/>
    <dgm:cxn modelId="{9459639C-76C1-4699-AB54-408678537F7C}" srcId="{347288F1-989F-45C8-B4F9-BA075C8F77C5}" destId="{CA6C8D10-6619-4AAC-B27A-F25BFC142CCF}" srcOrd="0" destOrd="0" parTransId="{8E677E36-09BB-4D13-A06D-EA90333F8872}" sibTransId="{A977BB85-9212-4CF1-B7D3-4F0875B012DB}"/>
    <dgm:cxn modelId="{C1920D9F-3B71-4D17-BCDF-D42A3FBED1FB}" type="presOf" srcId="{D233AEB3-8669-4CB5-9898-95E167B50363}" destId="{F72AB983-4B98-4FB5-A506-0E322EFD1DFC}" srcOrd="0" destOrd="0" presId="urn:microsoft.com/office/officeart/2005/8/layout/orgChart1"/>
    <dgm:cxn modelId="{4068109F-80A7-4A42-AD18-52BD173B3A12}" srcId="{347288F1-989F-45C8-B4F9-BA075C8F77C5}" destId="{8BB1FD92-231D-40C7-A2DD-1411AD18DEAB}" srcOrd="1" destOrd="0" parTransId="{A06F93F3-DE2E-4966-87AD-793169015FBB}" sibTransId="{72B16F18-6F4E-4D09-B419-7B1711A0624A}"/>
    <dgm:cxn modelId="{7AAE24A2-825E-4D15-82A4-63A0590C1838}" type="presOf" srcId="{CA6C8D10-6619-4AAC-B27A-F25BFC142CCF}" destId="{30685C6E-9BE9-44C7-A15A-A5E2A83825AD}" srcOrd="0" destOrd="0" presId="urn:microsoft.com/office/officeart/2005/8/layout/orgChart1"/>
    <dgm:cxn modelId="{5B6A3DA4-1D5F-465E-A02F-9838815EC648}" type="presOf" srcId="{4C30364F-1E97-4126-BC92-5A530184E54B}" destId="{5B12E244-C788-43C1-802B-DC5EAB991891}" srcOrd="1" destOrd="0" presId="urn:microsoft.com/office/officeart/2005/8/layout/orgChart1"/>
    <dgm:cxn modelId="{E289BEA4-17BC-4647-A956-52CAF2727CA7}" srcId="{8778DDF0-DD25-4999-B5B3-6ABC7B049789}" destId="{7573A6B0-60B1-47B1-82F2-F55186D7584D}" srcOrd="0" destOrd="0" parTransId="{653AF3B4-A7E4-4ACF-ADC4-F6D19B766CC2}" sibTransId="{68E2C492-9EE9-4C15-A356-4175366BB272}"/>
    <dgm:cxn modelId="{318458A5-2178-435E-AA71-D05195302DC6}" type="presOf" srcId="{6B350A54-7295-4601-885E-53A231CAC2DA}" destId="{4714FE0C-1BE8-41E2-AB7C-345BD4EE0BE9}" srcOrd="1" destOrd="0" presId="urn:microsoft.com/office/officeart/2005/8/layout/orgChart1"/>
    <dgm:cxn modelId="{CD52AAA5-098C-4C60-B390-A83C6044EF03}" type="presOf" srcId="{BDBE2B3D-E186-4D0B-8592-09DF8F559B59}" destId="{4E455515-6004-4FFD-A57A-496D79C825A6}" srcOrd="0" destOrd="0" presId="urn:microsoft.com/office/officeart/2005/8/layout/orgChart1"/>
    <dgm:cxn modelId="{641404A6-F8C6-43DC-9267-46442279A102}" type="presOf" srcId="{7573A6B0-60B1-47B1-82F2-F55186D7584D}" destId="{ED9BFC62-A651-4D6E-809A-0B2A1E3970CC}" srcOrd="0" destOrd="0" presId="urn:microsoft.com/office/officeart/2005/8/layout/orgChart1"/>
    <dgm:cxn modelId="{07265BA6-DECF-42F0-8D95-39DABE993DBD}" type="presOf" srcId="{A41B9475-B92E-4D25-A787-CF99CB43052A}" destId="{0E5E210B-D4B2-46F3-921E-BFDD359C24D7}" srcOrd="1" destOrd="0" presId="urn:microsoft.com/office/officeart/2005/8/layout/orgChart1"/>
    <dgm:cxn modelId="{55FF40AA-7E8B-4A77-94E7-2E6FC7C2D88C}" type="presOf" srcId="{E2109285-DF5B-4925-BEFB-16E7600020C9}" destId="{AB753509-0842-4938-9714-0C65D36C3757}" srcOrd="0" destOrd="0" presId="urn:microsoft.com/office/officeart/2005/8/layout/orgChart1"/>
    <dgm:cxn modelId="{D4FA6DAA-34FF-4597-A0AF-51996DDEBB10}" type="presOf" srcId="{398D3F05-42BB-4C33-9C1A-5E3C3912AA55}" destId="{E08123CD-6A6A-419F-ADC5-7AFF47886BE9}" srcOrd="1" destOrd="0" presId="urn:microsoft.com/office/officeart/2005/8/layout/orgChart1"/>
    <dgm:cxn modelId="{578E59AA-5295-43FA-B8CC-D6EC52785A8D}" type="presOf" srcId="{16418FF8-3E6E-4CC6-84CD-705D1EB82A6A}" destId="{B7670D72-5CC2-4C5C-830B-2E137FCC84BB}" srcOrd="0" destOrd="0" presId="urn:microsoft.com/office/officeart/2005/8/layout/orgChart1"/>
    <dgm:cxn modelId="{52C9E6AA-9380-4238-B9FA-3DF462FE6132}" srcId="{214E6BCB-0928-4610-8691-431C85044722}" destId="{44B83036-2B75-4FC9-A626-1708ABDCBF3A}" srcOrd="0" destOrd="0" parTransId="{80FCC494-1F59-490D-B36F-6787C9556064}" sibTransId="{D4F16967-46B3-40E4-8895-FB415B21E3F7}"/>
    <dgm:cxn modelId="{3DB558AB-9305-4574-8C79-91E2AF866B9C}" srcId="{2E2685A2-5EF6-442A-875B-BACF3D48F3A0}" destId="{60879C23-C06A-4019-B165-1A461864A47E}" srcOrd="0" destOrd="0" parTransId="{8310F9A1-4C0B-4874-841B-25DEEE0250C5}" sibTransId="{E0AD42AE-598A-4468-9C68-72645D6ACE93}"/>
    <dgm:cxn modelId="{B5D175AE-4FE6-48DF-A056-903ADC2BC6C7}" type="presOf" srcId="{4204DECB-A640-45E2-9C21-232F1304C134}" destId="{5698995D-AAB9-489E-B81E-2BDB7F879BAE}" srcOrd="1" destOrd="0" presId="urn:microsoft.com/office/officeart/2005/8/layout/orgChart1"/>
    <dgm:cxn modelId="{C1DB55B1-A57F-4487-A144-AD7B8A57046E}" srcId="{91702AB5-73CC-4E3C-9672-CA939F9F6D35}" destId="{2E2685A2-5EF6-442A-875B-BACF3D48F3A0}" srcOrd="1" destOrd="0" parTransId="{F63BFD0E-D615-4D70-A73B-460D96748083}" sibTransId="{80B93339-B67C-4679-BDEE-6EF32257B032}"/>
    <dgm:cxn modelId="{62830FB2-C943-430F-A28C-446C575898AC}" type="presOf" srcId="{092D0EFB-5DC7-4330-ADF1-DA42D9F67818}" destId="{A43AC65F-86F2-4AFD-BD67-217FE790A217}" srcOrd="0" destOrd="0" presId="urn:microsoft.com/office/officeart/2005/8/layout/orgChart1"/>
    <dgm:cxn modelId="{4A223CB2-288B-436A-BEB3-785700D1F4DC}" type="presOf" srcId="{60879C23-C06A-4019-B165-1A461864A47E}" destId="{2D27C5F8-3840-484E-ABF4-C76E90D9F1A4}" srcOrd="1" destOrd="0" presId="urn:microsoft.com/office/officeart/2005/8/layout/orgChart1"/>
    <dgm:cxn modelId="{80375FB3-FE5F-4F0E-8EC0-B826D56E7F18}" srcId="{8778DDF0-DD25-4999-B5B3-6ABC7B049789}" destId="{A05F0F15-F0CD-4225-AAB9-0831549AA5F2}" srcOrd="1" destOrd="0" parTransId="{C555BE2C-5E37-4402-9AF2-33C1C398AC54}" sibTransId="{160571DC-90A8-49CE-8A51-60A2B8208566}"/>
    <dgm:cxn modelId="{8C1C65B4-A648-40B0-B689-5464BC21422D}" type="presOf" srcId="{8BB1FD92-231D-40C7-A2DD-1411AD18DEAB}" destId="{6B2925D2-AA56-414A-9ABF-30FE633F22FC}" srcOrd="1" destOrd="0" presId="urn:microsoft.com/office/officeart/2005/8/layout/orgChart1"/>
    <dgm:cxn modelId="{E25EE9B7-D342-4B50-B8C0-2036A2081332}" srcId="{03E919FF-960A-4DBA-9264-F27CF5ECEAFA}" destId="{4204DECB-A640-45E2-9C21-232F1304C134}" srcOrd="8" destOrd="0" parTransId="{9DF3E09F-9CC5-4EC5-9E14-9B6F2AC9B8FF}" sibTransId="{0C9E23AE-CFF9-4EDA-BB4A-79863A43738D}"/>
    <dgm:cxn modelId="{FAEF76BC-8F91-46A0-90BB-7D24A3A0A3C5}" type="presOf" srcId="{8E677E36-09BB-4D13-A06D-EA90333F8872}" destId="{772F87C2-8A77-4C71-8219-AA802FB8EAEE}" srcOrd="0" destOrd="0" presId="urn:microsoft.com/office/officeart/2005/8/layout/orgChart1"/>
    <dgm:cxn modelId="{8B997BBC-D039-427B-97E3-9BF47DACA31C}" type="presOf" srcId="{80968F10-A759-4C96-B2DA-D9C0FED7FED9}" destId="{333F8B8B-47BD-4403-9629-BA18739BC1D1}" srcOrd="0" destOrd="0" presId="urn:microsoft.com/office/officeart/2005/8/layout/orgChart1"/>
    <dgm:cxn modelId="{5E6EFAC0-7B79-4687-96B2-78F1ADA43B23}" type="presOf" srcId="{F63BFD0E-D615-4D70-A73B-460D96748083}" destId="{80BA1797-E84D-49B3-8985-8723D76493DF}" srcOrd="0" destOrd="0" presId="urn:microsoft.com/office/officeart/2005/8/layout/orgChart1"/>
    <dgm:cxn modelId="{818A90C1-EF00-4366-AC22-593282F05A1A}" type="presOf" srcId="{ECFBDBA7-8C3D-4D62-9C17-6FB4EC4A058A}" destId="{D531EAE3-E67C-46CC-931E-A74E6A15A658}" srcOrd="0" destOrd="0" presId="urn:microsoft.com/office/officeart/2005/8/layout/orgChart1"/>
    <dgm:cxn modelId="{27FF2CC5-EFE3-4146-9709-1B3B5ABB7218}" srcId="{364B6059-3D1E-468B-8902-7A09E6ECEC68}" destId="{6247F10A-CAE0-48C1-8974-50196048CF7E}" srcOrd="1" destOrd="0" parTransId="{ECFBDBA7-8C3D-4D62-9C17-6FB4EC4A058A}" sibTransId="{085E3ED9-332C-4529-A6BB-D6D7851400A1}"/>
    <dgm:cxn modelId="{19E35CC5-9C87-4883-8165-5B61D57E46FF}" type="presOf" srcId="{F68554F1-33AB-41DF-9EFA-60EAC1022C40}" destId="{79A65B41-4117-4D02-815A-90E546CDC1F5}" srcOrd="0" destOrd="0" presId="urn:microsoft.com/office/officeart/2005/8/layout/orgChart1"/>
    <dgm:cxn modelId="{46A558C6-0932-4EE7-95BE-76FA284D597D}" type="presOf" srcId="{0823E9B3-C617-41F8-840F-FA80CC79A56A}" destId="{86340C04-851D-4A71-B4C8-F5306E08FAB5}" srcOrd="0" destOrd="0" presId="urn:microsoft.com/office/officeart/2005/8/layout/orgChart1"/>
    <dgm:cxn modelId="{F56C5AC6-1376-4742-AE58-EA84AEC39B86}" type="presOf" srcId="{8340D842-EC16-4511-BF77-16A15FD9F8F7}" destId="{B5FB62D8-6E91-4127-A111-596F3F923EB0}" srcOrd="0" destOrd="0" presId="urn:microsoft.com/office/officeart/2005/8/layout/orgChart1"/>
    <dgm:cxn modelId="{E6F32DC9-BAA5-4FDF-97E8-7369E0B033EF}" type="presOf" srcId="{7573A6B0-60B1-47B1-82F2-F55186D7584D}" destId="{0D33E6FA-ACAE-43D3-AEA7-D69A11EE237D}" srcOrd="1" destOrd="0" presId="urn:microsoft.com/office/officeart/2005/8/layout/orgChart1"/>
    <dgm:cxn modelId="{10E2ADC9-218F-4F4D-B99D-C7FF4700AD92}" type="presOf" srcId="{4204DECB-A640-45E2-9C21-232F1304C134}" destId="{1893E7AB-4795-4BE6-B2D7-22199ED2E4F7}" srcOrd="0" destOrd="0" presId="urn:microsoft.com/office/officeart/2005/8/layout/orgChart1"/>
    <dgm:cxn modelId="{DD9B3CCA-B703-4EC9-9FB7-286279BC2DFB}" srcId="{2E2685A2-5EF6-442A-875B-BACF3D48F3A0}" destId="{61F4B757-BC5C-4F93-9AF5-2A13CFEBFD7D}" srcOrd="2" destOrd="0" parTransId="{AA8C8919-3972-4C99-849D-6E0B6116588C}" sibTransId="{61717923-9A6A-487B-9B04-3301E4571A1F}"/>
    <dgm:cxn modelId="{0604FFCB-32B4-4A8C-BD66-C15D3EB263FA}" type="presOf" srcId="{F68554F1-33AB-41DF-9EFA-60EAC1022C40}" destId="{BEBAEE43-7457-484F-B5C4-9735A0FFE91F}" srcOrd="1" destOrd="0" presId="urn:microsoft.com/office/officeart/2005/8/layout/orgChart1"/>
    <dgm:cxn modelId="{9D99DACE-C1D5-4BC2-A6FE-247762C30184}" type="presOf" srcId="{87621136-182A-4C57-9DD6-5022937E95C2}" destId="{867578B2-5F3B-4DA3-9F63-FB333C83C88B}" srcOrd="0" destOrd="0" presId="urn:microsoft.com/office/officeart/2005/8/layout/orgChart1"/>
    <dgm:cxn modelId="{52578DD0-E0B4-4550-ABC2-3F0AD56A5162}" srcId="{03E919FF-960A-4DBA-9264-F27CF5ECEAFA}" destId="{534CA840-17AC-44F9-B4D0-5A4367FF9118}" srcOrd="1" destOrd="0" parTransId="{A913D79F-CAB9-4E1A-BB31-43D69D26769F}" sibTransId="{E33E72FB-F5C1-4537-ABDC-AFD9C6C03B45}"/>
    <dgm:cxn modelId="{62B9EED1-EAC8-498D-BED4-0A4BFA5DD2C2}" srcId="{8778DDF0-DD25-4999-B5B3-6ABC7B049789}" destId="{DB9EA28D-1DCE-4B2C-8464-6886B6DBD71A}" srcOrd="3" destOrd="0" parTransId="{0823E9B3-C617-41F8-840F-FA80CC79A56A}" sibTransId="{48B00501-8041-4049-9CD8-745E561201F6}"/>
    <dgm:cxn modelId="{ED8FFCD2-D595-4DA2-BB39-8A24885F45C5}" type="presOf" srcId="{6C84B628-C32A-42AA-A46B-67A9FBDEFCC3}" destId="{9B78E504-2EBA-4A0F-AA27-5DA33D75F477}" srcOrd="0" destOrd="0" presId="urn:microsoft.com/office/officeart/2005/8/layout/orgChart1"/>
    <dgm:cxn modelId="{49F2C6D4-A944-4814-8085-FD34158919CC}" type="presOf" srcId="{F0EB4779-8F50-41EF-A0A8-DE8873FBC740}" destId="{4394E0FF-5E25-46F1-9CD2-E56C0E2156B8}" srcOrd="1" destOrd="0" presId="urn:microsoft.com/office/officeart/2005/8/layout/orgChart1"/>
    <dgm:cxn modelId="{DAF76ED6-D6AB-4CE7-A176-64037DBE8F0B}" type="presOf" srcId="{DAA2ED24-3DC0-4F49-B05E-2954A192F122}" destId="{0BA8B2D0-E575-4F61-9D61-17B32BCCA33A}" srcOrd="0" destOrd="0" presId="urn:microsoft.com/office/officeart/2005/8/layout/orgChart1"/>
    <dgm:cxn modelId="{66E09AD7-CB09-49B2-8B69-FF5785C47A89}" type="presOf" srcId="{A913D79F-CAB9-4E1A-BB31-43D69D26769F}" destId="{60CD9164-490F-4C35-A2F9-006423930FD3}" srcOrd="0" destOrd="0" presId="urn:microsoft.com/office/officeart/2005/8/layout/orgChart1"/>
    <dgm:cxn modelId="{F709D2D8-7EA1-4EBE-B116-B086144EF252}" type="presOf" srcId="{493FD9DA-AF16-4822-A103-8FB3D3F09A02}" destId="{EE85AE34-6CDD-493E-8BA0-DD2E51A8458E}" srcOrd="1" destOrd="0" presId="urn:microsoft.com/office/officeart/2005/8/layout/orgChart1"/>
    <dgm:cxn modelId="{E34DE7D8-F19C-4944-80B0-EE3FDE05BABA}" type="presOf" srcId="{8778DDF0-DD25-4999-B5B3-6ABC7B049789}" destId="{920D8E3B-6113-4E82-A07A-7E21F72E6F8D}" srcOrd="1" destOrd="0" presId="urn:microsoft.com/office/officeart/2005/8/layout/orgChart1"/>
    <dgm:cxn modelId="{958D17D9-7195-4F39-B403-77DFDEC35BE5}" type="presOf" srcId="{B1B0B0AA-DEF5-4D59-A29B-B7AC9787F8EB}" destId="{4B0C28C9-C91C-4F40-85CA-D0AE9AD24168}" srcOrd="0" destOrd="0" presId="urn:microsoft.com/office/officeart/2005/8/layout/orgChart1"/>
    <dgm:cxn modelId="{517147DA-E4B6-4F4D-BF33-466D839B61F6}" type="presOf" srcId="{DB9EA28D-1DCE-4B2C-8464-6886B6DBD71A}" destId="{8F1BEF0B-F3A0-4A29-97D9-EA0C11908755}" srcOrd="0" destOrd="0" presId="urn:microsoft.com/office/officeart/2005/8/layout/orgChart1"/>
    <dgm:cxn modelId="{61EEE9DA-2055-4F66-81A8-19250DBA03CB}" type="presOf" srcId="{CAAC2D05-0592-415D-B924-995A8C72B839}" destId="{D6816646-BBF5-40D3-93F8-9F80D1CE9027}" srcOrd="1" destOrd="0" presId="urn:microsoft.com/office/officeart/2005/8/layout/orgChart1"/>
    <dgm:cxn modelId="{D7D853DE-9F77-49E8-80BB-DF2BCC71C6F0}" srcId="{03E919FF-960A-4DBA-9264-F27CF5ECEAFA}" destId="{8778DDF0-DD25-4999-B5B3-6ABC7B049789}" srcOrd="9" destOrd="0" parTransId="{16418FF8-3E6E-4CC6-84CD-705D1EB82A6A}" sibTransId="{2CE576BB-9F22-4764-B346-D314C8BE051F}"/>
    <dgm:cxn modelId="{A3A1EDDF-1CD4-47C7-8AC8-2F2696DE3260}" type="presOf" srcId="{E2109285-DF5B-4925-BEFB-16E7600020C9}" destId="{D6DD45FE-712A-4600-9A3D-078209DB2E76}" srcOrd="1" destOrd="0" presId="urn:microsoft.com/office/officeart/2005/8/layout/orgChart1"/>
    <dgm:cxn modelId="{D4FAC9E1-F926-4D23-B6E7-0F4C506F67D3}" type="presOf" srcId="{BDBE2B3D-E186-4D0B-8592-09DF8F559B59}" destId="{DF140F40-1DD8-421E-9DE1-6E328165D2C9}" srcOrd="1" destOrd="0" presId="urn:microsoft.com/office/officeart/2005/8/layout/orgChart1"/>
    <dgm:cxn modelId="{15D229E5-D377-4E38-A512-89F20587F70E}" srcId="{347288F1-989F-45C8-B4F9-BA075C8F77C5}" destId="{BDBE2B3D-E186-4D0B-8592-09DF8F559B59}" srcOrd="2" destOrd="0" parTransId="{96163E59-4064-4D27-AC04-F5C4BE2EB339}" sibTransId="{44A05EA2-82EA-4DE5-A8B1-2099A215FF26}"/>
    <dgm:cxn modelId="{CDE5E9E7-8B29-4CBE-9541-341A78A0DE1A}" type="presOf" srcId="{03E919FF-960A-4DBA-9264-F27CF5ECEAFA}" destId="{98DB404D-5621-4318-9344-773C4FFE1715}" srcOrd="0" destOrd="0" presId="urn:microsoft.com/office/officeart/2005/8/layout/orgChart1"/>
    <dgm:cxn modelId="{D9C8F2E7-4CD3-4A72-8E29-D3ACD18946CA}" type="presOf" srcId="{03E919FF-960A-4DBA-9264-F27CF5ECEAFA}" destId="{55999353-F74F-4C63-86D6-0F491EEE7ADE}" srcOrd="1" destOrd="0" presId="urn:microsoft.com/office/officeart/2005/8/layout/orgChart1"/>
    <dgm:cxn modelId="{9004F3F0-49E7-4D7C-B2F6-76F1B030A29F}" type="presOf" srcId="{716331FA-CF99-4341-B65D-E8D6C1B41160}" destId="{8786DF05-4617-47B1-8CDE-06AC58BCE908}" srcOrd="0" destOrd="0" presId="urn:microsoft.com/office/officeart/2005/8/layout/orgChart1"/>
    <dgm:cxn modelId="{A1B8CFF4-E2D3-4BEE-B37E-BDD9347C1E36}" srcId="{347288F1-989F-45C8-B4F9-BA075C8F77C5}" destId="{A41B9475-B92E-4D25-A787-CF99CB43052A}" srcOrd="3" destOrd="0" parTransId="{4CC263AA-D15C-4DD6-A590-2647D1604A2E}" sibTransId="{F8B13FFC-2050-4CD5-8826-A9F76AD8321A}"/>
    <dgm:cxn modelId="{FE76FBF5-9203-4AD4-9D50-C836D0C7F91F}" type="presOf" srcId="{61F4B757-BC5C-4F93-9AF5-2A13CFEBFD7D}" destId="{48C88F12-F3CA-4880-A7AC-FFEC684A620B}" srcOrd="1" destOrd="0" presId="urn:microsoft.com/office/officeart/2005/8/layout/orgChart1"/>
    <dgm:cxn modelId="{145225F6-97D9-4931-991F-9059B78E1A07}" srcId="{A41B9475-B92E-4D25-A787-CF99CB43052A}" destId="{D233AEB3-8669-4CB5-9898-95E167B50363}" srcOrd="3" destOrd="0" parTransId="{F9FF2FE3-CD22-4633-89A9-512CEC78A0EC}" sibTransId="{CC929B83-4E87-4897-9E1D-1657BA0069B3}"/>
    <dgm:cxn modelId="{3C9F6AF7-07C2-4578-A782-5AAB4B354374}" srcId="{03E919FF-960A-4DBA-9264-F27CF5ECEAFA}" destId="{493FD9DA-AF16-4822-A103-8FB3D3F09A02}" srcOrd="3" destOrd="0" parTransId="{80968F10-A759-4C96-B2DA-D9C0FED7FED9}" sibTransId="{484B5086-F949-4F7D-9164-E0120DCDC804}"/>
    <dgm:cxn modelId="{F33259FD-D4FF-41B9-B242-E8E153C0BDF4}" type="presOf" srcId="{214E6BCB-0928-4610-8691-431C85044722}" destId="{65F7CFAE-3434-4509-8BCC-7BD3AF1CEE21}" srcOrd="0" destOrd="0" presId="urn:microsoft.com/office/officeart/2005/8/layout/orgChart1"/>
    <dgm:cxn modelId="{CE36BB18-0089-4C69-9D47-A625F682EE6F}" type="presParOf" srcId="{5252DE9D-AF6A-45C0-8B0A-1A49B200BB6F}" destId="{A599A260-0F24-42A7-88C4-2A21F5993B22}" srcOrd="0" destOrd="0" presId="urn:microsoft.com/office/officeart/2005/8/layout/orgChart1"/>
    <dgm:cxn modelId="{83088F56-A107-41DE-8812-275B8D39F85B}" type="presParOf" srcId="{A599A260-0F24-42A7-88C4-2A21F5993B22}" destId="{0CCA5F5A-142B-4219-8B89-3AAE2FD7068F}" srcOrd="0" destOrd="0" presId="urn:microsoft.com/office/officeart/2005/8/layout/orgChart1"/>
    <dgm:cxn modelId="{67E4650E-1809-450B-9C32-66F118DCA484}" type="presParOf" srcId="{0CCA5F5A-142B-4219-8B89-3AAE2FD7068F}" destId="{B2748CCD-2EA8-4D89-B876-BBF13783AB4E}" srcOrd="0" destOrd="0" presId="urn:microsoft.com/office/officeart/2005/8/layout/orgChart1"/>
    <dgm:cxn modelId="{4868D9AC-871B-45CC-BD70-FF605280EA04}" type="presParOf" srcId="{0CCA5F5A-142B-4219-8B89-3AAE2FD7068F}" destId="{246401B7-7408-4F8B-9EB0-9C92FA1A6816}" srcOrd="1" destOrd="0" presId="urn:microsoft.com/office/officeart/2005/8/layout/orgChart1"/>
    <dgm:cxn modelId="{8EC009A9-AE08-4870-93F9-E39425576E47}" type="presParOf" srcId="{A599A260-0F24-42A7-88C4-2A21F5993B22}" destId="{69C6A1D0-5E1A-4BB9-A9D1-E7BE3281EFF5}" srcOrd="1" destOrd="0" presId="urn:microsoft.com/office/officeart/2005/8/layout/orgChart1"/>
    <dgm:cxn modelId="{3955A8AA-9D9D-4FF8-BE06-630273757DA2}" type="presParOf" srcId="{69C6A1D0-5E1A-4BB9-A9D1-E7BE3281EFF5}" destId="{E1DA5C2D-41B8-4B65-9887-2A7508FD2EC6}" srcOrd="0" destOrd="0" presId="urn:microsoft.com/office/officeart/2005/8/layout/orgChart1"/>
    <dgm:cxn modelId="{EFC48757-DA2E-4B27-9820-820DCBB4F6DA}" type="presParOf" srcId="{69C6A1D0-5E1A-4BB9-A9D1-E7BE3281EFF5}" destId="{DD0BC49A-705F-4301-A165-787097D7E91B}" srcOrd="1" destOrd="0" presId="urn:microsoft.com/office/officeart/2005/8/layout/orgChart1"/>
    <dgm:cxn modelId="{FD865285-4C91-4BAF-879E-DE71A2E5B626}" type="presParOf" srcId="{DD0BC49A-705F-4301-A165-787097D7E91B}" destId="{507ACEB7-8703-4AD8-8E89-F5363523B9FD}" srcOrd="0" destOrd="0" presId="urn:microsoft.com/office/officeart/2005/8/layout/orgChart1"/>
    <dgm:cxn modelId="{79A2E4BD-C937-48F3-BE37-67B68A7717FA}" type="presParOf" srcId="{507ACEB7-8703-4AD8-8E89-F5363523B9FD}" destId="{0BA8B2D0-E575-4F61-9D61-17B32BCCA33A}" srcOrd="0" destOrd="0" presId="urn:microsoft.com/office/officeart/2005/8/layout/orgChart1"/>
    <dgm:cxn modelId="{2A0595E6-A1D8-435D-AAE5-48590BA51C31}" type="presParOf" srcId="{507ACEB7-8703-4AD8-8E89-F5363523B9FD}" destId="{0C8A33B0-4D7F-48E8-8093-CD48B63DA472}" srcOrd="1" destOrd="0" presId="urn:microsoft.com/office/officeart/2005/8/layout/orgChart1"/>
    <dgm:cxn modelId="{10BA5D51-A262-4913-A075-1318F28DA863}" type="presParOf" srcId="{DD0BC49A-705F-4301-A165-787097D7E91B}" destId="{F2E49088-2C00-4DF8-BFB8-5E9DF07854C7}" srcOrd="1" destOrd="0" presId="urn:microsoft.com/office/officeart/2005/8/layout/orgChart1"/>
    <dgm:cxn modelId="{FDCEAEC8-ED10-4168-A0CC-12C8CC955B18}" type="presParOf" srcId="{DD0BC49A-705F-4301-A165-787097D7E91B}" destId="{83CCDA94-425C-49D3-8326-A76DCF7945AD}" srcOrd="2" destOrd="0" presId="urn:microsoft.com/office/officeart/2005/8/layout/orgChart1"/>
    <dgm:cxn modelId="{DE564F09-DB2D-4480-9FC6-F64B95D56E49}" type="presParOf" srcId="{69C6A1D0-5E1A-4BB9-A9D1-E7BE3281EFF5}" destId="{D531EAE3-E67C-46CC-931E-A74E6A15A658}" srcOrd="2" destOrd="0" presId="urn:microsoft.com/office/officeart/2005/8/layout/orgChart1"/>
    <dgm:cxn modelId="{6068CCB0-12E4-44AA-882B-63D2D4BFF45A}" type="presParOf" srcId="{69C6A1D0-5E1A-4BB9-A9D1-E7BE3281EFF5}" destId="{C9C7F6C9-3D87-40EC-9588-19E46F841330}" srcOrd="3" destOrd="0" presId="urn:microsoft.com/office/officeart/2005/8/layout/orgChart1"/>
    <dgm:cxn modelId="{A7077B6E-1B65-40D4-AAE5-82C0A451592E}" type="presParOf" srcId="{C9C7F6C9-3D87-40EC-9588-19E46F841330}" destId="{676E5411-F13C-4419-B755-9E2D63A88D1A}" srcOrd="0" destOrd="0" presId="urn:microsoft.com/office/officeart/2005/8/layout/orgChart1"/>
    <dgm:cxn modelId="{54C646C5-A266-4B21-BD90-EC802DE9D566}" type="presParOf" srcId="{676E5411-F13C-4419-B755-9E2D63A88D1A}" destId="{0034EF9F-5477-4A83-B067-A826C71B4131}" srcOrd="0" destOrd="0" presId="urn:microsoft.com/office/officeart/2005/8/layout/orgChart1"/>
    <dgm:cxn modelId="{30F4C5F3-AE6A-402B-A91D-4F144A0728EC}" type="presParOf" srcId="{676E5411-F13C-4419-B755-9E2D63A88D1A}" destId="{9DBA0FE1-D3CD-41C9-87CF-27563C350377}" srcOrd="1" destOrd="0" presId="urn:microsoft.com/office/officeart/2005/8/layout/orgChart1"/>
    <dgm:cxn modelId="{0DE43B7B-60DE-4D52-A6DC-33D8BC222005}" type="presParOf" srcId="{C9C7F6C9-3D87-40EC-9588-19E46F841330}" destId="{B95121D2-AC90-4F83-A5CC-E170D40941EE}" srcOrd="1" destOrd="0" presId="urn:microsoft.com/office/officeart/2005/8/layout/orgChart1"/>
    <dgm:cxn modelId="{0B66B8D9-AD6D-4C35-B632-425DEF376732}" type="presParOf" srcId="{C9C7F6C9-3D87-40EC-9588-19E46F841330}" destId="{E96117CA-F189-49A1-94D4-1B5EBEBF1D66}" srcOrd="2" destOrd="0" presId="urn:microsoft.com/office/officeart/2005/8/layout/orgChart1"/>
    <dgm:cxn modelId="{209D42B9-AA7B-44D2-AE48-3300118E3E67}" type="presParOf" srcId="{A599A260-0F24-42A7-88C4-2A21F5993B22}" destId="{DC457155-E226-4AA3-A763-E68DAB515DE8}" srcOrd="2" destOrd="0" presId="urn:microsoft.com/office/officeart/2005/8/layout/orgChart1"/>
    <dgm:cxn modelId="{4A7F3508-F6B3-4C01-8097-B3365C5CEB70}" type="presParOf" srcId="{5252DE9D-AF6A-45C0-8B0A-1A49B200BB6F}" destId="{881F3F86-1EC9-4351-B134-33C23BA05A7D}" srcOrd="1" destOrd="0" presId="urn:microsoft.com/office/officeart/2005/8/layout/orgChart1"/>
    <dgm:cxn modelId="{1CEE38CB-A8C8-421A-8CCD-FF75074B68F9}" type="presParOf" srcId="{881F3F86-1EC9-4351-B134-33C23BA05A7D}" destId="{7C0AA744-CEB3-49AA-A06E-685FEC5D8061}" srcOrd="0" destOrd="0" presId="urn:microsoft.com/office/officeart/2005/8/layout/orgChart1"/>
    <dgm:cxn modelId="{73804558-256B-4790-9A77-C8FBFC6660B2}" type="presParOf" srcId="{7C0AA744-CEB3-49AA-A06E-685FEC5D8061}" destId="{FF4A873C-6485-43A0-A9D5-56A286FD784B}" srcOrd="0" destOrd="0" presId="urn:microsoft.com/office/officeart/2005/8/layout/orgChart1"/>
    <dgm:cxn modelId="{5942FD4B-0DB0-414E-B7E8-7C1EA97A30FD}" type="presParOf" srcId="{7C0AA744-CEB3-49AA-A06E-685FEC5D8061}" destId="{062C362F-7421-4D6A-BB51-984EA7871518}" srcOrd="1" destOrd="0" presId="urn:microsoft.com/office/officeart/2005/8/layout/orgChart1"/>
    <dgm:cxn modelId="{1ADF9BAD-A3CA-4EBA-A940-729F8CE4E11F}" type="presParOf" srcId="{881F3F86-1EC9-4351-B134-33C23BA05A7D}" destId="{76B99DD3-5CF1-4B9B-8FCB-0D8F6F0CFDA9}" srcOrd="1" destOrd="0" presId="urn:microsoft.com/office/officeart/2005/8/layout/orgChart1"/>
    <dgm:cxn modelId="{4438A597-CFC8-456F-852A-5BA0168DBC40}" type="presParOf" srcId="{76B99DD3-5CF1-4B9B-8FCB-0D8F6F0CFDA9}" destId="{772F87C2-8A77-4C71-8219-AA802FB8EAEE}" srcOrd="0" destOrd="0" presId="urn:microsoft.com/office/officeart/2005/8/layout/orgChart1"/>
    <dgm:cxn modelId="{A377E3D3-CB5F-4514-B9F1-A963511AF33D}" type="presParOf" srcId="{76B99DD3-5CF1-4B9B-8FCB-0D8F6F0CFDA9}" destId="{456A3B32-8A48-4832-BD81-F6228402489A}" srcOrd="1" destOrd="0" presId="urn:microsoft.com/office/officeart/2005/8/layout/orgChart1"/>
    <dgm:cxn modelId="{075F0C95-AF02-4CEC-BC0A-A780766BF54D}" type="presParOf" srcId="{456A3B32-8A48-4832-BD81-F6228402489A}" destId="{BE80565B-B57A-493A-A252-6B198F979DC1}" srcOrd="0" destOrd="0" presId="urn:microsoft.com/office/officeart/2005/8/layout/orgChart1"/>
    <dgm:cxn modelId="{AF6AA3F2-874B-4F73-A256-46AFDC4E5488}" type="presParOf" srcId="{BE80565B-B57A-493A-A252-6B198F979DC1}" destId="{30685C6E-9BE9-44C7-A15A-A5E2A83825AD}" srcOrd="0" destOrd="0" presId="urn:microsoft.com/office/officeart/2005/8/layout/orgChart1"/>
    <dgm:cxn modelId="{2924B47A-9101-4EF9-8AC5-B421745E5921}" type="presParOf" srcId="{BE80565B-B57A-493A-A252-6B198F979DC1}" destId="{E6BF6E8C-8977-4EC7-802F-25EB4337F6D9}" srcOrd="1" destOrd="0" presId="urn:microsoft.com/office/officeart/2005/8/layout/orgChart1"/>
    <dgm:cxn modelId="{62B5EC26-0C88-4CD2-84E3-64FEFC84DCB1}" type="presParOf" srcId="{456A3B32-8A48-4832-BD81-F6228402489A}" destId="{6E652529-6AA2-4AD1-A493-1597305249A8}" srcOrd="1" destOrd="0" presId="urn:microsoft.com/office/officeart/2005/8/layout/orgChart1"/>
    <dgm:cxn modelId="{C38FC0A1-1C05-42EC-B106-EFC199EA3808}" type="presParOf" srcId="{456A3B32-8A48-4832-BD81-F6228402489A}" destId="{48C61AB2-4A19-41AA-8178-7A30DB8094A3}" srcOrd="2" destOrd="0" presId="urn:microsoft.com/office/officeart/2005/8/layout/orgChart1"/>
    <dgm:cxn modelId="{81E1132F-4E23-48B7-948E-7782D21C1658}" type="presParOf" srcId="{76B99DD3-5CF1-4B9B-8FCB-0D8F6F0CFDA9}" destId="{78A7AFE2-0D0C-4689-8A0F-8E88C6B6FF9A}" srcOrd="2" destOrd="0" presId="urn:microsoft.com/office/officeart/2005/8/layout/orgChart1"/>
    <dgm:cxn modelId="{D3BEC207-BC3E-47B3-92E0-098DE146619D}" type="presParOf" srcId="{76B99DD3-5CF1-4B9B-8FCB-0D8F6F0CFDA9}" destId="{2DABA27B-B2E5-40FE-837E-36393A0E097C}" srcOrd="3" destOrd="0" presId="urn:microsoft.com/office/officeart/2005/8/layout/orgChart1"/>
    <dgm:cxn modelId="{CAC40418-9789-43A5-9AAA-7AA4EEA961EB}" type="presParOf" srcId="{2DABA27B-B2E5-40FE-837E-36393A0E097C}" destId="{8413FC9A-AAEB-48E6-ADED-7429AC457758}" srcOrd="0" destOrd="0" presId="urn:microsoft.com/office/officeart/2005/8/layout/orgChart1"/>
    <dgm:cxn modelId="{D4A600A9-C8F3-496C-9850-DEA7E2D03FFD}" type="presParOf" srcId="{8413FC9A-AAEB-48E6-ADED-7429AC457758}" destId="{C30A4742-9C7A-4045-9E10-8FFB23FCD399}" srcOrd="0" destOrd="0" presId="urn:microsoft.com/office/officeart/2005/8/layout/orgChart1"/>
    <dgm:cxn modelId="{8AD477A1-BAAF-4304-ADE3-7592673EFFDA}" type="presParOf" srcId="{8413FC9A-AAEB-48E6-ADED-7429AC457758}" destId="{6B2925D2-AA56-414A-9ABF-30FE633F22FC}" srcOrd="1" destOrd="0" presId="urn:microsoft.com/office/officeart/2005/8/layout/orgChart1"/>
    <dgm:cxn modelId="{47EF9114-A354-41E9-BE56-C5F238557AB4}" type="presParOf" srcId="{2DABA27B-B2E5-40FE-837E-36393A0E097C}" destId="{3B5A8430-39B7-4420-9AC2-4B714EE2EC81}" srcOrd="1" destOrd="0" presId="urn:microsoft.com/office/officeart/2005/8/layout/orgChart1"/>
    <dgm:cxn modelId="{B31A7834-8EDF-4DDF-8267-2DF3F6689AFC}" type="presParOf" srcId="{2DABA27B-B2E5-40FE-837E-36393A0E097C}" destId="{7F6E6E44-C5DE-4238-83E3-37C7D5E4ADE2}" srcOrd="2" destOrd="0" presId="urn:microsoft.com/office/officeart/2005/8/layout/orgChart1"/>
    <dgm:cxn modelId="{8209206E-5A60-49D2-BF86-B60B62525011}" type="presParOf" srcId="{76B99DD3-5CF1-4B9B-8FCB-0D8F6F0CFDA9}" destId="{1B187698-8764-475A-BC97-56DCC7C4E884}" srcOrd="4" destOrd="0" presId="urn:microsoft.com/office/officeart/2005/8/layout/orgChart1"/>
    <dgm:cxn modelId="{8C9AEE2F-8CD5-48A6-897F-0C2433E7C9BC}" type="presParOf" srcId="{76B99DD3-5CF1-4B9B-8FCB-0D8F6F0CFDA9}" destId="{7D992D1C-5FC2-48D3-8F02-2A6F4E703430}" srcOrd="5" destOrd="0" presId="urn:microsoft.com/office/officeart/2005/8/layout/orgChart1"/>
    <dgm:cxn modelId="{A7C90424-79C1-423D-BE48-944EC6A76D6A}" type="presParOf" srcId="{7D992D1C-5FC2-48D3-8F02-2A6F4E703430}" destId="{18FD5A22-F621-4CB7-832E-098A0F6D5F40}" srcOrd="0" destOrd="0" presId="urn:microsoft.com/office/officeart/2005/8/layout/orgChart1"/>
    <dgm:cxn modelId="{3C141953-2A82-4633-8D1A-A1FD1E8D5E3B}" type="presParOf" srcId="{18FD5A22-F621-4CB7-832E-098A0F6D5F40}" destId="{4E455515-6004-4FFD-A57A-496D79C825A6}" srcOrd="0" destOrd="0" presId="urn:microsoft.com/office/officeart/2005/8/layout/orgChart1"/>
    <dgm:cxn modelId="{E0E784AB-4C15-4343-B368-1D91D351666F}" type="presParOf" srcId="{18FD5A22-F621-4CB7-832E-098A0F6D5F40}" destId="{DF140F40-1DD8-421E-9DE1-6E328165D2C9}" srcOrd="1" destOrd="0" presId="urn:microsoft.com/office/officeart/2005/8/layout/orgChart1"/>
    <dgm:cxn modelId="{D16E92A5-8D50-4B09-B965-11BFC91D9068}" type="presParOf" srcId="{7D992D1C-5FC2-48D3-8F02-2A6F4E703430}" destId="{ECF37E15-5851-4EC6-B043-10376DF85788}" srcOrd="1" destOrd="0" presId="urn:microsoft.com/office/officeart/2005/8/layout/orgChart1"/>
    <dgm:cxn modelId="{75902C83-2A5F-40C3-AB61-EE05BA723536}" type="presParOf" srcId="{7D992D1C-5FC2-48D3-8F02-2A6F4E703430}" destId="{B6A625F5-697E-4D5D-B602-92FF78766F36}" srcOrd="2" destOrd="0" presId="urn:microsoft.com/office/officeart/2005/8/layout/orgChart1"/>
    <dgm:cxn modelId="{627C5E02-FCF2-4AA4-8EED-6B1953ED43AD}" type="presParOf" srcId="{76B99DD3-5CF1-4B9B-8FCB-0D8F6F0CFDA9}" destId="{A1CCB18D-1BA4-4F33-80F6-9BFF94E8936F}" srcOrd="6" destOrd="0" presId="urn:microsoft.com/office/officeart/2005/8/layout/orgChart1"/>
    <dgm:cxn modelId="{AA516C9A-4802-43D8-B6FD-24E57BD92E0B}" type="presParOf" srcId="{76B99DD3-5CF1-4B9B-8FCB-0D8F6F0CFDA9}" destId="{514EFA5D-7FEC-4A51-826A-C1046695A625}" srcOrd="7" destOrd="0" presId="urn:microsoft.com/office/officeart/2005/8/layout/orgChart1"/>
    <dgm:cxn modelId="{35C39873-3632-407E-B2C3-324D0611B125}" type="presParOf" srcId="{514EFA5D-7FEC-4A51-826A-C1046695A625}" destId="{942547F2-00BE-4B23-89D5-098457250BED}" srcOrd="0" destOrd="0" presId="urn:microsoft.com/office/officeart/2005/8/layout/orgChart1"/>
    <dgm:cxn modelId="{2819772D-9BFA-4FB2-818C-0DB922BC0699}" type="presParOf" srcId="{942547F2-00BE-4B23-89D5-098457250BED}" destId="{7CDBE161-CE87-4107-9A3F-71D8557D5C39}" srcOrd="0" destOrd="0" presId="urn:microsoft.com/office/officeart/2005/8/layout/orgChart1"/>
    <dgm:cxn modelId="{B17041B3-5882-46C8-9D6B-78D59068C2E2}" type="presParOf" srcId="{942547F2-00BE-4B23-89D5-098457250BED}" destId="{0E5E210B-D4B2-46F3-921E-BFDD359C24D7}" srcOrd="1" destOrd="0" presId="urn:microsoft.com/office/officeart/2005/8/layout/orgChart1"/>
    <dgm:cxn modelId="{EBE09125-123A-4562-8F85-842CF58092B4}" type="presParOf" srcId="{514EFA5D-7FEC-4A51-826A-C1046695A625}" destId="{526E4F56-A03A-4062-B20A-A3E42D59B15B}" srcOrd="1" destOrd="0" presId="urn:microsoft.com/office/officeart/2005/8/layout/orgChart1"/>
    <dgm:cxn modelId="{4C664994-5DC8-4D22-8C12-ECD1A5C37E60}" type="presParOf" srcId="{526E4F56-A03A-4062-B20A-A3E42D59B15B}" destId="{E73EBB1D-7DBD-494D-B8D8-8C76C52C47D8}" srcOrd="0" destOrd="0" presId="urn:microsoft.com/office/officeart/2005/8/layout/orgChart1"/>
    <dgm:cxn modelId="{ABFBFCC3-AA44-4D2D-9F69-004B88A6BE15}" type="presParOf" srcId="{526E4F56-A03A-4062-B20A-A3E42D59B15B}" destId="{6AAA3894-C002-41EC-8EAA-53C24A0CB739}" srcOrd="1" destOrd="0" presId="urn:microsoft.com/office/officeart/2005/8/layout/orgChart1"/>
    <dgm:cxn modelId="{70359AC2-7193-4D7E-9D5E-72C090C36596}" type="presParOf" srcId="{6AAA3894-C002-41EC-8EAA-53C24A0CB739}" destId="{5A7BEE75-65AE-4416-98DA-EF738F3C43D5}" srcOrd="0" destOrd="0" presId="urn:microsoft.com/office/officeart/2005/8/layout/orgChart1"/>
    <dgm:cxn modelId="{D79BA419-F61D-45E7-B0F2-80FC1BF3B274}" type="presParOf" srcId="{5A7BEE75-65AE-4416-98DA-EF738F3C43D5}" destId="{3CE7AE5D-0B9A-43C5-ABB2-82F8CAA59201}" srcOrd="0" destOrd="0" presId="urn:microsoft.com/office/officeart/2005/8/layout/orgChart1"/>
    <dgm:cxn modelId="{9E722A77-CC47-4A9D-AFD0-033730385B27}" type="presParOf" srcId="{5A7BEE75-65AE-4416-98DA-EF738F3C43D5}" destId="{D6816646-BBF5-40D3-93F8-9F80D1CE9027}" srcOrd="1" destOrd="0" presId="urn:microsoft.com/office/officeart/2005/8/layout/orgChart1"/>
    <dgm:cxn modelId="{6CD9DF23-E189-4C35-A4F4-CA54C143417B}" type="presParOf" srcId="{6AAA3894-C002-41EC-8EAA-53C24A0CB739}" destId="{730E6174-F6C0-45D3-835A-4848C5836E84}" srcOrd="1" destOrd="0" presId="urn:microsoft.com/office/officeart/2005/8/layout/orgChart1"/>
    <dgm:cxn modelId="{C77B9B55-4753-4828-A153-9D6CF43DA324}" type="presParOf" srcId="{6AAA3894-C002-41EC-8EAA-53C24A0CB739}" destId="{1BE27A0D-41F2-4E19-A1AD-CE299FED9849}" srcOrd="2" destOrd="0" presId="urn:microsoft.com/office/officeart/2005/8/layout/orgChart1"/>
    <dgm:cxn modelId="{918473DB-9628-43CB-9F15-B6165FA1C2F6}" type="presParOf" srcId="{526E4F56-A03A-4062-B20A-A3E42D59B15B}" destId="{114BF440-47F0-48D3-8C09-7B267352A2A2}" srcOrd="2" destOrd="0" presId="urn:microsoft.com/office/officeart/2005/8/layout/orgChart1"/>
    <dgm:cxn modelId="{01D65A6E-F466-4A97-B77F-B9BB187DCFE2}" type="presParOf" srcId="{526E4F56-A03A-4062-B20A-A3E42D59B15B}" destId="{B4D29A64-F2D2-4BAE-B406-7194EC8CF493}" srcOrd="3" destOrd="0" presId="urn:microsoft.com/office/officeart/2005/8/layout/orgChart1"/>
    <dgm:cxn modelId="{DE7FE0DB-0CD3-4DEE-8699-77166DF3B5E7}" type="presParOf" srcId="{B4D29A64-F2D2-4BAE-B406-7194EC8CF493}" destId="{F8AC6BCF-D544-4A89-9935-6DE469B1397D}" srcOrd="0" destOrd="0" presId="urn:microsoft.com/office/officeart/2005/8/layout/orgChart1"/>
    <dgm:cxn modelId="{DF7EEFE9-DAB7-4033-AC8E-8408E4DF84A4}" type="presParOf" srcId="{F8AC6BCF-D544-4A89-9935-6DE469B1397D}" destId="{A99D092B-AA9A-404F-ABDC-95ADD4E4F43D}" srcOrd="0" destOrd="0" presId="urn:microsoft.com/office/officeart/2005/8/layout/orgChart1"/>
    <dgm:cxn modelId="{769C7B02-925D-4990-B4D8-FA7DDCCC31B7}" type="presParOf" srcId="{F8AC6BCF-D544-4A89-9935-6DE469B1397D}" destId="{7328F61D-7D26-4241-8D57-0C3060C411A6}" srcOrd="1" destOrd="0" presId="urn:microsoft.com/office/officeart/2005/8/layout/orgChart1"/>
    <dgm:cxn modelId="{CFBCEF19-0440-40C5-B722-EB98A5593585}" type="presParOf" srcId="{B4D29A64-F2D2-4BAE-B406-7194EC8CF493}" destId="{85AC4E91-A07A-4E21-B472-501B4CE29C83}" srcOrd="1" destOrd="0" presId="urn:microsoft.com/office/officeart/2005/8/layout/orgChart1"/>
    <dgm:cxn modelId="{688D6722-D2C6-4923-AC4F-74627C86C308}" type="presParOf" srcId="{B4D29A64-F2D2-4BAE-B406-7194EC8CF493}" destId="{BAC87C4F-F2EF-4993-A7D0-94495EB334E7}" srcOrd="2" destOrd="0" presId="urn:microsoft.com/office/officeart/2005/8/layout/orgChart1"/>
    <dgm:cxn modelId="{CDE928DD-665E-49E8-9EC7-FDAAA1FDCEEF}" type="presParOf" srcId="{526E4F56-A03A-4062-B20A-A3E42D59B15B}" destId="{7611D131-1EF7-4FBB-9E36-4AECA945903E}" srcOrd="4" destOrd="0" presId="urn:microsoft.com/office/officeart/2005/8/layout/orgChart1"/>
    <dgm:cxn modelId="{6FD7576C-92DC-4FC3-AF9F-F26D0674D41B}" type="presParOf" srcId="{526E4F56-A03A-4062-B20A-A3E42D59B15B}" destId="{65757922-0B82-4D48-BCB7-C866D0171395}" srcOrd="5" destOrd="0" presId="urn:microsoft.com/office/officeart/2005/8/layout/orgChart1"/>
    <dgm:cxn modelId="{C6532282-106D-4B0B-B75F-115E4C88D849}" type="presParOf" srcId="{65757922-0B82-4D48-BCB7-C866D0171395}" destId="{6EC2E0D5-3222-4E98-9965-4FD518ABBDAD}" srcOrd="0" destOrd="0" presId="urn:microsoft.com/office/officeart/2005/8/layout/orgChart1"/>
    <dgm:cxn modelId="{314049EB-B5EE-4D54-A135-7FE8D08FE465}" type="presParOf" srcId="{6EC2E0D5-3222-4E98-9965-4FD518ABBDAD}" destId="{D9FD3B4B-EE41-4FF4-8660-436EF5C7D446}" srcOrd="0" destOrd="0" presId="urn:microsoft.com/office/officeart/2005/8/layout/orgChart1"/>
    <dgm:cxn modelId="{8380EE69-024C-4FF6-9A82-6C76DB816819}" type="presParOf" srcId="{6EC2E0D5-3222-4E98-9965-4FD518ABBDAD}" destId="{4B00FBAD-C970-4B4D-9283-2372BC6A6B98}" srcOrd="1" destOrd="0" presId="urn:microsoft.com/office/officeart/2005/8/layout/orgChart1"/>
    <dgm:cxn modelId="{FF29A201-26CA-467D-BF19-7BC2F1C26862}" type="presParOf" srcId="{65757922-0B82-4D48-BCB7-C866D0171395}" destId="{8B54A706-77A7-4483-AF0E-64F670712B9F}" srcOrd="1" destOrd="0" presId="urn:microsoft.com/office/officeart/2005/8/layout/orgChart1"/>
    <dgm:cxn modelId="{81260F7D-2E4E-4213-A834-9E3AFA7F626D}" type="presParOf" srcId="{65757922-0B82-4D48-BCB7-C866D0171395}" destId="{B6D8166F-DB2B-4D07-BAB0-FDBB1128DC38}" srcOrd="2" destOrd="0" presId="urn:microsoft.com/office/officeart/2005/8/layout/orgChart1"/>
    <dgm:cxn modelId="{8063B5A3-7AAB-414D-8114-AB2B33740169}" type="presParOf" srcId="{526E4F56-A03A-4062-B20A-A3E42D59B15B}" destId="{E487FBFC-598D-4CEA-9B87-76CEDBC4E6E1}" srcOrd="6" destOrd="0" presId="urn:microsoft.com/office/officeart/2005/8/layout/orgChart1"/>
    <dgm:cxn modelId="{D28D4DA4-8DD1-4FD0-9D02-7B9B6C4BE9ED}" type="presParOf" srcId="{526E4F56-A03A-4062-B20A-A3E42D59B15B}" destId="{7ADCC306-9F9C-4E46-80BB-117DA078C313}" srcOrd="7" destOrd="0" presId="urn:microsoft.com/office/officeart/2005/8/layout/orgChart1"/>
    <dgm:cxn modelId="{0326B05A-D4BA-4D73-B444-31EE370B42D3}" type="presParOf" srcId="{7ADCC306-9F9C-4E46-80BB-117DA078C313}" destId="{2664FA46-86BC-43AF-BABB-311AEBEA810A}" srcOrd="0" destOrd="0" presId="urn:microsoft.com/office/officeart/2005/8/layout/orgChart1"/>
    <dgm:cxn modelId="{C924BDC9-A575-48A7-B80C-9FDE474DF55E}" type="presParOf" srcId="{2664FA46-86BC-43AF-BABB-311AEBEA810A}" destId="{F72AB983-4B98-4FB5-A506-0E322EFD1DFC}" srcOrd="0" destOrd="0" presId="urn:microsoft.com/office/officeart/2005/8/layout/orgChart1"/>
    <dgm:cxn modelId="{623C5FD1-87EE-4643-BA93-D76C42A75040}" type="presParOf" srcId="{2664FA46-86BC-43AF-BABB-311AEBEA810A}" destId="{525DADDD-23A6-4AD6-A12C-76CA0334C9F5}" srcOrd="1" destOrd="0" presId="urn:microsoft.com/office/officeart/2005/8/layout/orgChart1"/>
    <dgm:cxn modelId="{868BA90E-097C-4E1B-B19B-13F0A05A8411}" type="presParOf" srcId="{7ADCC306-9F9C-4E46-80BB-117DA078C313}" destId="{C1CB595B-261D-40AA-8693-2CE9FE4A6B89}" srcOrd="1" destOrd="0" presId="urn:microsoft.com/office/officeart/2005/8/layout/orgChart1"/>
    <dgm:cxn modelId="{BBEA6CD3-B835-4952-9A9D-B3EC69013E14}" type="presParOf" srcId="{7ADCC306-9F9C-4E46-80BB-117DA078C313}" destId="{777C220E-8592-43EA-95D9-8C3C71E73B44}" srcOrd="2" destOrd="0" presId="urn:microsoft.com/office/officeart/2005/8/layout/orgChart1"/>
    <dgm:cxn modelId="{C6808EBE-184B-4BB9-8C52-444AAEE3130A}" type="presParOf" srcId="{514EFA5D-7FEC-4A51-826A-C1046695A625}" destId="{8317E80E-8396-4A8E-9A14-E93A9F4033BA}" srcOrd="2" destOrd="0" presId="urn:microsoft.com/office/officeart/2005/8/layout/orgChart1"/>
    <dgm:cxn modelId="{C281BC85-5729-4D4B-8C27-D674FB7908F1}" type="presParOf" srcId="{881F3F86-1EC9-4351-B134-33C23BA05A7D}" destId="{9D89AA49-C61E-41BF-BAF3-1ECE0136D80B}" srcOrd="2" destOrd="0" presId="urn:microsoft.com/office/officeart/2005/8/layout/orgChart1"/>
    <dgm:cxn modelId="{1145D809-B6E6-42A9-A2BF-44D0EEE30D04}" type="presParOf" srcId="{5252DE9D-AF6A-45C0-8B0A-1A49B200BB6F}" destId="{3FD25C04-7608-499F-A95A-280E01EC36A1}" srcOrd="2" destOrd="0" presId="urn:microsoft.com/office/officeart/2005/8/layout/orgChart1"/>
    <dgm:cxn modelId="{6E5431C5-E747-4EF6-BE63-00AD1128DD94}" type="presParOf" srcId="{3FD25C04-7608-499F-A95A-280E01EC36A1}" destId="{B6DE9C66-84A7-46AE-B388-D2AE047E7871}" srcOrd="0" destOrd="0" presId="urn:microsoft.com/office/officeart/2005/8/layout/orgChart1"/>
    <dgm:cxn modelId="{4F529744-A392-479A-8FAC-587CE843FF95}" type="presParOf" srcId="{B6DE9C66-84A7-46AE-B388-D2AE047E7871}" destId="{2919DB40-1EAB-47D6-AAF1-9D3840D77B7E}" srcOrd="0" destOrd="0" presId="urn:microsoft.com/office/officeart/2005/8/layout/orgChart1"/>
    <dgm:cxn modelId="{80602ED7-7E35-4514-9CAA-E2867A46E052}" type="presParOf" srcId="{B6DE9C66-84A7-46AE-B388-D2AE047E7871}" destId="{BF80A1BA-CFD3-4927-AC43-5F523EF4819F}" srcOrd="1" destOrd="0" presId="urn:microsoft.com/office/officeart/2005/8/layout/orgChart1"/>
    <dgm:cxn modelId="{4997921D-37B3-4F52-BA0F-E9B7416F0E4F}" type="presParOf" srcId="{3FD25C04-7608-499F-A95A-280E01EC36A1}" destId="{2B8DF881-6DCA-4C5B-97C0-03B1CDC1AEC7}" srcOrd="1" destOrd="0" presId="urn:microsoft.com/office/officeart/2005/8/layout/orgChart1"/>
    <dgm:cxn modelId="{5B103AA3-FC1E-42AD-AFC1-F1CCEBC1CC25}" type="presParOf" srcId="{2B8DF881-6DCA-4C5B-97C0-03B1CDC1AEC7}" destId="{867578B2-5F3B-4DA3-9F63-FB333C83C88B}" srcOrd="0" destOrd="0" presId="urn:microsoft.com/office/officeart/2005/8/layout/orgChart1"/>
    <dgm:cxn modelId="{E7423821-623B-4D6A-BF27-0852DD05D5FB}" type="presParOf" srcId="{2B8DF881-6DCA-4C5B-97C0-03B1CDC1AEC7}" destId="{535F11D5-0FFE-411A-A418-51E6FD2CF70D}" srcOrd="1" destOrd="0" presId="urn:microsoft.com/office/officeart/2005/8/layout/orgChart1"/>
    <dgm:cxn modelId="{FC999143-8C8B-4F26-9171-7A3F22197595}" type="presParOf" srcId="{535F11D5-0FFE-411A-A418-51E6FD2CF70D}" destId="{6DF87CED-1E0C-4C23-89BD-8653CA33406C}" srcOrd="0" destOrd="0" presId="urn:microsoft.com/office/officeart/2005/8/layout/orgChart1"/>
    <dgm:cxn modelId="{B16F7DC8-767D-4213-8116-F8810B85CEF5}" type="presParOf" srcId="{6DF87CED-1E0C-4C23-89BD-8653CA33406C}" destId="{9675E126-6A97-4A0A-8D38-2881A98448AC}" srcOrd="0" destOrd="0" presId="urn:microsoft.com/office/officeart/2005/8/layout/orgChart1"/>
    <dgm:cxn modelId="{8EE14C40-3411-42F7-AE64-DD366444C6EB}" type="presParOf" srcId="{6DF87CED-1E0C-4C23-89BD-8653CA33406C}" destId="{5B12E244-C788-43C1-802B-DC5EAB991891}" srcOrd="1" destOrd="0" presId="urn:microsoft.com/office/officeart/2005/8/layout/orgChart1"/>
    <dgm:cxn modelId="{32383C9A-F323-4881-B5C2-428D2D7862B2}" type="presParOf" srcId="{535F11D5-0FFE-411A-A418-51E6FD2CF70D}" destId="{78B77563-4DB1-4EBB-8774-03A14273CF3B}" srcOrd="1" destOrd="0" presId="urn:microsoft.com/office/officeart/2005/8/layout/orgChart1"/>
    <dgm:cxn modelId="{82CFCA16-D7BE-4F80-A77F-E8870E027747}" type="presParOf" srcId="{535F11D5-0FFE-411A-A418-51E6FD2CF70D}" destId="{BF9566A4-3854-4771-8169-7C3B4F9D6078}" srcOrd="2" destOrd="0" presId="urn:microsoft.com/office/officeart/2005/8/layout/orgChart1"/>
    <dgm:cxn modelId="{5FCC5F94-C316-43F9-AEAA-54BCD2B769A6}" type="presParOf" srcId="{2B8DF881-6DCA-4C5B-97C0-03B1CDC1AEC7}" destId="{80BA1797-E84D-49B3-8985-8723D76493DF}" srcOrd="2" destOrd="0" presId="urn:microsoft.com/office/officeart/2005/8/layout/orgChart1"/>
    <dgm:cxn modelId="{E29D2DBC-EAF2-4565-802C-7D964A8C4007}" type="presParOf" srcId="{2B8DF881-6DCA-4C5B-97C0-03B1CDC1AEC7}" destId="{2489A8B6-AA19-4D6E-9F38-33EE024DB033}" srcOrd="3" destOrd="0" presId="urn:microsoft.com/office/officeart/2005/8/layout/orgChart1"/>
    <dgm:cxn modelId="{59767114-5326-4B81-82C0-6780CE618953}" type="presParOf" srcId="{2489A8B6-AA19-4D6E-9F38-33EE024DB033}" destId="{E631B7AF-F6D7-4A94-BA50-A824D213BBE7}" srcOrd="0" destOrd="0" presId="urn:microsoft.com/office/officeart/2005/8/layout/orgChart1"/>
    <dgm:cxn modelId="{07A42C3C-5DC2-48B5-9125-9C1C9A2181D4}" type="presParOf" srcId="{E631B7AF-F6D7-4A94-BA50-A824D213BBE7}" destId="{3A687406-8C1E-4526-AD2B-8402DD1756B0}" srcOrd="0" destOrd="0" presId="urn:microsoft.com/office/officeart/2005/8/layout/orgChart1"/>
    <dgm:cxn modelId="{C150D83D-52F8-401A-AEBC-803BBA1EA632}" type="presParOf" srcId="{E631B7AF-F6D7-4A94-BA50-A824D213BBE7}" destId="{214C111A-FF4C-4B3A-A1AE-8F397EEEF0E2}" srcOrd="1" destOrd="0" presId="urn:microsoft.com/office/officeart/2005/8/layout/orgChart1"/>
    <dgm:cxn modelId="{5AB4A7D1-3899-4F38-B7DF-FDEA1BD4714C}" type="presParOf" srcId="{2489A8B6-AA19-4D6E-9F38-33EE024DB033}" destId="{6F000F9A-9A7F-422F-91D1-C7F87D6F219D}" srcOrd="1" destOrd="0" presId="urn:microsoft.com/office/officeart/2005/8/layout/orgChart1"/>
    <dgm:cxn modelId="{F7189A0C-4D27-4531-B660-9E7BFB406ED9}" type="presParOf" srcId="{6F000F9A-9A7F-422F-91D1-C7F87D6F219D}" destId="{B1B6B591-D6BF-444D-8E10-829B3E13EBFC}" srcOrd="0" destOrd="0" presId="urn:microsoft.com/office/officeart/2005/8/layout/orgChart1"/>
    <dgm:cxn modelId="{8057D0B3-6ACD-4FF3-8365-981863E428B1}" type="presParOf" srcId="{6F000F9A-9A7F-422F-91D1-C7F87D6F219D}" destId="{8ACC7DF1-86EA-4A60-A441-2B5B88E9CC75}" srcOrd="1" destOrd="0" presId="urn:microsoft.com/office/officeart/2005/8/layout/orgChart1"/>
    <dgm:cxn modelId="{8DF4A55A-BF51-495D-93B0-B216A2F38D4C}" type="presParOf" srcId="{8ACC7DF1-86EA-4A60-A441-2B5B88E9CC75}" destId="{497F721A-AB18-450E-ABFE-309B10BE2A80}" srcOrd="0" destOrd="0" presId="urn:microsoft.com/office/officeart/2005/8/layout/orgChart1"/>
    <dgm:cxn modelId="{58AA8E49-BE87-4AE4-81D9-4B6E867B8B3F}" type="presParOf" srcId="{497F721A-AB18-450E-ABFE-309B10BE2A80}" destId="{443EE0E5-FCCB-4367-9F5F-22E6691C005B}" srcOrd="0" destOrd="0" presId="urn:microsoft.com/office/officeart/2005/8/layout/orgChart1"/>
    <dgm:cxn modelId="{02188DE9-5FA3-4E0E-ADCB-3EB2EDC128FC}" type="presParOf" srcId="{497F721A-AB18-450E-ABFE-309B10BE2A80}" destId="{2D27C5F8-3840-484E-ABF4-C76E90D9F1A4}" srcOrd="1" destOrd="0" presId="urn:microsoft.com/office/officeart/2005/8/layout/orgChart1"/>
    <dgm:cxn modelId="{65EE4948-1236-447A-A081-D86F177BF4D5}" type="presParOf" srcId="{8ACC7DF1-86EA-4A60-A441-2B5B88E9CC75}" destId="{2E01E0B7-2D5A-47FF-80EA-22390E2FA275}" srcOrd="1" destOrd="0" presId="urn:microsoft.com/office/officeart/2005/8/layout/orgChart1"/>
    <dgm:cxn modelId="{BAE54AB8-86E8-4F3C-B7FA-B1375AA99A14}" type="presParOf" srcId="{8ACC7DF1-86EA-4A60-A441-2B5B88E9CC75}" destId="{C2206539-2383-49B1-90DF-D55537C89C56}" srcOrd="2" destOrd="0" presId="urn:microsoft.com/office/officeart/2005/8/layout/orgChart1"/>
    <dgm:cxn modelId="{308D6F88-2BD4-489D-AEA3-C40EA4114334}" type="presParOf" srcId="{6F000F9A-9A7F-422F-91D1-C7F87D6F219D}" destId="{20D5AC5F-1BEA-44EF-B73F-CD06D5EC2F02}" srcOrd="2" destOrd="0" presId="urn:microsoft.com/office/officeart/2005/8/layout/orgChart1"/>
    <dgm:cxn modelId="{A0544D86-487F-45EB-AA8A-06AA442B3B95}" type="presParOf" srcId="{6F000F9A-9A7F-422F-91D1-C7F87D6F219D}" destId="{FEEBF55E-D5EA-4257-A01D-E569C834E695}" srcOrd="3" destOrd="0" presId="urn:microsoft.com/office/officeart/2005/8/layout/orgChart1"/>
    <dgm:cxn modelId="{9A28F725-7AA3-4224-B9CF-0CD3353336DA}" type="presParOf" srcId="{FEEBF55E-D5EA-4257-A01D-E569C834E695}" destId="{7CF6427B-DB7B-40CB-8114-14F18356D639}" srcOrd="0" destOrd="0" presId="urn:microsoft.com/office/officeart/2005/8/layout/orgChart1"/>
    <dgm:cxn modelId="{D8D1CECC-97BD-4E49-BBFE-51D3E24A1597}" type="presParOf" srcId="{7CF6427B-DB7B-40CB-8114-14F18356D639}" destId="{890CD4FF-17F8-48C6-8221-1FB365A64276}" srcOrd="0" destOrd="0" presId="urn:microsoft.com/office/officeart/2005/8/layout/orgChart1"/>
    <dgm:cxn modelId="{899C55CF-D9F6-4F16-8C58-5507E45C3E4D}" type="presParOf" srcId="{7CF6427B-DB7B-40CB-8114-14F18356D639}" destId="{4714FE0C-1BE8-41E2-AB7C-345BD4EE0BE9}" srcOrd="1" destOrd="0" presId="urn:microsoft.com/office/officeart/2005/8/layout/orgChart1"/>
    <dgm:cxn modelId="{6F73AFCA-EC99-47EB-B775-5D8FC80F0CD5}" type="presParOf" srcId="{FEEBF55E-D5EA-4257-A01D-E569C834E695}" destId="{DBC0F7B3-9DE4-4A6F-BC6E-299FCE6948A4}" srcOrd="1" destOrd="0" presId="urn:microsoft.com/office/officeart/2005/8/layout/orgChart1"/>
    <dgm:cxn modelId="{27298915-F8A6-4051-9551-73355EB817B6}" type="presParOf" srcId="{FEEBF55E-D5EA-4257-A01D-E569C834E695}" destId="{B8E26CFC-72EB-4715-A257-08F250C5A3D4}" srcOrd="2" destOrd="0" presId="urn:microsoft.com/office/officeart/2005/8/layout/orgChart1"/>
    <dgm:cxn modelId="{CA4C0498-10EE-4ADA-9A93-EE47BF77A846}" type="presParOf" srcId="{6F000F9A-9A7F-422F-91D1-C7F87D6F219D}" destId="{A3B05C95-ABE7-4577-9457-5F8E7BF23ED8}" srcOrd="4" destOrd="0" presId="urn:microsoft.com/office/officeart/2005/8/layout/orgChart1"/>
    <dgm:cxn modelId="{39512410-FD56-415C-A806-C8817B19487F}" type="presParOf" srcId="{6F000F9A-9A7F-422F-91D1-C7F87D6F219D}" destId="{E8BF9E3E-D233-455C-B255-AF8FC288B69F}" srcOrd="5" destOrd="0" presId="urn:microsoft.com/office/officeart/2005/8/layout/orgChart1"/>
    <dgm:cxn modelId="{C3282C18-C595-4344-A479-8682162DFCE6}" type="presParOf" srcId="{E8BF9E3E-D233-455C-B255-AF8FC288B69F}" destId="{BFEDE461-C8AB-47BB-BB21-B5F7D92550F8}" srcOrd="0" destOrd="0" presId="urn:microsoft.com/office/officeart/2005/8/layout/orgChart1"/>
    <dgm:cxn modelId="{259F8982-A6E1-475F-8C17-375C4B05E76A}" type="presParOf" srcId="{BFEDE461-C8AB-47BB-BB21-B5F7D92550F8}" destId="{BC98E45D-6FE2-4683-97A8-953B991C31C1}" srcOrd="0" destOrd="0" presId="urn:microsoft.com/office/officeart/2005/8/layout/orgChart1"/>
    <dgm:cxn modelId="{B335DAAA-B0C5-4737-9D20-C74F18B2EB95}" type="presParOf" srcId="{BFEDE461-C8AB-47BB-BB21-B5F7D92550F8}" destId="{48C88F12-F3CA-4880-A7AC-FFEC684A620B}" srcOrd="1" destOrd="0" presId="urn:microsoft.com/office/officeart/2005/8/layout/orgChart1"/>
    <dgm:cxn modelId="{F3BA750C-B04D-43C4-B1EF-7D67A09DF6C4}" type="presParOf" srcId="{E8BF9E3E-D233-455C-B255-AF8FC288B69F}" destId="{03B8D731-7A0C-4AC7-8734-61B1FC954C5A}" srcOrd="1" destOrd="0" presId="urn:microsoft.com/office/officeart/2005/8/layout/orgChart1"/>
    <dgm:cxn modelId="{C02ECF50-ED8A-4ABC-B03A-DC7A0FFEB171}" type="presParOf" srcId="{E8BF9E3E-D233-455C-B255-AF8FC288B69F}" destId="{096B23C2-8034-44E0-9FF0-F798E32F8766}" srcOrd="2" destOrd="0" presId="urn:microsoft.com/office/officeart/2005/8/layout/orgChart1"/>
    <dgm:cxn modelId="{A81E83D8-F370-47B7-9A57-13EB0E956850}" type="presParOf" srcId="{2489A8B6-AA19-4D6E-9F38-33EE024DB033}" destId="{EB4C4131-A380-4379-B66D-49E108FD7829}" srcOrd="2" destOrd="0" presId="urn:microsoft.com/office/officeart/2005/8/layout/orgChart1"/>
    <dgm:cxn modelId="{3DC1492E-5C49-4F73-B611-A871840B46D4}" type="presParOf" srcId="{2B8DF881-6DCA-4C5B-97C0-03B1CDC1AEC7}" destId="{B88D0087-C0E0-44E6-B190-AC5984CFF566}" srcOrd="4" destOrd="0" presId="urn:microsoft.com/office/officeart/2005/8/layout/orgChart1"/>
    <dgm:cxn modelId="{6D2A8C15-9348-46A5-B0B5-97AD04917F0D}" type="presParOf" srcId="{2B8DF881-6DCA-4C5B-97C0-03B1CDC1AEC7}" destId="{000F1C64-DACC-4077-A743-03C21025849C}" srcOrd="5" destOrd="0" presId="urn:microsoft.com/office/officeart/2005/8/layout/orgChart1"/>
    <dgm:cxn modelId="{ED4A41C5-1ACF-46F3-9507-A132F6E98DAF}" type="presParOf" srcId="{000F1C64-DACC-4077-A743-03C21025849C}" destId="{37659624-09FD-4D8D-A44E-99FA06553378}" srcOrd="0" destOrd="0" presId="urn:microsoft.com/office/officeart/2005/8/layout/orgChart1"/>
    <dgm:cxn modelId="{DE702C11-9A4A-40AA-833F-317EF5C2ABEE}" type="presParOf" srcId="{37659624-09FD-4D8D-A44E-99FA06553378}" destId="{65F7CFAE-3434-4509-8BCC-7BD3AF1CEE21}" srcOrd="0" destOrd="0" presId="urn:microsoft.com/office/officeart/2005/8/layout/orgChart1"/>
    <dgm:cxn modelId="{1ED98DFE-B6FB-42ED-8019-0C2C8059897C}" type="presParOf" srcId="{37659624-09FD-4D8D-A44E-99FA06553378}" destId="{F2893CD9-3BE7-43E0-A213-6BAC24596BCA}" srcOrd="1" destOrd="0" presId="urn:microsoft.com/office/officeart/2005/8/layout/orgChart1"/>
    <dgm:cxn modelId="{FA38353C-2CBC-42AD-BC18-1306B6E2B098}" type="presParOf" srcId="{000F1C64-DACC-4077-A743-03C21025849C}" destId="{E3E45B01-E274-4223-9870-3BE6E0E6F2CA}" srcOrd="1" destOrd="0" presId="urn:microsoft.com/office/officeart/2005/8/layout/orgChart1"/>
    <dgm:cxn modelId="{310550BA-D3F3-4754-A883-5A74FB877409}" type="presParOf" srcId="{E3E45B01-E274-4223-9870-3BE6E0E6F2CA}" destId="{01AD1981-CEA6-44A6-80FE-740827C2A908}" srcOrd="0" destOrd="0" presId="urn:microsoft.com/office/officeart/2005/8/layout/orgChart1"/>
    <dgm:cxn modelId="{424B64E1-2D08-4FF0-BF66-812BE3C032BF}" type="presParOf" srcId="{E3E45B01-E274-4223-9870-3BE6E0E6F2CA}" destId="{7CE41AF0-6D1E-42E3-AC4C-6F09F6A91CA4}" srcOrd="1" destOrd="0" presId="urn:microsoft.com/office/officeart/2005/8/layout/orgChart1"/>
    <dgm:cxn modelId="{ABD59F37-97A0-4321-AB28-9600FB1ACEAC}" type="presParOf" srcId="{7CE41AF0-6D1E-42E3-AC4C-6F09F6A91CA4}" destId="{BC14EF10-AC7A-42C7-9FBB-09EF9A877A36}" srcOrd="0" destOrd="0" presId="urn:microsoft.com/office/officeart/2005/8/layout/orgChart1"/>
    <dgm:cxn modelId="{DD22DB3F-B3E7-42D7-BD04-65B0CE9AB4DA}" type="presParOf" srcId="{BC14EF10-AC7A-42C7-9FBB-09EF9A877A36}" destId="{060072EF-5056-4147-89AB-3AEACAEE758D}" srcOrd="0" destOrd="0" presId="urn:microsoft.com/office/officeart/2005/8/layout/orgChart1"/>
    <dgm:cxn modelId="{461CEA1B-E9A9-47B2-B5A6-DF7FA6920EE1}" type="presParOf" srcId="{BC14EF10-AC7A-42C7-9FBB-09EF9A877A36}" destId="{A3005779-F837-4FA8-95A0-199BC04BE10A}" srcOrd="1" destOrd="0" presId="urn:microsoft.com/office/officeart/2005/8/layout/orgChart1"/>
    <dgm:cxn modelId="{9D669613-D81B-4D4A-A080-482640F2F500}" type="presParOf" srcId="{7CE41AF0-6D1E-42E3-AC4C-6F09F6A91CA4}" destId="{388D5F9D-8346-4B52-A170-3E6899CBBF6D}" srcOrd="1" destOrd="0" presId="urn:microsoft.com/office/officeart/2005/8/layout/orgChart1"/>
    <dgm:cxn modelId="{843E4147-08EC-4703-B0B1-1E361CEF8E4A}" type="presParOf" srcId="{7CE41AF0-6D1E-42E3-AC4C-6F09F6A91CA4}" destId="{7AC7D372-62B1-43B4-A54A-38C36F95A14A}" srcOrd="2" destOrd="0" presId="urn:microsoft.com/office/officeart/2005/8/layout/orgChart1"/>
    <dgm:cxn modelId="{FA72428E-0573-4FDD-9C29-F43F7BABFEE0}" type="presParOf" srcId="{E3E45B01-E274-4223-9870-3BE6E0E6F2CA}" destId="{81F47245-7A9B-4B2C-B1BE-026755135EC3}" srcOrd="2" destOrd="0" presId="urn:microsoft.com/office/officeart/2005/8/layout/orgChart1"/>
    <dgm:cxn modelId="{67EE4D25-A445-4C5E-AF14-1155F48A7582}" type="presParOf" srcId="{E3E45B01-E274-4223-9870-3BE6E0E6F2CA}" destId="{62C778AF-5154-41C9-A616-DA4A173A5BD6}" srcOrd="3" destOrd="0" presId="urn:microsoft.com/office/officeart/2005/8/layout/orgChart1"/>
    <dgm:cxn modelId="{07074F8B-4B84-4CA1-BF7C-AF366C8C1D99}" type="presParOf" srcId="{62C778AF-5154-41C9-A616-DA4A173A5BD6}" destId="{DAAE4379-504F-4766-AE3C-6FF7B81A7BC4}" srcOrd="0" destOrd="0" presId="urn:microsoft.com/office/officeart/2005/8/layout/orgChart1"/>
    <dgm:cxn modelId="{D56580A4-830E-4B8A-97B2-60F7A2E19363}" type="presParOf" srcId="{DAAE4379-504F-4766-AE3C-6FF7B81A7BC4}" destId="{85323BF3-C677-43F4-AC56-23937BD0EA25}" srcOrd="0" destOrd="0" presId="urn:microsoft.com/office/officeart/2005/8/layout/orgChart1"/>
    <dgm:cxn modelId="{2889B0A5-4F09-4615-B7EB-718BE1D58A1D}" type="presParOf" srcId="{DAAE4379-504F-4766-AE3C-6FF7B81A7BC4}" destId="{C8F3C760-FEDD-45F6-9932-E4C276A1D809}" srcOrd="1" destOrd="0" presId="urn:microsoft.com/office/officeart/2005/8/layout/orgChart1"/>
    <dgm:cxn modelId="{ED277CB5-8412-4B61-8A8B-578322C85E22}" type="presParOf" srcId="{62C778AF-5154-41C9-A616-DA4A173A5BD6}" destId="{6E43ADEC-A3AE-41F2-80B3-0BA6AE671FA4}" srcOrd="1" destOrd="0" presId="urn:microsoft.com/office/officeart/2005/8/layout/orgChart1"/>
    <dgm:cxn modelId="{0D315AA2-5975-4786-A5F1-FB1D93421477}" type="presParOf" srcId="{62C778AF-5154-41C9-A616-DA4A173A5BD6}" destId="{95E30E34-4FA7-4BA7-8A0F-D230073CF031}" srcOrd="2" destOrd="0" presId="urn:microsoft.com/office/officeart/2005/8/layout/orgChart1"/>
    <dgm:cxn modelId="{6FADE4A8-504F-40D5-BAE3-635C2A35F2F7}" type="presParOf" srcId="{000F1C64-DACC-4077-A743-03C21025849C}" destId="{419AA20D-2928-43BB-9DBF-5CB18BD96669}" srcOrd="2" destOrd="0" presId="urn:microsoft.com/office/officeart/2005/8/layout/orgChart1"/>
    <dgm:cxn modelId="{8C1885D7-3E35-4A2D-9206-BE656931DA1D}" type="presParOf" srcId="{3FD25C04-7608-499F-A95A-280E01EC36A1}" destId="{5E9C6A0D-9E68-45D1-904D-0D711049806B}" srcOrd="2" destOrd="0" presId="urn:microsoft.com/office/officeart/2005/8/layout/orgChart1"/>
    <dgm:cxn modelId="{707DBAFC-B71C-46C2-B244-B0B930B0E19D}" type="presParOf" srcId="{5252DE9D-AF6A-45C0-8B0A-1A49B200BB6F}" destId="{0AD7F610-9084-4CE9-8292-7413D85A1087}" srcOrd="3" destOrd="0" presId="urn:microsoft.com/office/officeart/2005/8/layout/orgChart1"/>
    <dgm:cxn modelId="{0043C4C2-7E88-4EB3-B080-EB0E7F3C0DC8}" type="presParOf" srcId="{0AD7F610-9084-4CE9-8292-7413D85A1087}" destId="{78CA1A46-1EE9-4147-9FE0-0F57C739AB74}" srcOrd="0" destOrd="0" presId="urn:microsoft.com/office/officeart/2005/8/layout/orgChart1"/>
    <dgm:cxn modelId="{91FE3021-A8CB-4EF8-82DF-21B16A1E6636}" type="presParOf" srcId="{78CA1A46-1EE9-4147-9FE0-0F57C739AB74}" destId="{98DB404D-5621-4318-9344-773C4FFE1715}" srcOrd="0" destOrd="0" presId="urn:microsoft.com/office/officeart/2005/8/layout/orgChart1"/>
    <dgm:cxn modelId="{05ACE11C-2D81-44FA-8FDC-9D79EDD92642}" type="presParOf" srcId="{78CA1A46-1EE9-4147-9FE0-0F57C739AB74}" destId="{55999353-F74F-4C63-86D6-0F491EEE7ADE}" srcOrd="1" destOrd="0" presId="urn:microsoft.com/office/officeart/2005/8/layout/orgChart1"/>
    <dgm:cxn modelId="{C8AF0B1C-F42A-476C-891D-674310FC0536}" type="presParOf" srcId="{0AD7F610-9084-4CE9-8292-7413D85A1087}" destId="{D4BD782A-13A5-4508-8F83-C89DBF9D3C68}" srcOrd="1" destOrd="0" presId="urn:microsoft.com/office/officeart/2005/8/layout/orgChart1"/>
    <dgm:cxn modelId="{C1A8EC2A-9DEC-4498-9713-807B8909A72F}" type="presParOf" srcId="{D4BD782A-13A5-4508-8F83-C89DBF9D3C68}" destId="{A43AC65F-86F2-4AFD-BD67-217FE790A217}" srcOrd="0" destOrd="0" presId="urn:microsoft.com/office/officeart/2005/8/layout/orgChart1"/>
    <dgm:cxn modelId="{671FD82E-7706-4F70-844F-6B98A0167F97}" type="presParOf" srcId="{D4BD782A-13A5-4508-8F83-C89DBF9D3C68}" destId="{A4FB3B0D-FF7A-42ED-8EB1-759578A0F1AE}" srcOrd="1" destOrd="0" presId="urn:microsoft.com/office/officeart/2005/8/layout/orgChart1"/>
    <dgm:cxn modelId="{3390EF6C-2DD1-4665-BF49-0B85EA33AF88}" type="presParOf" srcId="{A4FB3B0D-FF7A-42ED-8EB1-759578A0F1AE}" destId="{DE796733-A548-4332-8FFA-1B782B8C0FC4}" srcOrd="0" destOrd="0" presId="urn:microsoft.com/office/officeart/2005/8/layout/orgChart1"/>
    <dgm:cxn modelId="{0CD74B20-F934-4E34-9C95-B7542136E3CC}" type="presParOf" srcId="{DE796733-A548-4332-8FFA-1B782B8C0FC4}" destId="{8786DF05-4617-47B1-8CDE-06AC58BCE908}" srcOrd="0" destOrd="0" presId="urn:microsoft.com/office/officeart/2005/8/layout/orgChart1"/>
    <dgm:cxn modelId="{3B8FFE11-8DF0-4717-B7D8-E56CC6E221AA}" type="presParOf" srcId="{DE796733-A548-4332-8FFA-1B782B8C0FC4}" destId="{566F3AFA-752F-494E-BBC9-E381C09DE442}" srcOrd="1" destOrd="0" presId="urn:microsoft.com/office/officeart/2005/8/layout/orgChart1"/>
    <dgm:cxn modelId="{19A9FB32-5BA0-48BA-B4AB-BC8D7183133C}" type="presParOf" srcId="{A4FB3B0D-FF7A-42ED-8EB1-759578A0F1AE}" destId="{52C375F9-FA70-416A-8BD0-AE59A8903B95}" srcOrd="1" destOrd="0" presId="urn:microsoft.com/office/officeart/2005/8/layout/orgChart1"/>
    <dgm:cxn modelId="{4052EAEE-0681-49B6-9A6C-B13A6F34E5D5}" type="presParOf" srcId="{A4FB3B0D-FF7A-42ED-8EB1-759578A0F1AE}" destId="{C96BDAAD-6B94-4355-9596-76B251B0068D}" srcOrd="2" destOrd="0" presId="urn:microsoft.com/office/officeart/2005/8/layout/orgChart1"/>
    <dgm:cxn modelId="{6C9971E2-D622-4A1A-9CFF-44473806C413}" type="presParOf" srcId="{D4BD782A-13A5-4508-8F83-C89DBF9D3C68}" destId="{60CD9164-490F-4C35-A2F9-006423930FD3}" srcOrd="2" destOrd="0" presId="urn:microsoft.com/office/officeart/2005/8/layout/orgChart1"/>
    <dgm:cxn modelId="{EC98F111-017E-4BA4-BB26-815955C36630}" type="presParOf" srcId="{D4BD782A-13A5-4508-8F83-C89DBF9D3C68}" destId="{7F85DFF9-B99C-4A30-94A2-6C5C6052C9BF}" srcOrd="3" destOrd="0" presId="urn:microsoft.com/office/officeart/2005/8/layout/orgChart1"/>
    <dgm:cxn modelId="{DADB5099-A855-4BE0-B5DC-8AFD2EF443B0}" type="presParOf" srcId="{7F85DFF9-B99C-4A30-94A2-6C5C6052C9BF}" destId="{8399EDC5-4C22-429C-B9E5-889046755057}" srcOrd="0" destOrd="0" presId="urn:microsoft.com/office/officeart/2005/8/layout/orgChart1"/>
    <dgm:cxn modelId="{E6F45CE0-4CC8-4999-8B91-FBDF72319742}" type="presParOf" srcId="{8399EDC5-4C22-429C-B9E5-889046755057}" destId="{6D036904-BBBA-40CC-8DAE-F19E6146930C}" srcOrd="0" destOrd="0" presId="urn:microsoft.com/office/officeart/2005/8/layout/orgChart1"/>
    <dgm:cxn modelId="{398C7B36-FC1C-4196-8B35-424FBF529398}" type="presParOf" srcId="{8399EDC5-4C22-429C-B9E5-889046755057}" destId="{B602C373-31CE-4174-9729-4C56C041FD83}" srcOrd="1" destOrd="0" presId="urn:microsoft.com/office/officeart/2005/8/layout/orgChart1"/>
    <dgm:cxn modelId="{8DB53D5F-DA2E-408B-ADE9-6AEDB94F673C}" type="presParOf" srcId="{7F85DFF9-B99C-4A30-94A2-6C5C6052C9BF}" destId="{E943377F-6B14-43AA-A9F1-E37EA306A9D8}" srcOrd="1" destOrd="0" presId="urn:microsoft.com/office/officeart/2005/8/layout/orgChart1"/>
    <dgm:cxn modelId="{DD2EB9AF-CEAD-43C9-8D19-83B1501DF8D1}" type="presParOf" srcId="{7F85DFF9-B99C-4A30-94A2-6C5C6052C9BF}" destId="{E876F606-6D16-4EE4-8A7D-FFE52F8142CD}" srcOrd="2" destOrd="0" presId="urn:microsoft.com/office/officeart/2005/8/layout/orgChart1"/>
    <dgm:cxn modelId="{02D474AF-ACCE-4A77-9E74-822CCA1816D9}" type="presParOf" srcId="{D4BD782A-13A5-4508-8F83-C89DBF9D3C68}" destId="{4B0C28C9-C91C-4F40-85CA-D0AE9AD24168}" srcOrd="4" destOrd="0" presId="urn:microsoft.com/office/officeart/2005/8/layout/orgChart1"/>
    <dgm:cxn modelId="{2B39DC9D-9AB7-4B94-9ED4-173B9A8979C8}" type="presParOf" srcId="{D4BD782A-13A5-4508-8F83-C89DBF9D3C68}" destId="{811F274D-FDFB-4698-A526-FD6174D6A2B3}" srcOrd="5" destOrd="0" presId="urn:microsoft.com/office/officeart/2005/8/layout/orgChart1"/>
    <dgm:cxn modelId="{6999EBFB-4DE8-44AD-A43A-D651FCD1AD5B}" type="presParOf" srcId="{811F274D-FDFB-4698-A526-FD6174D6A2B3}" destId="{F1950F17-CA7F-4143-8FEC-D069CCE4744F}" srcOrd="0" destOrd="0" presId="urn:microsoft.com/office/officeart/2005/8/layout/orgChart1"/>
    <dgm:cxn modelId="{E1AA1838-C66A-4F4B-8753-D0C00FC81931}" type="presParOf" srcId="{F1950F17-CA7F-4143-8FEC-D069CCE4744F}" destId="{2F4ACD1E-D0A1-4C74-8AD4-A7C7A137EB05}" srcOrd="0" destOrd="0" presId="urn:microsoft.com/office/officeart/2005/8/layout/orgChart1"/>
    <dgm:cxn modelId="{CC835722-A449-4CC1-944D-017BDEA306D0}" type="presParOf" srcId="{F1950F17-CA7F-4143-8FEC-D069CCE4744F}" destId="{2C43C612-0BB0-4F0A-A6A5-C65A65022DE9}" srcOrd="1" destOrd="0" presId="urn:microsoft.com/office/officeart/2005/8/layout/orgChart1"/>
    <dgm:cxn modelId="{5CD710E0-805B-46B5-9E92-C3EF70AB65D6}" type="presParOf" srcId="{811F274D-FDFB-4698-A526-FD6174D6A2B3}" destId="{45F35431-EBB1-480C-818B-C0828C311059}" srcOrd="1" destOrd="0" presId="urn:microsoft.com/office/officeart/2005/8/layout/orgChart1"/>
    <dgm:cxn modelId="{63D9E3A0-004E-4D5F-907C-E44C1EDBBD8E}" type="presParOf" srcId="{811F274D-FDFB-4698-A526-FD6174D6A2B3}" destId="{E733FBE1-C88E-412A-98BD-3C368EFB24C5}" srcOrd="2" destOrd="0" presId="urn:microsoft.com/office/officeart/2005/8/layout/orgChart1"/>
    <dgm:cxn modelId="{E5D9444A-804A-450E-8717-3B33458A6B5D}" type="presParOf" srcId="{D4BD782A-13A5-4508-8F83-C89DBF9D3C68}" destId="{333F8B8B-47BD-4403-9629-BA18739BC1D1}" srcOrd="6" destOrd="0" presId="urn:microsoft.com/office/officeart/2005/8/layout/orgChart1"/>
    <dgm:cxn modelId="{307052B5-1DF0-4A80-925E-6E62060EEBCC}" type="presParOf" srcId="{D4BD782A-13A5-4508-8F83-C89DBF9D3C68}" destId="{4291643D-2947-42BE-84D1-E5B1AAD80F0E}" srcOrd="7" destOrd="0" presId="urn:microsoft.com/office/officeart/2005/8/layout/orgChart1"/>
    <dgm:cxn modelId="{45AE7A4F-30F6-413D-A8F8-BED6600EA79F}" type="presParOf" srcId="{4291643D-2947-42BE-84D1-E5B1AAD80F0E}" destId="{6AB17CAC-EB83-475A-AEBC-D8657CD900E1}" srcOrd="0" destOrd="0" presId="urn:microsoft.com/office/officeart/2005/8/layout/orgChart1"/>
    <dgm:cxn modelId="{7E72A3AC-CDE3-4B47-BD47-3686E9D40275}" type="presParOf" srcId="{6AB17CAC-EB83-475A-AEBC-D8657CD900E1}" destId="{66019E8A-4441-41B7-8222-40613B4C3953}" srcOrd="0" destOrd="0" presId="urn:microsoft.com/office/officeart/2005/8/layout/orgChart1"/>
    <dgm:cxn modelId="{0FA34880-A813-473A-9242-3AABC133D355}" type="presParOf" srcId="{6AB17CAC-EB83-475A-AEBC-D8657CD900E1}" destId="{EE85AE34-6CDD-493E-8BA0-DD2E51A8458E}" srcOrd="1" destOrd="0" presId="urn:microsoft.com/office/officeart/2005/8/layout/orgChart1"/>
    <dgm:cxn modelId="{977FFDC2-BF7B-44D6-A2BA-3F3DF0A100DE}" type="presParOf" srcId="{4291643D-2947-42BE-84D1-E5B1AAD80F0E}" destId="{5E243AC7-A9D8-44A4-A99D-18320F073C8D}" srcOrd="1" destOrd="0" presId="urn:microsoft.com/office/officeart/2005/8/layout/orgChart1"/>
    <dgm:cxn modelId="{2E72B110-F004-4BC9-B21F-F9AC479FDBF1}" type="presParOf" srcId="{4291643D-2947-42BE-84D1-E5B1AAD80F0E}" destId="{A43A9BEC-061E-481F-9E13-F32031DAB1CE}" srcOrd="2" destOrd="0" presId="urn:microsoft.com/office/officeart/2005/8/layout/orgChart1"/>
    <dgm:cxn modelId="{A2BAC3EA-7337-4316-B714-4EBFEC2797AA}" type="presParOf" srcId="{D4BD782A-13A5-4508-8F83-C89DBF9D3C68}" destId="{5634ACE9-134A-4CD4-93CE-4430D420EF58}" srcOrd="8" destOrd="0" presId="urn:microsoft.com/office/officeart/2005/8/layout/orgChart1"/>
    <dgm:cxn modelId="{0712207A-7995-4BC7-848A-28BE7E66C45C}" type="presParOf" srcId="{D4BD782A-13A5-4508-8F83-C89DBF9D3C68}" destId="{A382F462-3851-4B2D-B4F8-2140D0D95390}" srcOrd="9" destOrd="0" presId="urn:microsoft.com/office/officeart/2005/8/layout/orgChart1"/>
    <dgm:cxn modelId="{59BFEB84-15F6-4CD2-9C22-7D9133E80D76}" type="presParOf" srcId="{A382F462-3851-4B2D-B4F8-2140D0D95390}" destId="{167425A6-228C-4231-9EB9-D5F8232154A9}" srcOrd="0" destOrd="0" presId="urn:microsoft.com/office/officeart/2005/8/layout/orgChart1"/>
    <dgm:cxn modelId="{8923E247-90A2-4AF0-A425-CF5D790B0742}" type="presParOf" srcId="{167425A6-228C-4231-9EB9-D5F8232154A9}" destId="{AB753509-0842-4938-9714-0C65D36C3757}" srcOrd="0" destOrd="0" presId="urn:microsoft.com/office/officeart/2005/8/layout/orgChart1"/>
    <dgm:cxn modelId="{4B0D1AF8-C61B-4D7C-8D9C-1BDE557598B1}" type="presParOf" srcId="{167425A6-228C-4231-9EB9-D5F8232154A9}" destId="{D6DD45FE-712A-4600-9A3D-078209DB2E76}" srcOrd="1" destOrd="0" presId="urn:microsoft.com/office/officeart/2005/8/layout/orgChart1"/>
    <dgm:cxn modelId="{D619615A-8DBB-47B4-B3EB-4C938E246CCE}" type="presParOf" srcId="{A382F462-3851-4B2D-B4F8-2140D0D95390}" destId="{30C2F0BA-51DE-4F75-ADA8-37C3A283EA5E}" srcOrd="1" destOrd="0" presId="urn:microsoft.com/office/officeart/2005/8/layout/orgChart1"/>
    <dgm:cxn modelId="{C55F9F10-C00A-4467-8294-9A4815948F45}" type="presParOf" srcId="{A382F462-3851-4B2D-B4F8-2140D0D95390}" destId="{592F3DFD-EA23-4047-9C37-C07FD2116464}" srcOrd="2" destOrd="0" presId="urn:microsoft.com/office/officeart/2005/8/layout/orgChart1"/>
    <dgm:cxn modelId="{738142E5-4580-4D4C-8389-00B073258E7F}" type="presParOf" srcId="{D4BD782A-13A5-4508-8F83-C89DBF9D3C68}" destId="{D861696B-36EF-43A4-A5D9-95363424D997}" srcOrd="10" destOrd="0" presId="urn:microsoft.com/office/officeart/2005/8/layout/orgChart1"/>
    <dgm:cxn modelId="{38B1BEB4-8857-486A-89E9-3F37F0E9B66C}" type="presParOf" srcId="{D4BD782A-13A5-4508-8F83-C89DBF9D3C68}" destId="{8F328B4D-80E6-4BE1-B808-5DAFE87BDAFA}" srcOrd="11" destOrd="0" presId="urn:microsoft.com/office/officeart/2005/8/layout/orgChart1"/>
    <dgm:cxn modelId="{BAE5F6B4-BB99-43A2-A0FB-1188239065DF}" type="presParOf" srcId="{8F328B4D-80E6-4BE1-B808-5DAFE87BDAFA}" destId="{8516DCD7-2815-40C6-B3C5-FDEF965AD9D9}" srcOrd="0" destOrd="0" presId="urn:microsoft.com/office/officeart/2005/8/layout/orgChart1"/>
    <dgm:cxn modelId="{78215AAC-0D4D-4BC0-BB2B-566C532BFF73}" type="presParOf" srcId="{8516DCD7-2815-40C6-B3C5-FDEF965AD9D9}" destId="{B5FB62D8-6E91-4127-A111-596F3F923EB0}" srcOrd="0" destOrd="0" presId="urn:microsoft.com/office/officeart/2005/8/layout/orgChart1"/>
    <dgm:cxn modelId="{B85631F1-B7A3-494D-835B-8A47A42B594C}" type="presParOf" srcId="{8516DCD7-2815-40C6-B3C5-FDEF965AD9D9}" destId="{9370CE8C-C9AC-4B90-B9F4-F9E226974D2B}" srcOrd="1" destOrd="0" presId="urn:microsoft.com/office/officeart/2005/8/layout/orgChart1"/>
    <dgm:cxn modelId="{A4D6887D-42E7-41B4-BEA6-061BBF5D37C1}" type="presParOf" srcId="{8F328B4D-80E6-4BE1-B808-5DAFE87BDAFA}" destId="{B5C92F49-61F1-40D2-8810-24F841F94CBE}" srcOrd="1" destOrd="0" presId="urn:microsoft.com/office/officeart/2005/8/layout/orgChart1"/>
    <dgm:cxn modelId="{B9C29B87-E9F9-40EB-A3E6-3EE29EE70466}" type="presParOf" srcId="{8F328B4D-80E6-4BE1-B808-5DAFE87BDAFA}" destId="{2DF384AF-7929-4D17-9324-6405E79EC321}" srcOrd="2" destOrd="0" presId="urn:microsoft.com/office/officeart/2005/8/layout/orgChart1"/>
    <dgm:cxn modelId="{F4DBED92-F7C1-4351-96CB-EC3D519D7922}" type="presParOf" srcId="{D4BD782A-13A5-4508-8F83-C89DBF9D3C68}" destId="{097D2AF1-0218-40AB-AA73-0955DB8781E2}" srcOrd="12" destOrd="0" presId="urn:microsoft.com/office/officeart/2005/8/layout/orgChart1"/>
    <dgm:cxn modelId="{91586084-835D-4E2A-A616-882205AC4370}" type="presParOf" srcId="{D4BD782A-13A5-4508-8F83-C89DBF9D3C68}" destId="{B7A5C890-BD2A-4F38-9060-8E4E9A191679}" srcOrd="13" destOrd="0" presId="urn:microsoft.com/office/officeart/2005/8/layout/orgChart1"/>
    <dgm:cxn modelId="{DF707B5A-6E3B-4FEE-8FE4-B65477B9AD82}" type="presParOf" srcId="{B7A5C890-BD2A-4F38-9060-8E4E9A191679}" destId="{A1C83E3A-42B6-4ADB-90E7-C6C746AE61E6}" srcOrd="0" destOrd="0" presId="urn:microsoft.com/office/officeart/2005/8/layout/orgChart1"/>
    <dgm:cxn modelId="{90742154-3518-47E9-B525-2F3CA78C315A}" type="presParOf" srcId="{A1C83E3A-42B6-4ADB-90E7-C6C746AE61E6}" destId="{9719D741-EA9E-49C2-9493-B9684D2A489F}" srcOrd="0" destOrd="0" presId="urn:microsoft.com/office/officeart/2005/8/layout/orgChart1"/>
    <dgm:cxn modelId="{9DA28C76-00C7-47B1-B101-377EEA88E6E5}" type="presParOf" srcId="{A1C83E3A-42B6-4ADB-90E7-C6C746AE61E6}" destId="{4394E0FF-5E25-46F1-9CD2-E56C0E2156B8}" srcOrd="1" destOrd="0" presId="urn:microsoft.com/office/officeart/2005/8/layout/orgChart1"/>
    <dgm:cxn modelId="{AF0CB5D0-CC2B-435D-B293-EF50D28D73ED}" type="presParOf" srcId="{B7A5C890-BD2A-4F38-9060-8E4E9A191679}" destId="{01823C06-3E3F-4F6B-9EA1-EF746C085E51}" srcOrd="1" destOrd="0" presId="urn:microsoft.com/office/officeart/2005/8/layout/orgChart1"/>
    <dgm:cxn modelId="{3F589A1C-8B55-4D95-A936-95F2D607283E}" type="presParOf" srcId="{B7A5C890-BD2A-4F38-9060-8E4E9A191679}" destId="{ECE03E67-FC20-4770-BDF6-6E6CCF45738D}" srcOrd="2" destOrd="0" presId="urn:microsoft.com/office/officeart/2005/8/layout/orgChart1"/>
    <dgm:cxn modelId="{64171458-77B6-4E79-A8A2-787C2BD7E17F}" type="presParOf" srcId="{D4BD782A-13A5-4508-8F83-C89DBF9D3C68}" destId="{F5E172B3-68D5-4833-8954-2C48314C5B1E}" srcOrd="14" destOrd="0" presId="urn:microsoft.com/office/officeart/2005/8/layout/orgChart1"/>
    <dgm:cxn modelId="{F973D5D7-85D3-4869-96FD-0BAD99F36266}" type="presParOf" srcId="{D4BD782A-13A5-4508-8F83-C89DBF9D3C68}" destId="{819AE2E0-0BD3-46A1-BCA9-C4EB73F426F7}" srcOrd="15" destOrd="0" presId="urn:microsoft.com/office/officeart/2005/8/layout/orgChart1"/>
    <dgm:cxn modelId="{EE1DE255-9710-4224-A059-84780FA25509}" type="presParOf" srcId="{819AE2E0-0BD3-46A1-BCA9-C4EB73F426F7}" destId="{DE36DB77-1D7D-49C8-9921-9C88F9D03119}" srcOrd="0" destOrd="0" presId="urn:microsoft.com/office/officeart/2005/8/layout/orgChart1"/>
    <dgm:cxn modelId="{087587EC-2C8E-4E4C-81A6-6C0C5FEB03DE}" type="presParOf" srcId="{DE36DB77-1D7D-49C8-9921-9C88F9D03119}" destId="{0CC2F2C5-BCD0-48B2-9795-53F1E1FE7E37}" srcOrd="0" destOrd="0" presId="urn:microsoft.com/office/officeart/2005/8/layout/orgChart1"/>
    <dgm:cxn modelId="{A6AE24F0-25AD-4FED-9B9B-A3572A769001}" type="presParOf" srcId="{DE36DB77-1D7D-49C8-9921-9C88F9D03119}" destId="{E08123CD-6A6A-419F-ADC5-7AFF47886BE9}" srcOrd="1" destOrd="0" presId="urn:microsoft.com/office/officeart/2005/8/layout/orgChart1"/>
    <dgm:cxn modelId="{DCCBF650-BC17-4233-814C-7B5A17384518}" type="presParOf" srcId="{819AE2E0-0BD3-46A1-BCA9-C4EB73F426F7}" destId="{DE0CA68C-665C-444B-9A65-E47C4B9D4F91}" srcOrd="1" destOrd="0" presId="urn:microsoft.com/office/officeart/2005/8/layout/orgChart1"/>
    <dgm:cxn modelId="{4166FBD5-1C11-4549-BCD2-AAF4125785E0}" type="presParOf" srcId="{819AE2E0-0BD3-46A1-BCA9-C4EB73F426F7}" destId="{B6A998EA-9338-4668-ADFE-A5F185E3D1E4}" srcOrd="2" destOrd="0" presId="urn:microsoft.com/office/officeart/2005/8/layout/orgChart1"/>
    <dgm:cxn modelId="{FB7D3839-6375-44B2-8D11-089D077F4935}" type="presParOf" srcId="{D4BD782A-13A5-4508-8F83-C89DBF9D3C68}" destId="{F7F81FA3-AF60-40BF-AD2B-FEC4C255C138}" srcOrd="16" destOrd="0" presId="urn:microsoft.com/office/officeart/2005/8/layout/orgChart1"/>
    <dgm:cxn modelId="{4BDF728F-E01B-42BF-BB93-D7C2B964C8D8}" type="presParOf" srcId="{D4BD782A-13A5-4508-8F83-C89DBF9D3C68}" destId="{3FFEAE7B-C90A-495C-97D6-59EF903A5920}" srcOrd="17" destOrd="0" presId="urn:microsoft.com/office/officeart/2005/8/layout/orgChart1"/>
    <dgm:cxn modelId="{F6A0C141-8593-481F-8940-AA8EF179F22C}" type="presParOf" srcId="{3FFEAE7B-C90A-495C-97D6-59EF903A5920}" destId="{AE170E56-F802-4D48-A977-307ABA5676E9}" srcOrd="0" destOrd="0" presId="urn:microsoft.com/office/officeart/2005/8/layout/orgChart1"/>
    <dgm:cxn modelId="{FCB375F6-9D0E-4A59-B24B-775B08F897EF}" type="presParOf" srcId="{AE170E56-F802-4D48-A977-307ABA5676E9}" destId="{1893E7AB-4795-4BE6-B2D7-22199ED2E4F7}" srcOrd="0" destOrd="0" presId="urn:microsoft.com/office/officeart/2005/8/layout/orgChart1"/>
    <dgm:cxn modelId="{B30D0C40-231B-4E08-898B-D612FBDE5632}" type="presParOf" srcId="{AE170E56-F802-4D48-A977-307ABA5676E9}" destId="{5698995D-AAB9-489E-B81E-2BDB7F879BAE}" srcOrd="1" destOrd="0" presId="urn:microsoft.com/office/officeart/2005/8/layout/orgChart1"/>
    <dgm:cxn modelId="{1FDFB641-6842-4A70-BBBC-924F615CC38C}" type="presParOf" srcId="{3FFEAE7B-C90A-495C-97D6-59EF903A5920}" destId="{B1A4811B-C2B1-4457-871E-C588B7F0CE05}" srcOrd="1" destOrd="0" presId="urn:microsoft.com/office/officeart/2005/8/layout/orgChart1"/>
    <dgm:cxn modelId="{D12C72CF-2E6F-44F7-A91F-076CF3760761}" type="presParOf" srcId="{3FFEAE7B-C90A-495C-97D6-59EF903A5920}" destId="{2A82BF32-7F7D-4694-A957-2B20BFC2CEE5}" srcOrd="2" destOrd="0" presId="urn:microsoft.com/office/officeart/2005/8/layout/orgChart1"/>
    <dgm:cxn modelId="{1783EAA1-8C66-414B-AC77-A52392CD0922}" type="presParOf" srcId="{D4BD782A-13A5-4508-8F83-C89DBF9D3C68}" destId="{B7670D72-5CC2-4C5C-830B-2E137FCC84BB}" srcOrd="18" destOrd="0" presId="urn:microsoft.com/office/officeart/2005/8/layout/orgChart1"/>
    <dgm:cxn modelId="{1EFC80DE-6990-4B11-9C56-384628D1D831}" type="presParOf" srcId="{D4BD782A-13A5-4508-8F83-C89DBF9D3C68}" destId="{A78564B4-F92C-49A6-A678-5B1A16F8CB71}" srcOrd="19" destOrd="0" presId="urn:microsoft.com/office/officeart/2005/8/layout/orgChart1"/>
    <dgm:cxn modelId="{3A3DD5AE-0277-44ED-BBE0-21FDFE5D9DEA}" type="presParOf" srcId="{A78564B4-F92C-49A6-A678-5B1A16F8CB71}" destId="{8BC4336B-0813-499C-8AD4-93783D86E26A}" srcOrd="0" destOrd="0" presId="urn:microsoft.com/office/officeart/2005/8/layout/orgChart1"/>
    <dgm:cxn modelId="{D637E1DC-5220-4C88-9EC7-035A5D99E6E1}" type="presParOf" srcId="{8BC4336B-0813-499C-8AD4-93783D86E26A}" destId="{AC1646FB-56BB-40E6-B305-D83B4BE230EB}" srcOrd="0" destOrd="0" presId="urn:microsoft.com/office/officeart/2005/8/layout/orgChart1"/>
    <dgm:cxn modelId="{CFB8134C-FE1E-432E-8452-24160712F2C6}" type="presParOf" srcId="{8BC4336B-0813-499C-8AD4-93783D86E26A}" destId="{920D8E3B-6113-4E82-A07A-7E21F72E6F8D}" srcOrd="1" destOrd="0" presId="urn:microsoft.com/office/officeart/2005/8/layout/orgChart1"/>
    <dgm:cxn modelId="{0CC5988B-9FCF-4389-9638-701BDC40BFFE}" type="presParOf" srcId="{A78564B4-F92C-49A6-A678-5B1A16F8CB71}" destId="{4EB68327-E2E1-4695-8451-2A2F584A83B3}" srcOrd="1" destOrd="0" presId="urn:microsoft.com/office/officeart/2005/8/layout/orgChart1"/>
    <dgm:cxn modelId="{A4586829-2EFD-4129-88CC-78F0BA707C1B}" type="presParOf" srcId="{4EB68327-E2E1-4695-8451-2A2F584A83B3}" destId="{9854DF5E-B518-42AD-88AE-44DC1FA1C15A}" srcOrd="0" destOrd="0" presId="urn:microsoft.com/office/officeart/2005/8/layout/orgChart1"/>
    <dgm:cxn modelId="{572CC5C9-D426-48E8-A5A9-6BC097D71E4B}" type="presParOf" srcId="{4EB68327-E2E1-4695-8451-2A2F584A83B3}" destId="{E8D05F64-DDA7-4FDB-AAD7-8FCCA7F31C99}" srcOrd="1" destOrd="0" presId="urn:microsoft.com/office/officeart/2005/8/layout/orgChart1"/>
    <dgm:cxn modelId="{8AE46F7A-89B9-4CC6-A31B-A782A80DFF54}" type="presParOf" srcId="{E8D05F64-DDA7-4FDB-AAD7-8FCCA7F31C99}" destId="{BA04DD62-56F2-404D-8D3A-84DA11922FB8}" srcOrd="0" destOrd="0" presId="urn:microsoft.com/office/officeart/2005/8/layout/orgChart1"/>
    <dgm:cxn modelId="{917442F5-8AFB-4420-80D4-AA11B5128A7A}" type="presParOf" srcId="{BA04DD62-56F2-404D-8D3A-84DA11922FB8}" destId="{ED9BFC62-A651-4D6E-809A-0B2A1E3970CC}" srcOrd="0" destOrd="0" presId="urn:microsoft.com/office/officeart/2005/8/layout/orgChart1"/>
    <dgm:cxn modelId="{656A8F4B-3C69-4C8A-9A84-1BEA25ED72BC}" type="presParOf" srcId="{BA04DD62-56F2-404D-8D3A-84DA11922FB8}" destId="{0D33E6FA-ACAE-43D3-AEA7-D69A11EE237D}" srcOrd="1" destOrd="0" presId="urn:microsoft.com/office/officeart/2005/8/layout/orgChart1"/>
    <dgm:cxn modelId="{6D4A3317-E494-43EE-B3C4-F9DF80DC69A3}" type="presParOf" srcId="{E8D05F64-DDA7-4FDB-AAD7-8FCCA7F31C99}" destId="{1F43FA83-5C3C-4BF6-8D3D-2D4061ACECCC}" srcOrd="1" destOrd="0" presId="urn:microsoft.com/office/officeart/2005/8/layout/orgChart1"/>
    <dgm:cxn modelId="{08818366-E518-4151-B44A-B6E0BCF05F7A}" type="presParOf" srcId="{E8D05F64-DDA7-4FDB-AAD7-8FCCA7F31C99}" destId="{BF9F3E4B-2F1A-487B-A27F-DC0475BFBA2E}" srcOrd="2" destOrd="0" presId="urn:microsoft.com/office/officeart/2005/8/layout/orgChart1"/>
    <dgm:cxn modelId="{273EE019-2084-4FBA-B869-4125B6F33024}" type="presParOf" srcId="{4EB68327-E2E1-4695-8451-2A2F584A83B3}" destId="{A803D00B-0E55-4CC0-9983-61BE68839632}" srcOrd="2" destOrd="0" presId="urn:microsoft.com/office/officeart/2005/8/layout/orgChart1"/>
    <dgm:cxn modelId="{4C84BF0D-0AEF-47E1-9302-EB45FCE415B4}" type="presParOf" srcId="{4EB68327-E2E1-4695-8451-2A2F584A83B3}" destId="{295305AE-B3CB-4E73-B536-242894CCD307}" srcOrd="3" destOrd="0" presId="urn:microsoft.com/office/officeart/2005/8/layout/orgChart1"/>
    <dgm:cxn modelId="{46CEE552-4820-4B7A-A35C-6AED6CD4276A}" type="presParOf" srcId="{295305AE-B3CB-4E73-B536-242894CCD307}" destId="{E7C66F96-287C-473C-A78D-E124E31200CB}" srcOrd="0" destOrd="0" presId="urn:microsoft.com/office/officeart/2005/8/layout/orgChart1"/>
    <dgm:cxn modelId="{5DAB0266-B30F-4AF9-B3D5-A205BC28BFFA}" type="presParOf" srcId="{E7C66F96-287C-473C-A78D-E124E31200CB}" destId="{D3633B38-482E-40CB-AB1C-E91CCFA28765}" srcOrd="0" destOrd="0" presId="urn:microsoft.com/office/officeart/2005/8/layout/orgChart1"/>
    <dgm:cxn modelId="{5BC7FF49-CBD9-494C-8021-1516A5219EF4}" type="presParOf" srcId="{E7C66F96-287C-473C-A78D-E124E31200CB}" destId="{21FBBFAE-80C1-4D2C-9F27-2C1F130E6B7C}" srcOrd="1" destOrd="0" presId="urn:microsoft.com/office/officeart/2005/8/layout/orgChart1"/>
    <dgm:cxn modelId="{830CC0E7-9351-44E8-99B9-E1BE861E044A}" type="presParOf" srcId="{295305AE-B3CB-4E73-B536-242894CCD307}" destId="{B703A3AD-077B-4FC1-88D8-EF748782B890}" srcOrd="1" destOrd="0" presId="urn:microsoft.com/office/officeart/2005/8/layout/orgChart1"/>
    <dgm:cxn modelId="{7129106F-9FC5-4B11-A475-E196C5772749}" type="presParOf" srcId="{295305AE-B3CB-4E73-B536-242894CCD307}" destId="{66C38BE5-329B-4BFF-9360-E31171D70161}" srcOrd="2" destOrd="0" presId="urn:microsoft.com/office/officeart/2005/8/layout/orgChart1"/>
    <dgm:cxn modelId="{47E56A4E-82F7-4EA5-84DA-23D429688825}" type="presParOf" srcId="{4EB68327-E2E1-4695-8451-2A2F584A83B3}" destId="{9B78E504-2EBA-4A0F-AA27-5DA33D75F477}" srcOrd="4" destOrd="0" presId="urn:microsoft.com/office/officeart/2005/8/layout/orgChart1"/>
    <dgm:cxn modelId="{59BE464D-8FA9-4C52-8E8D-74B786F6A1E2}" type="presParOf" srcId="{4EB68327-E2E1-4695-8451-2A2F584A83B3}" destId="{ABAFC40D-E1BD-43AD-88F9-180FEBB964E7}" srcOrd="5" destOrd="0" presId="urn:microsoft.com/office/officeart/2005/8/layout/orgChart1"/>
    <dgm:cxn modelId="{2B64616C-DC8B-43E7-8EBD-ACD51099F17B}" type="presParOf" srcId="{ABAFC40D-E1BD-43AD-88F9-180FEBB964E7}" destId="{036A8316-D3ED-4BA4-82CB-8C0828C83FD2}" srcOrd="0" destOrd="0" presId="urn:microsoft.com/office/officeart/2005/8/layout/orgChart1"/>
    <dgm:cxn modelId="{18A8FDAB-8220-40D5-AE82-A86A486366B0}" type="presParOf" srcId="{036A8316-D3ED-4BA4-82CB-8C0828C83FD2}" destId="{79A65B41-4117-4D02-815A-90E546CDC1F5}" srcOrd="0" destOrd="0" presId="urn:microsoft.com/office/officeart/2005/8/layout/orgChart1"/>
    <dgm:cxn modelId="{3F868E55-5ECC-474B-9C0C-425FC49E20B1}" type="presParOf" srcId="{036A8316-D3ED-4BA4-82CB-8C0828C83FD2}" destId="{BEBAEE43-7457-484F-B5C4-9735A0FFE91F}" srcOrd="1" destOrd="0" presId="urn:microsoft.com/office/officeart/2005/8/layout/orgChart1"/>
    <dgm:cxn modelId="{19943E5A-1C65-4727-9384-04F500F084B6}" type="presParOf" srcId="{ABAFC40D-E1BD-43AD-88F9-180FEBB964E7}" destId="{39AD901F-8B9C-4A94-8E88-39858DB4AA3F}" srcOrd="1" destOrd="0" presId="urn:microsoft.com/office/officeart/2005/8/layout/orgChart1"/>
    <dgm:cxn modelId="{506952B7-5A36-42ED-B91C-7F305B3A4D0C}" type="presParOf" srcId="{ABAFC40D-E1BD-43AD-88F9-180FEBB964E7}" destId="{0EA2BA53-5BE5-4EE7-98C3-F127384D5DCD}" srcOrd="2" destOrd="0" presId="urn:microsoft.com/office/officeart/2005/8/layout/orgChart1"/>
    <dgm:cxn modelId="{F1932E45-CD6C-4F65-95F8-ECC17BA16ED8}" type="presParOf" srcId="{4EB68327-E2E1-4695-8451-2A2F584A83B3}" destId="{86340C04-851D-4A71-B4C8-F5306E08FAB5}" srcOrd="6" destOrd="0" presId="urn:microsoft.com/office/officeart/2005/8/layout/orgChart1"/>
    <dgm:cxn modelId="{03B7895F-BD4D-46DB-93F0-1B6A6A714229}" type="presParOf" srcId="{4EB68327-E2E1-4695-8451-2A2F584A83B3}" destId="{C92C32A3-AFA4-4421-8E04-91033E18183D}" srcOrd="7" destOrd="0" presId="urn:microsoft.com/office/officeart/2005/8/layout/orgChart1"/>
    <dgm:cxn modelId="{3275F821-580D-4D2C-8707-D06B8BE6697F}" type="presParOf" srcId="{C92C32A3-AFA4-4421-8E04-91033E18183D}" destId="{43298463-DBC8-4AFE-AC9E-6115C389CABA}" srcOrd="0" destOrd="0" presId="urn:microsoft.com/office/officeart/2005/8/layout/orgChart1"/>
    <dgm:cxn modelId="{34695D28-D7A9-4345-872E-976313B6EA16}" type="presParOf" srcId="{43298463-DBC8-4AFE-AC9E-6115C389CABA}" destId="{8F1BEF0B-F3A0-4A29-97D9-EA0C11908755}" srcOrd="0" destOrd="0" presId="urn:microsoft.com/office/officeart/2005/8/layout/orgChart1"/>
    <dgm:cxn modelId="{6E78AB74-B67F-4027-B1FC-C1E13EC9213D}" type="presParOf" srcId="{43298463-DBC8-4AFE-AC9E-6115C389CABA}" destId="{81A108B7-35C3-4188-9E30-06356F28830D}" srcOrd="1" destOrd="0" presId="urn:microsoft.com/office/officeart/2005/8/layout/orgChart1"/>
    <dgm:cxn modelId="{0284B745-1C98-45BB-A041-46457BA641AC}" type="presParOf" srcId="{C92C32A3-AFA4-4421-8E04-91033E18183D}" destId="{AF43FEDF-2887-4567-9335-17FB939692E7}" srcOrd="1" destOrd="0" presId="urn:microsoft.com/office/officeart/2005/8/layout/orgChart1"/>
    <dgm:cxn modelId="{0E12F51D-E2F7-4C83-8C66-8C9EA58C5ADF}" type="presParOf" srcId="{C92C32A3-AFA4-4421-8E04-91033E18183D}" destId="{8B39C1A2-4397-4E3B-BFF2-EBEBD2495AFB}" srcOrd="2" destOrd="0" presId="urn:microsoft.com/office/officeart/2005/8/layout/orgChart1"/>
    <dgm:cxn modelId="{131FDA6C-AD7A-4AD8-8B54-AFA68F8244BD}" type="presParOf" srcId="{A78564B4-F92C-49A6-A678-5B1A16F8CB71}" destId="{7F32F087-91FF-4C10-922B-F710C380DEF9}" srcOrd="2" destOrd="0" presId="urn:microsoft.com/office/officeart/2005/8/layout/orgChart1"/>
    <dgm:cxn modelId="{1DCC94BD-2809-4623-8778-CFA035342AEF}" type="presParOf" srcId="{0AD7F610-9084-4CE9-8292-7413D85A1087}" destId="{FC9C3CD0-4FBC-4A8F-A62A-9A7F84910BD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C64C1FB-BB60-49A1-8F55-47F0C3B9CBE2}"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C1E18C2A-E5B3-47E4-852C-C5EA05255173}">
      <dgm:prSet/>
      <dgm:spPr/>
      <dgm:t>
        <a:bodyPr/>
        <a:lstStyle/>
        <a:p>
          <a:pPr rtl="0"/>
          <a:r>
            <a:rPr lang="en-ZA" dirty="0">
              <a:latin typeface="Arial" panose="020B0604020202020204" pitchFamily="34" charset="0"/>
              <a:cs typeface="Arial" panose="020B0604020202020204" pitchFamily="34" charset="0"/>
            </a:rPr>
            <a:t>Analytics Function</a:t>
          </a:r>
        </a:p>
      </dgm:t>
    </dgm:pt>
    <dgm:pt modelId="{8EE250A3-FCAB-4D3F-B814-4C50904EEA86}" type="parTrans" cxnId="{070F60F3-32F6-4FA3-8B07-37DC9CD6D3D9}">
      <dgm:prSet/>
      <dgm:spPr/>
      <dgm:t>
        <a:bodyPr/>
        <a:lstStyle/>
        <a:p>
          <a:endParaRPr lang="en-US"/>
        </a:p>
      </dgm:t>
    </dgm:pt>
    <dgm:pt modelId="{6AC32C41-EC5B-4826-91DD-38FF65E6829A}" type="sibTrans" cxnId="{070F60F3-32F6-4FA3-8B07-37DC9CD6D3D9}">
      <dgm:prSet/>
      <dgm:spPr/>
      <dgm:t>
        <a:bodyPr/>
        <a:lstStyle/>
        <a:p>
          <a:endParaRPr lang="en-US"/>
        </a:p>
      </dgm:t>
    </dgm:pt>
    <dgm:pt modelId="{0C3963C9-C43D-4BBD-949E-EE359B361172}">
      <dgm:prSet/>
      <dgm:spPr/>
      <dgm:t>
        <a:bodyPr/>
        <a:lstStyle/>
        <a:p>
          <a:pPr rtl="0"/>
          <a:r>
            <a:rPr lang="en-ZA" dirty="0">
              <a:latin typeface="Arial" panose="020B0604020202020204" pitchFamily="34" charset="0"/>
              <a:cs typeface="Arial" panose="020B0604020202020204" pitchFamily="34" charset="0"/>
            </a:rPr>
            <a:t>Is there a centralised analytics function / team within your company?</a:t>
          </a:r>
        </a:p>
      </dgm:t>
    </dgm:pt>
    <dgm:pt modelId="{2F1DAC93-AAFD-403F-ABBD-A897C168136A}" type="parTrans" cxnId="{C9012790-FBE9-46D2-A02B-14BCA8381DB0}">
      <dgm:prSet/>
      <dgm:spPr/>
      <dgm:t>
        <a:bodyPr/>
        <a:lstStyle/>
        <a:p>
          <a:endParaRPr lang="en-US"/>
        </a:p>
      </dgm:t>
    </dgm:pt>
    <dgm:pt modelId="{D2454B4E-310B-4352-9ABE-FF193E4A2DE3}" type="sibTrans" cxnId="{C9012790-FBE9-46D2-A02B-14BCA8381DB0}">
      <dgm:prSet/>
      <dgm:spPr/>
      <dgm:t>
        <a:bodyPr/>
        <a:lstStyle/>
        <a:p>
          <a:endParaRPr lang="en-US"/>
        </a:p>
      </dgm:t>
    </dgm:pt>
    <dgm:pt modelId="{5704DACD-9F8E-4E8D-93DA-035744131B22}">
      <dgm:prSet/>
      <dgm:spPr/>
      <dgm:t>
        <a:bodyPr/>
        <a:lstStyle/>
        <a:p>
          <a:r>
            <a:rPr lang="en-ZA" dirty="0">
              <a:latin typeface="Arial" panose="020B0604020202020204" pitchFamily="34" charset="0"/>
              <a:cs typeface="Arial" panose="020B0604020202020204" pitchFamily="34" charset="0"/>
            </a:rPr>
            <a:t>Who is responsible for the analytical work in your organization?</a:t>
          </a:r>
        </a:p>
      </dgm:t>
    </dgm:pt>
    <dgm:pt modelId="{AB0BC964-72AA-437C-9B81-2AED55EE32A3}" type="parTrans" cxnId="{783D358C-640E-4A80-B81C-54A087374FC8}">
      <dgm:prSet/>
      <dgm:spPr/>
      <dgm:t>
        <a:bodyPr/>
        <a:lstStyle/>
        <a:p>
          <a:endParaRPr lang="en-US"/>
        </a:p>
      </dgm:t>
    </dgm:pt>
    <dgm:pt modelId="{29A5CE6D-1F80-4400-A1EE-D0DBF929B5F6}" type="sibTrans" cxnId="{783D358C-640E-4A80-B81C-54A087374FC8}">
      <dgm:prSet/>
      <dgm:spPr/>
      <dgm:t>
        <a:bodyPr/>
        <a:lstStyle/>
        <a:p>
          <a:endParaRPr lang="en-US"/>
        </a:p>
      </dgm:t>
    </dgm:pt>
    <dgm:pt modelId="{0D28B1D2-EE74-4CAE-BA29-762B5B3A5E46}">
      <dgm:prSet/>
      <dgm:spPr/>
      <dgm:t>
        <a:bodyPr/>
        <a:lstStyle/>
        <a:p>
          <a:r>
            <a:rPr lang="en-ZA" b="0" dirty="0"/>
            <a:t>Who is most likely to adopt and push for improved analytics within your organization?</a:t>
          </a:r>
          <a:endParaRPr lang="en-ZA" dirty="0">
            <a:latin typeface="Arial" panose="020B0604020202020204" pitchFamily="34" charset="0"/>
            <a:cs typeface="Arial" panose="020B0604020202020204" pitchFamily="34" charset="0"/>
          </a:endParaRPr>
        </a:p>
      </dgm:t>
    </dgm:pt>
    <dgm:pt modelId="{41F20BDF-5D20-4942-9F80-0279CFC14529}" type="parTrans" cxnId="{666B3C60-F3ED-4F47-AF82-C255593B7B43}">
      <dgm:prSet/>
      <dgm:spPr/>
      <dgm:t>
        <a:bodyPr/>
        <a:lstStyle/>
        <a:p>
          <a:endParaRPr lang="en-US"/>
        </a:p>
      </dgm:t>
    </dgm:pt>
    <dgm:pt modelId="{8D49EFF5-FF63-4B08-978E-778EDA6AC40B}" type="sibTrans" cxnId="{666B3C60-F3ED-4F47-AF82-C255593B7B43}">
      <dgm:prSet/>
      <dgm:spPr/>
      <dgm:t>
        <a:bodyPr/>
        <a:lstStyle/>
        <a:p>
          <a:endParaRPr lang="en-US"/>
        </a:p>
      </dgm:t>
    </dgm:pt>
    <dgm:pt modelId="{28B54CB1-7506-4EE8-B360-F3FF653981F4}">
      <dgm:prSet/>
      <dgm:spPr/>
      <dgm:t>
        <a:bodyPr/>
        <a:lstStyle/>
        <a:p>
          <a:r>
            <a:rPr lang="en-ZA" dirty="0">
              <a:latin typeface="Arial" panose="020B0604020202020204" pitchFamily="34" charset="0"/>
              <a:cs typeface="Arial" panose="020B0604020202020204" pitchFamily="34" charset="0"/>
            </a:rPr>
            <a:t>Data Driven Decision Making</a:t>
          </a:r>
        </a:p>
      </dgm:t>
    </dgm:pt>
    <dgm:pt modelId="{D3F3FCEE-4102-4027-BC64-DD4C55FDB681}" type="parTrans" cxnId="{E0AABCEC-74DC-4DFA-9D80-6923759119A9}">
      <dgm:prSet/>
      <dgm:spPr/>
      <dgm:t>
        <a:bodyPr/>
        <a:lstStyle/>
        <a:p>
          <a:endParaRPr lang="en-US"/>
        </a:p>
      </dgm:t>
    </dgm:pt>
    <dgm:pt modelId="{BC9DB572-AF07-4BF5-85FC-03DEE27DD172}" type="sibTrans" cxnId="{E0AABCEC-74DC-4DFA-9D80-6923759119A9}">
      <dgm:prSet/>
      <dgm:spPr/>
      <dgm:t>
        <a:bodyPr/>
        <a:lstStyle/>
        <a:p>
          <a:endParaRPr lang="en-US"/>
        </a:p>
      </dgm:t>
    </dgm:pt>
    <dgm:pt modelId="{2AE934DC-C307-4974-96B3-79BCDC630B38}">
      <dgm:prSet/>
      <dgm:spPr/>
      <dgm:t>
        <a:bodyPr/>
        <a:lstStyle/>
        <a:p>
          <a:r>
            <a:rPr lang="en-ZA" dirty="0">
              <a:latin typeface="Arial" panose="020B0604020202020204" pitchFamily="34" charset="0"/>
              <a:cs typeface="Arial" panose="020B0604020202020204" pitchFamily="34" charset="0"/>
            </a:rPr>
            <a:t>Are strategic decisions made in your company supported by data </a:t>
          </a:r>
          <a:r>
            <a:rPr lang="en-US" dirty="0">
              <a:latin typeface="Arial" panose="020B0604020202020204" pitchFamily="34" charset="0"/>
              <a:cs typeface="Arial" panose="020B0604020202020204" pitchFamily="34" charset="0"/>
            </a:rPr>
            <a:t>analytics?</a:t>
          </a:r>
          <a:endParaRPr lang="en-ZA" dirty="0">
            <a:latin typeface="Arial" panose="020B0604020202020204" pitchFamily="34" charset="0"/>
            <a:cs typeface="Arial" panose="020B0604020202020204" pitchFamily="34" charset="0"/>
          </a:endParaRPr>
        </a:p>
      </dgm:t>
    </dgm:pt>
    <dgm:pt modelId="{E76D587A-AE7E-4E29-8937-44A2A48EF9D8}" type="parTrans" cxnId="{D8A175B5-C1E2-4FC4-93C5-9845F8A57BA0}">
      <dgm:prSet/>
      <dgm:spPr/>
      <dgm:t>
        <a:bodyPr/>
        <a:lstStyle/>
        <a:p>
          <a:endParaRPr lang="en-US"/>
        </a:p>
      </dgm:t>
    </dgm:pt>
    <dgm:pt modelId="{AABB651E-A827-4AD1-9EC1-1B6794D4D805}" type="sibTrans" cxnId="{D8A175B5-C1E2-4FC4-93C5-9845F8A57BA0}">
      <dgm:prSet/>
      <dgm:spPr/>
      <dgm:t>
        <a:bodyPr/>
        <a:lstStyle/>
        <a:p>
          <a:endParaRPr lang="en-US"/>
        </a:p>
      </dgm:t>
    </dgm:pt>
    <dgm:pt modelId="{063F59FC-6187-4EA1-831C-4E74B294A1CF}">
      <dgm:prSet/>
      <dgm:spPr/>
      <dgm:t>
        <a:bodyPr/>
        <a:lstStyle/>
        <a:p>
          <a:r>
            <a:rPr lang="en-ZA" dirty="0">
              <a:latin typeface="Arial" panose="020B0604020202020204" pitchFamily="34" charset="0"/>
              <a:cs typeface="Arial" panose="020B0604020202020204" pitchFamily="34" charset="0"/>
            </a:rPr>
            <a:t>How often do you foresee data analytics being a key driver of strategy in your company in the next three years?</a:t>
          </a:r>
        </a:p>
      </dgm:t>
    </dgm:pt>
    <dgm:pt modelId="{DB9D080C-86CF-44CC-B322-6C9A58CF7742}" type="parTrans" cxnId="{4A7F3C20-5DF8-48C4-9A92-5B0B285869BF}">
      <dgm:prSet/>
      <dgm:spPr/>
      <dgm:t>
        <a:bodyPr/>
        <a:lstStyle/>
        <a:p>
          <a:endParaRPr lang="en-US"/>
        </a:p>
      </dgm:t>
    </dgm:pt>
    <dgm:pt modelId="{D6C41B16-D02D-4117-BE81-91E9D7A570BA}" type="sibTrans" cxnId="{4A7F3C20-5DF8-48C4-9A92-5B0B285869BF}">
      <dgm:prSet/>
      <dgm:spPr/>
      <dgm:t>
        <a:bodyPr/>
        <a:lstStyle/>
        <a:p>
          <a:endParaRPr lang="en-US"/>
        </a:p>
      </dgm:t>
    </dgm:pt>
    <dgm:pt modelId="{44D93FF2-F588-4798-8026-0B31890CDC3A}">
      <dgm:prSet/>
      <dgm:spPr/>
      <dgm:t>
        <a:bodyPr/>
        <a:lstStyle/>
        <a:p>
          <a:pPr rtl="0"/>
          <a:r>
            <a:rPr lang="en-ZA" dirty="0">
              <a:latin typeface="Arial" panose="020B0604020202020204" pitchFamily="34" charset="0"/>
              <a:cs typeface="Arial" panose="020B0604020202020204" pitchFamily="34" charset="0"/>
            </a:rPr>
            <a:t>What is the size of the analytics team in your company?</a:t>
          </a:r>
        </a:p>
      </dgm:t>
    </dgm:pt>
    <dgm:pt modelId="{DE9713D6-CD55-408A-8425-764A94471D22}" type="parTrans" cxnId="{9B24F982-718B-410E-ACD0-36F7A094B336}">
      <dgm:prSet/>
      <dgm:spPr/>
      <dgm:t>
        <a:bodyPr/>
        <a:lstStyle/>
        <a:p>
          <a:endParaRPr lang="en-US"/>
        </a:p>
      </dgm:t>
    </dgm:pt>
    <dgm:pt modelId="{5973973E-B588-456F-8DCF-BD23F07009B9}" type="sibTrans" cxnId="{9B24F982-718B-410E-ACD0-36F7A094B336}">
      <dgm:prSet/>
      <dgm:spPr/>
      <dgm:t>
        <a:bodyPr/>
        <a:lstStyle/>
        <a:p>
          <a:endParaRPr lang="en-US"/>
        </a:p>
      </dgm:t>
    </dgm:pt>
    <dgm:pt modelId="{E40A40BD-88C4-4FB2-BE94-B5A9DE3CE409}">
      <dgm:prSet/>
      <dgm:spPr/>
      <dgm:t>
        <a:bodyPr/>
        <a:lstStyle/>
        <a:p>
          <a:r>
            <a:rPr lang="en-ZA" dirty="0">
              <a:latin typeface="Arial" panose="020B0604020202020204" pitchFamily="34" charset="0"/>
              <a:cs typeface="Arial" panose="020B0604020202020204" pitchFamily="34" charset="0"/>
            </a:rPr>
            <a:t>Data</a:t>
          </a:r>
        </a:p>
      </dgm:t>
    </dgm:pt>
    <dgm:pt modelId="{95308DA0-E29E-4E34-B7CE-3694EAB1EB8F}" type="parTrans" cxnId="{C97E8AF6-3484-468F-B031-AAD5E9B5C0AA}">
      <dgm:prSet/>
      <dgm:spPr/>
      <dgm:t>
        <a:bodyPr/>
        <a:lstStyle/>
        <a:p>
          <a:endParaRPr lang="en-US"/>
        </a:p>
      </dgm:t>
    </dgm:pt>
    <dgm:pt modelId="{65951586-E62C-4D97-8F86-556EBEA59383}" type="sibTrans" cxnId="{C97E8AF6-3484-468F-B031-AAD5E9B5C0AA}">
      <dgm:prSet/>
      <dgm:spPr/>
      <dgm:t>
        <a:bodyPr/>
        <a:lstStyle/>
        <a:p>
          <a:endParaRPr lang="en-US"/>
        </a:p>
      </dgm:t>
    </dgm:pt>
    <dgm:pt modelId="{FEFDA363-3B82-479A-99BD-62129069BDCC}">
      <dgm:prSet/>
      <dgm:spPr/>
      <dgm:t>
        <a:bodyPr/>
        <a:lstStyle/>
        <a:p>
          <a:r>
            <a:rPr lang="en-ZA" dirty="0">
              <a:latin typeface="Arial" panose="020B0604020202020204" pitchFamily="34" charset="0"/>
              <a:cs typeface="Arial" panose="020B0604020202020204" pitchFamily="34" charset="0"/>
            </a:rPr>
            <a:t>Do you have direct access to the data at your employer?</a:t>
          </a:r>
        </a:p>
      </dgm:t>
    </dgm:pt>
    <dgm:pt modelId="{AD20B139-D2D3-4452-9FD0-61A3C0EC4D6F}" type="parTrans" cxnId="{A233DC0A-8E64-4DE5-B105-50416F785D55}">
      <dgm:prSet/>
      <dgm:spPr/>
      <dgm:t>
        <a:bodyPr/>
        <a:lstStyle/>
        <a:p>
          <a:endParaRPr lang="en-US"/>
        </a:p>
      </dgm:t>
    </dgm:pt>
    <dgm:pt modelId="{8C34C1B2-C344-4745-82AA-551C2A31F995}" type="sibTrans" cxnId="{A233DC0A-8E64-4DE5-B105-50416F785D55}">
      <dgm:prSet/>
      <dgm:spPr/>
      <dgm:t>
        <a:bodyPr/>
        <a:lstStyle/>
        <a:p>
          <a:endParaRPr lang="en-US"/>
        </a:p>
      </dgm:t>
    </dgm:pt>
    <dgm:pt modelId="{008C5E62-5B71-477F-BAFD-4EBFDEB2522A}">
      <dgm:prSet/>
      <dgm:spPr/>
      <dgm:t>
        <a:bodyPr/>
        <a:lstStyle/>
        <a:p>
          <a:r>
            <a:rPr lang="en-ZA" dirty="0">
              <a:latin typeface="Arial" panose="020B0604020202020204" pitchFamily="34" charset="0"/>
              <a:cs typeface="Arial" panose="020B0604020202020204" pitchFamily="34" charset="0"/>
            </a:rPr>
            <a:t>What percentage of your data is on your employer’s internal </a:t>
          </a:r>
          <a:r>
            <a:rPr lang="en-US" dirty="0">
              <a:latin typeface="Arial" panose="020B0604020202020204" pitchFamily="34" charset="0"/>
              <a:cs typeface="Arial" panose="020B0604020202020204" pitchFamily="34" charset="0"/>
            </a:rPr>
            <a:t>system?</a:t>
          </a:r>
          <a:endParaRPr lang="en-ZA" dirty="0">
            <a:latin typeface="Arial" panose="020B0604020202020204" pitchFamily="34" charset="0"/>
            <a:cs typeface="Arial" panose="020B0604020202020204" pitchFamily="34" charset="0"/>
          </a:endParaRPr>
        </a:p>
      </dgm:t>
    </dgm:pt>
    <dgm:pt modelId="{BAD16A35-7FCA-4A00-AB8B-FD1858F2ADD4}" type="parTrans" cxnId="{85AC25F5-CE74-46CB-B354-CB1BD0445613}">
      <dgm:prSet/>
      <dgm:spPr/>
      <dgm:t>
        <a:bodyPr/>
        <a:lstStyle/>
        <a:p>
          <a:endParaRPr lang="en-US"/>
        </a:p>
      </dgm:t>
    </dgm:pt>
    <dgm:pt modelId="{4141DBA1-563A-42D9-9A3A-317931074646}" type="sibTrans" cxnId="{85AC25F5-CE74-46CB-B354-CB1BD0445613}">
      <dgm:prSet/>
      <dgm:spPr/>
      <dgm:t>
        <a:bodyPr/>
        <a:lstStyle/>
        <a:p>
          <a:endParaRPr lang="en-US"/>
        </a:p>
      </dgm:t>
    </dgm:pt>
    <dgm:pt modelId="{6BD6DD85-4195-42CD-835B-C90ABC9C8E15}">
      <dgm:prSet/>
      <dgm:spPr/>
      <dgm:t>
        <a:bodyPr/>
        <a:lstStyle/>
        <a:p>
          <a:r>
            <a:rPr lang="en-ZA" dirty="0">
              <a:latin typeface="Arial" panose="020B0604020202020204" pitchFamily="34" charset="0"/>
              <a:cs typeface="Arial" panose="020B0604020202020204" pitchFamily="34" charset="0"/>
            </a:rPr>
            <a:t>Do you make use of any of the following external data sources?</a:t>
          </a:r>
        </a:p>
      </dgm:t>
    </dgm:pt>
    <dgm:pt modelId="{649DF7A5-A028-4ADF-A705-F70EA8928CC6}" type="parTrans" cxnId="{9EA35BF7-DB05-4A64-A398-35DEE887096D}">
      <dgm:prSet/>
      <dgm:spPr/>
      <dgm:t>
        <a:bodyPr/>
        <a:lstStyle/>
        <a:p>
          <a:endParaRPr lang="en-US"/>
        </a:p>
      </dgm:t>
    </dgm:pt>
    <dgm:pt modelId="{13FCA6F3-A0CA-4B40-A152-E051DB41C5F0}" type="sibTrans" cxnId="{9EA35BF7-DB05-4A64-A398-35DEE887096D}">
      <dgm:prSet/>
      <dgm:spPr/>
      <dgm:t>
        <a:bodyPr/>
        <a:lstStyle/>
        <a:p>
          <a:endParaRPr lang="en-US"/>
        </a:p>
      </dgm:t>
    </dgm:pt>
    <dgm:pt modelId="{F2B9046B-BBBB-474B-86A7-EB6C7C5548E1}">
      <dgm:prSet/>
      <dgm:spPr/>
      <dgm:t>
        <a:bodyPr/>
        <a:lstStyle/>
        <a:p>
          <a:r>
            <a:rPr lang="en-ZA" dirty="0">
              <a:latin typeface="Arial" panose="020B0604020202020204" pitchFamily="34" charset="0"/>
              <a:cs typeface="Arial" panose="020B0604020202020204" pitchFamily="34" charset="0"/>
            </a:rPr>
            <a:t>What percentage of the data in your company is used for analytics?</a:t>
          </a:r>
        </a:p>
      </dgm:t>
    </dgm:pt>
    <dgm:pt modelId="{BB825FC8-7DB8-441D-A1AC-BF43AA3573B9}" type="parTrans" cxnId="{1D00DB8C-67BA-4950-853B-FC56E9415DC8}">
      <dgm:prSet/>
      <dgm:spPr/>
      <dgm:t>
        <a:bodyPr/>
        <a:lstStyle/>
        <a:p>
          <a:endParaRPr lang="en-US"/>
        </a:p>
      </dgm:t>
    </dgm:pt>
    <dgm:pt modelId="{DE43A40B-7E3E-4613-B190-828A3CD42360}" type="sibTrans" cxnId="{1D00DB8C-67BA-4950-853B-FC56E9415DC8}">
      <dgm:prSet/>
      <dgm:spPr/>
      <dgm:t>
        <a:bodyPr/>
        <a:lstStyle/>
        <a:p>
          <a:endParaRPr lang="en-US"/>
        </a:p>
      </dgm:t>
    </dgm:pt>
    <dgm:pt modelId="{5F890F02-7CD9-4C55-89F4-58C7646130DA}" type="pres">
      <dgm:prSet presAssocID="{6C64C1FB-BB60-49A1-8F55-47F0C3B9CBE2}" presName="linear" presStyleCnt="0">
        <dgm:presLayoutVars>
          <dgm:dir/>
          <dgm:animLvl val="lvl"/>
          <dgm:resizeHandles val="exact"/>
        </dgm:presLayoutVars>
      </dgm:prSet>
      <dgm:spPr/>
    </dgm:pt>
    <dgm:pt modelId="{E10E203F-7CE5-4E32-96DE-7D21D5F02EA3}" type="pres">
      <dgm:prSet presAssocID="{C1E18C2A-E5B3-47E4-852C-C5EA05255173}" presName="parentLin" presStyleCnt="0"/>
      <dgm:spPr/>
    </dgm:pt>
    <dgm:pt modelId="{5B6B959F-FC13-4D6C-AFE6-89075BA047C2}" type="pres">
      <dgm:prSet presAssocID="{C1E18C2A-E5B3-47E4-852C-C5EA05255173}" presName="parentLeftMargin" presStyleLbl="node1" presStyleIdx="0" presStyleCnt="3"/>
      <dgm:spPr/>
    </dgm:pt>
    <dgm:pt modelId="{5F7BC7F1-5030-457A-963A-E30CC6E04A9E}" type="pres">
      <dgm:prSet presAssocID="{C1E18C2A-E5B3-47E4-852C-C5EA05255173}" presName="parentText" presStyleLbl="node1" presStyleIdx="0" presStyleCnt="3">
        <dgm:presLayoutVars>
          <dgm:chMax val="0"/>
          <dgm:bulletEnabled val="1"/>
        </dgm:presLayoutVars>
      </dgm:prSet>
      <dgm:spPr/>
    </dgm:pt>
    <dgm:pt modelId="{0C93E5C0-AD01-44B5-8AF5-E68D9E839625}" type="pres">
      <dgm:prSet presAssocID="{C1E18C2A-E5B3-47E4-852C-C5EA05255173}" presName="negativeSpace" presStyleCnt="0"/>
      <dgm:spPr/>
    </dgm:pt>
    <dgm:pt modelId="{45820CF7-F92A-4E9F-A648-C8663002259C}" type="pres">
      <dgm:prSet presAssocID="{C1E18C2A-E5B3-47E4-852C-C5EA05255173}" presName="childText" presStyleLbl="conFgAcc1" presStyleIdx="0" presStyleCnt="3">
        <dgm:presLayoutVars>
          <dgm:bulletEnabled val="1"/>
        </dgm:presLayoutVars>
      </dgm:prSet>
      <dgm:spPr/>
    </dgm:pt>
    <dgm:pt modelId="{0811EE8B-56CB-423F-B441-D7E910BC9DF6}" type="pres">
      <dgm:prSet presAssocID="{6AC32C41-EC5B-4826-91DD-38FF65E6829A}" presName="spaceBetweenRectangles" presStyleCnt="0"/>
      <dgm:spPr/>
    </dgm:pt>
    <dgm:pt modelId="{FFECDAFF-7DE6-4718-9515-96AE0B6E1C65}" type="pres">
      <dgm:prSet presAssocID="{28B54CB1-7506-4EE8-B360-F3FF653981F4}" presName="parentLin" presStyleCnt="0"/>
      <dgm:spPr/>
    </dgm:pt>
    <dgm:pt modelId="{EACBC6BE-CC4E-4B3E-BD3C-275CAD7B1891}" type="pres">
      <dgm:prSet presAssocID="{28B54CB1-7506-4EE8-B360-F3FF653981F4}" presName="parentLeftMargin" presStyleLbl="node1" presStyleIdx="0" presStyleCnt="3"/>
      <dgm:spPr/>
    </dgm:pt>
    <dgm:pt modelId="{F1CAC6D1-25C5-45A9-A0F6-BA62D5A80D46}" type="pres">
      <dgm:prSet presAssocID="{28B54CB1-7506-4EE8-B360-F3FF653981F4}" presName="parentText" presStyleLbl="node1" presStyleIdx="1" presStyleCnt="3">
        <dgm:presLayoutVars>
          <dgm:chMax val="0"/>
          <dgm:bulletEnabled val="1"/>
        </dgm:presLayoutVars>
      </dgm:prSet>
      <dgm:spPr/>
    </dgm:pt>
    <dgm:pt modelId="{72CE5353-A80C-4BF8-8314-F127F151480E}" type="pres">
      <dgm:prSet presAssocID="{28B54CB1-7506-4EE8-B360-F3FF653981F4}" presName="negativeSpace" presStyleCnt="0"/>
      <dgm:spPr/>
    </dgm:pt>
    <dgm:pt modelId="{0FBA3C50-FF65-433D-B248-F70FF97B511B}" type="pres">
      <dgm:prSet presAssocID="{28B54CB1-7506-4EE8-B360-F3FF653981F4}" presName="childText" presStyleLbl="conFgAcc1" presStyleIdx="1" presStyleCnt="3">
        <dgm:presLayoutVars>
          <dgm:bulletEnabled val="1"/>
        </dgm:presLayoutVars>
      </dgm:prSet>
      <dgm:spPr/>
    </dgm:pt>
    <dgm:pt modelId="{3AF06177-E30D-47D5-85AC-5A6566F72642}" type="pres">
      <dgm:prSet presAssocID="{BC9DB572-AF07-4BF5-85FC-03DEE27DD172}" presName="spaceBetweenRectangles" presStyleCnt="0"/>
      <dgm:spPr/>
    </dgm:pt>
    <dgm:pt modelId="{16910140-8BA0-484F-802D-EE325AB4207E}" type="pres">
      <dgm:prSet presAssocID="{E40A40BD-88C4-4FB2-BE94-B5A9DE3CE409}" presName="parentLin" presStyleCnt="0"/>
      <dgm:spPr/>
    </dgm:pt>
    <dgm:pt modelId="{D822F510-76BC-4D16-A543-47BA1116D7D1}" type="pres">
      <dgm:prSet presAssocID="{E40A40BD-88C4-4FB2-BE94-B5A9DE3CE409}" presName="parentLeftMargin" presStyleLbl="node1" presStyleIdx="1" presStyleCnt="3"/>
      <dgm:spPr/>
    </dgm:pt>
    <dgm:pt modelId="{AB07AEDD-6388-4568-9723-963F91EC9F30}" type="pres">
      <dgm:prSet presAssocID="{E40A40BD-88C4-4FB2-BE94-B5A9DE3CE409}" presName="parentText" presStyleLbl="node1" presStyleIdx="2" presStyleCnt="3">
        <dgm:presLayoutVars>
          <dgm:chMax val="0"/>
          <dgm:bulletEnabled val="1"/>
        </dgm:presLayoutVars>
      </dgm:prSet>
      <dgm:spPr/>
    </dgm:pt>
    <dgm:pt modelId="{7D090E1B-1A75-415E-83A7-DCB24C6DA3D9}" type="pres">
      <dgm:prSet presAssocID="{E40A40BD-88C4-4FB2-BE94-B5A9DE3CE409}" presName="negativeSpace" presStyleCnt="0"/>
      <dgm:spPr/>
    </dgm:pt>
    <dgm:pt modelId="{DA7381FE-7C47-4933-AA66-6BEC34B43F7A}" type="pres">
      <dgm:prSet presAssocID="{E40A40BD-88C4-4FB2-BE94-B5A9DE3CE409}" presName="childText" presStyleLbl="conFgAcc1" presStyleIdx="2" presStyleCnt="3">
        <dgm:presLayoutVars>
          <dgm:bulletEnabled val="1"/>
        </dgm:presLayoutVars>
      </dgm:prSet>
      <dgm:spPr/>
    </dgm:pt>
  </dgm:ptLst>
  <dgm:cxnLst>
    <dgm:cxn modelId="{A233DC0A-8E64-4DE5-B105-50416F785D55}" srcId="{E40A40BD-88C4-4FB2-BE94-B5A9DE3CE409}" destId="{FEFDA363-3B82-479A-99BD-62129069BDCC}" srcOrd="0" destOrd="0" parTransId="{AD20B139-D2D3-4452-9FD0-61A3C0EC4D6F}" sibTransId="{8C34C1B2-C344-4745-82AA-551C2A31F995}"/>
    <dgm:cxn modelId="{711BE61F-A135-4741-BBD0-89DF91CDFCE7}" type="presOf" srcId="{0D28B1D2-EE74-4CAE-BA29-762B5B3A5E46}" destId="{45820CF7-F92A-4E9F-A648-C8663002259C}" srcOrd="0" destOrd="3" presId="urn:microsoft.com/office/officeart/2005/8/layout/list1"/>
    <dgm:cxn modelId="{4A7F3C20-5DF8-48C4-9A92-5B0B285869BF}" srcId="{28B54CB1-7506-4EE8-B360-F3FF653981F4}" destId="{063F59FC-6187-4EA1-831C-4E74B294A1CF}" srcOrd="1" destOrd="0" parTransId="{DB9D080C-86CF-44CC-B322-6C9A58CF7742}" sibTransId="{D6C41B16-D02D-4117-BE81-91E9D7A570BA}"/>
    <dgm:cxn modelId="{333CF62A-C30D-4C44-A349-55813362A556}" type="presOf" srcId="{063F59FC-6187-4EA1-831C-4E74B294A1CF}" destId="{0FBA3C50-FF65-433D-B248-F70FF97B511B}" srcOrd="0" destOrd="1" presId="urn:microsoft.com/office/officeart/2005/8/layout/list1"/>
    <dgm:cxn modelId="{C82A212D-3A96-4379-BBCB-1958BD50F6AF}" type="presOf" srcId="{008C5E62-5B71-477F-BAFD-4EBFDEB2522A}" destId="{DA7381FE-7C47-4933-AA66-6BEC34B43F7A}" srcOrd="0" destOrd="1" presId="urn:microsoft.com/office/officeart/2005/8/layout/list1"/>
    <dgm:cxn modelId="{F1385A38-8961-4FA7-918F-48068D7742E2}" type="presOf" srcId="{E40A40BD-88C4-4FB2-BE94-B5A9DE3CE409}" destId="{D822F510-76BC-4D16-A543-47BA1116D7D1}" srcOrd="0" destOrd="0" presId="urn:microsoft.com/office/officeart/2005/8/layout/list1"/>
    <dgm:cxn modelId="{5CEBB45D-D92A-4D38-B111-C817C86C6A4B}" type="presOf" srcId="{28B54CB1-7506-4EE8-B360-F3FF653981F4}" destId="{EACBC6BE-CC4E-4B3E-BD3C-275CAD7B1891}" srcOrd="0" destOrd="0" presId="urn:microsoft.com/office/officeart/2005/8/layout/list1"/>
    <dgm:cxn modelId="{666B3C60-F3ED-4F47-AF82-C255593B7B43}" srcId="{C1E18C2A-E5B3-47E4-852C-C5EA05255173}" destId="{0D28B1D2-EE74-4CAE-BA29-762B5B3A5E46}" srcOrd="2" destOrd="0" parTransId="{41F20BDF-5D20-4942-9F80-0279CFC14529}" sibTransId="{8D49EFF5-FF63-4B08-978E-778EDA6AC40B}"/>
    <dgm:cxn modelId="{67776C62-0EFB-474B-845E-14C9D6CB7896}" type="presOf" srcId="{FEFDA363-3B82-479A-99BD-62129069BDCC}" destId="{DA7381FE-7C47-4933-AA66-6BEC34B43F7A}" srcOrd="0" destOrd="0" presId="urn:microsoft.com/office/officeart/2005/8/layout/list1"/>
    <dgm:cxn modelId="{9939916A-5B1F-4526-AB1F-124A12C260A1}" type="presOf" srcId="{C1E18C2A-E5B3-47E4-852C-C5EA05255173}" destId="{5F7BC7F1-5030-457A-963A-E30CC6E04A9E}" srcOrd="1" destOrd="0" presId="urn:microsoft.com/office/officeart/2005/8/layout/list1"/>
    <dgm:cxn modelId="{0E3EB071-5154-4FA3-B0A3-B2DAD7DE5BCB}" type="presOf" srcId="{5704DACD-9F8E-4E8D-93DA-035744131B22}" destId="{45820CF7-F92A-4E9F-A648-C8663002259C}" srcOrd="0" destOrd="2" presId="urn:microsoft.com/office/officeart/2005/8/layout/list1"/>
    <dgm:cxn modelId="{3B4AF872-C6A2-4BAF-B893-A211F335D303}" type="presOf" srcId="{6C64C1FB-BB60-49A1-8F55-47F0C3B9CBE2}" destId="{5F890F02-7CD9-4C55-89F4-58C7646130DA}" srcOrd="0" destOrd="0" presId="urn:microsoft.com/office/officeart/2005/8/layout/list1"/>
    <dgm:cxn modelId="{06F5F978-CFC1-4585-A3B1-976D3FF7E21F}" type="presOf" srcId="{0C3963C9-C43D-4BBD-949E-EE359B361172}" destId="{45820CF7-F92A-4E9F-A648-C8663002259C}" srcOrd="0" destOrd="0" presId="urn:microsoft.com/office/officeart/2005/8/layout/list1"/>
    <dgm:cxn modelId="{9B24F982-718B-410E-ACD0-36F7A094B336}" srcId="{0C3963C9-C43D-4BBD-949E-EE359B361172}" destId="{44D93FF2-F588-4798-8026-0B31890CDC3A}" srcOrd="0" destOrd="0" parTransId="{DE9713D6-CD55-408A-8425-764A94471D22}" sibTransId="{5973973E-B588-456F-8DCF-BD23F07009B9}"/>
    <dgm:cxn modelId="{4710E488-80F5-4899-BFE4-ACA317794EB2}" type="presOf" srcId="{C1E18C2A-E5B3-47E4-852C-C5EA05255173}" destId="{5B6B959F-FC13-4D6C-AFE6-89075BA047C2}" srcOrd="0" destOrd="0" presId="urn:microsoft.com/office/officeart/2005/8/layout/list1"/>
    <dgm:cxn modelId="{783D358C-640E-4A80-B81C-54A087374FC8}" srcId="{C1E18C2A-E5B3-47E4-852C-C5EA05255173}" destId="{5704DACD-9F8E-4E8D-93DA-035744131B22}" srcOrd="1" destOrd="0" parTransId="{AB0BC964-72AA-437C-9B81-2AED55EE32A3}" sibTransId="{29A5CE6D-1F80-4400-A1EE-D0DBF929B5F6}"/>
    <dgm:cxn modelId="{1D00DB8C-67BA-4950-853B-FC56E9415DC8}" srcId="{008C5E62-5B71-477F-BAFD-4EBFDEB2522A}" destId="{F2B9046B-BBBB-474B-86A7-EB6C7C5548E1}" srcOrd="0" destOrd="0" parTransId="{BB825FC8-7DB8-441D-A1AC-BF43AA3573B9}" sibTransId="{DE43A40B-7E3E-4613-B190-828A3CD42360}"/>
    <dgm:cxn modelId="{C9012790-FBE9-46D2-A02B-14BCA8381DB0}" srcId="{C1E18C2A-E5B3-47E4-852C-C5EA05255173}" destId="{0C3963C9-C43D-4BBD-949E-EE359B361172}" srcOrd="0" destOrd="0" parTransId="{2F1DAC93-AAFD-403F-ABBD-A897C168136A}" sibTransId="{D2454B4E-310B-4352-9ABE-FF193E4A2DE3}"/>
    <dgm:cxn modelId="{863CAC9B-767C-4CDF-ACC4-31D07E193E0A}" type="presOf" srcId="{E40A40BD-88C4-4FB2-BE94-B5A9DE3CE409}" destId="{AB07AEDD-6388-4568-9723-963F91EC9F30}" srcOrd="1" destOrd="0" presId="urn:microsoft.com/office/officeart/2005/8/layout/list1"/>
    <dgm:cxn modelId="{7780BF9E-2701-4C54-9C84-EEE969B0698C}" type="presOf" srcId="{6BD6DD85-4195-42CD-835B-C90ABC9C8E15}" destId="{DA7381FE-7C47-4933-AA66-6BEC34B43F7A}" srcOrd="0" destOrd="3" presId="urn:microsoft.com/office/officeart/2005/8/layout/list1"/>
    <dgm:cxn modelId="{83C8F8B2-B13B-428C-A351-2E0EC0B67E5B}" type="presOf" srcId="{44D93FF2-F588-4798-8026-0B31890CDC3A}" destId="{45820CF7-F92A-4E9F-A648-C8663002259C}" srcOrd="0" destOrd="1" presId="urn:microsoft.com/office/officeart/2005/8/layout/list1"/>
    <dgm:cxn modelId="{D8A175B5-C1E2-4FC4-93C5-9845F8A57BA0}" srcId="{28B54CB1-7506-4EE8-B360-F3FF653981F4}" destId="{2AE934DC-C307-4974-96B3-79BCDC630B38}" srcOrd="0" destOrd="0" parTransId="{E76D587A-AE7E-4E29-8937-44A2A48EF9D8}" sibTransId="{AABB651E-A827-4AD1-9EC1-1B6794D4D805}"/>
    <dgm:cxn modelId="{636BDBBB-4ECB-4EB6-AB97-E64F19021816}" type="presOf" srcId="{2AE934DC-C307-4974-96B3-79BCDC630B38}" destId="{0FBA3C50-FF65-433D-B248-F70FF97B511B}" srcOrd="0" destOrd="0" presId="urn:microsoft.com/office/officeart/2005/8/layout/list1"/>
    <dgm:cxn modelId="{01F0D9CD-F969-44C1-82A3-5ECCDD4F107F}" type="presOf" srcId="{F2B9046B-BBBB-474B-86A7-EB6C7C5548E1}" destId="{DA7381FE-7C47-4933-AA66-6BEC34B43F7A}" srcOrd="0" destOrd="2" presId="urn:microsoft.com/office/officeart/2005/8/layout/list1"/>
    <dgm:cxn modelId="{46A4A0D8-BCF1-4DC6-A8A7-FA1A4DB3B23B}" type="presOf" srcId="{28B54CB1-7506-4EE8-B360-F3FF653981F4}" destId="{F1CAC6D1-25C5-45A9-A0F6-BA62D5A80D46}" srcOrd="1" destOrd="0" presId="urn:microsoft.com/office/officeart/2005/8/layout/list1"/>
    <dgm:cxn modelId="{E0AABCEC-74DC-4DFA-9D80-6923759119A9}" srcId="{6C64C1FB-BB60-49A1-8F55-47F0C3B9CBE2}" destId="{28B54CB1-7506-4EE8-B360-F3FF653981F4}" srcOrd="1" destOrd="0" parTransId="{D3F3FCEE-4102-4027-BC64-DD4C55FDB681}" sibTransId="{BC9DB572-AF07-4BF5-85FC-03DEE27DD172}"/>
    <dgm:cxn modelId="{070F60F3-32F6-4FA3-8B07-37DC9CD6D3D9}" srcId="{6C64C1FB-BB60-49A1-8F55-47F0C3B9CBE2}" destId="{C1E18C2A-E5B3-47E4-852C-C5EA05255173}" srcOrd="0" destOrd="0" parTransId="{8EE250A3-FCAB-4D3F-B814-4C50904EEA86}" sibTransId="{6AC32C41-EC5B-4826-91DD-38FF65E6829A}"/>
    <dgm:cxn modelId="{85AC25F5-CE74-46CB-B354-CB1BD0445613}" srcId="{E40A40BD-88C4-4FB2-BE94-B5A9DE3CE409}" destId="{008C5E62-5B71-477F-BAFD-4EBFDEB2522A}" srcOrd="1" destOrd="0" parTransId="{BAD16A35-7FCA-4A00-AB8B-FD1858F2ADD4}" sibTransId="{4141DBA1-563A-42D9-9A3A-317931074646}"/>
    <dgm:cxn modelId="{C97E8AF6-3484-468F-B031-AAD5E9B5C0AA}" srcId="{6C64C1FB-BB60-49A1-8F55-47F0C3B9CBE2}" destId="{E40A40BD-88C4-4FB2-BE94-B5A9DE3CE409}" srcOrd="2" destOrd="0" parTransId="{95308DA0-E29E-4E34-B7CE-3694EAB1EB8F}" sibTransId="{65951586-E62C-4D97-8F86-556EBEA59383}"/>
    <dgm:cxn modelId="{9EA35BF7-DB05-4A64-A398-35DEE887096D}" srcId="{E40A40BD-88C4-4FB2-BE94-B5A9DE3CE409}" destId="{6BD6DD85-4195-42CD-835B-C90ABC9C8E15}" srcOrd="2" destOrd="0" parTransId="{649DF7A5-A028-4ADF-A705-F70EA8928CC6}" sibTransId="{13FCA6F3-A0CA-4B40-A152-E051DB41C5F0}"/>
    <dgm:cxn modelId="{57EBD285-A00C-4480-B734-3450216B6AD9}" type="presParOf" srcId="{5F890F02-7CD9-4C55-89F4-58C7646130DA}" destId="{E10E203F-7CE5-4E32-96DE-7D21D5F02EA3}" srcOrd="0" destOrd="0" presId="urn:microsoft.com/office/officeart/2005/8/layout/list1"/>
    <dgm:cxn modelId="{A8746941-5B5D-4319-80F0-3F90AC4D9A19}" type="presParOf" srcId="{E10E203F-7CE5-4E32-96DE-7D21D5F02EA3}" destId="{5B6B959F-FC13-4D6C-AFE6-89075BA047C2}" srcOrd="0" destOrd="0" presId="urn:microsoft.com/office/officeart/2005/8/layout/list1"/>
    <dgm:cxn modelId="{E3F3ED44-0E63-4086-A9E9-66C5B359122D}" type="presParOf" srcId="{E10E203F-7CE5-4E32-96DE-7D21D5F02EA3}" destId="{5F7BC7F1-5030-457A-963A-E30CC6E04A9E}" srcOrd="1" destOrd="0" presId="urn:microsoft.com/office/officeart/2005/8/layout/list1"/>
    <dgm:cxn modelId="{63CEA7D2-4D45-4831-9E73-FB0E766CF2D1}" type="presParOf" srcId="{5F890F02-7CD9-4C55-89F4-58C7646130DA}" destId="{0C93E5C0-AD01-44B5-8AF5-E68D9E839625}" srcOrd="1" destOrd="0" presId="urn:microsoft.com/office/officeart/2005/8/layout/list1"/>
    <dgm:cxn modelId="{9F710028-0E71-4E6F-B677-CBB1AA55D67B}" type="presParOf" srcId="{5F890F02-7CD9-4C55-89F4-58C7646130DA}" destId="{45820CF7-F92A-4E9F-A648-C8663002259C}" srcOrd="2" destOrd="0" presId="urn:microsoft.com/office/officeart/2005/8/layout/list1"/>
    <dgm:cxn modelId="{5C06AD49-E246-436F-83F9-A9EADA76D1EA}" type="presParOf" srcId="{5F890F02-7CD9-4C55-89F4-58C7646130DA}" destId="{0811EE8B-56CB-423F-B441-D7E910BC9DF6}" srcOrd="3" destOrd="0" presId="urn:microsoft.com/office/officeart/2005/8/layout/list1"/>
    <dgm:cxn modelId="{52BFA249-4070-4ED0-88B2-8890A5306293}" type="presParOf" srcId="{5F890F02-7CD9-4C55-89F4-58C7646130DA}" destId="{FFECDAFF-7DE6-4718-9515-96AE0B6E1C65}" srcOrd="4" destOrd="0" presId="urn:microsoft.com/office/officeart/2005/8/layout/list1"/>
    <dgm:cxn modelId="{79BFBCE7-A36F-4C18-A493-C3F3A0B5309A}" type="presParOf" srcId="{FFECDAFF-7DE6-4718-9515-96AE0B6E1C65}" destId="{EACBC6BE-CC4E-4B3E-BD3C-275CAD7B1891}" srcOrd="0" destOrd="0" presId="urn:microsoft.com/office/officeart/2005/8/layout/list1"/>
    <dgm:cxn modelId="{6298A404-C085-43F8-B25D-C3AB6F50CB3B}" type="presParOf" srcId="{FFECDAFF-7DE6-4718-9515-96AE0B6E1C65}" destId="{F1CAC6D1-25C5-45A9-A0F6-BA62D5A80D46}" srcOrd="1" destOrd="0" presId="urn:microsoft.com/office/officeart/2005/8/layout/list1"/>
    <dgm:cxn modelId="{26C403FD-F317-4AF8-9CF9-835E9E6370F6}" type="presParOf" srcId="{5F890F02-7CD9-4C55-89F4-58C7646130DA}" destId="{72CE5353-A80C-4BF8-8314-F127F151480E}" srcOrd="5" destOrd="0" presId="urn:microsoft.com/office/officeart/2005/8/layout/list1"/>
    <dgm:cxn modelId="{967E9DEF-A757-4C4A-A0C9-A4C1F9FBE658}" type="presParOf" srcId="{5F890F02-7CD9-4C55-89F4-58C7646130DA}" destId="{0FBA3C50-FF65-433D-B248-F70FF97B511B}" srcOrd="6" destOrd="0" presId="urn:microsoft.com/office/officeart/2005/8/layout/list1"/>
    <dgm:cxn modelId="{4FD8C8A0-9B36-47D6-A601-20E241C0584A}" type="presParOf" srcId="{5F890F02-7CD9-4C55-89F4-58C7646130DA}" destId="{3AF06177-E30D-47D5-85AC-5A6566F72642}" srcOrd="7" destOrd="0" presId="urn:microsoft.com/office/officeart/2005/8/layout/list1"/>
    <dgm:cxn modelId="{DF5F32F8-4963-4413-8576-5E602DE03A75}" type="presParOf" srcId="{5F890F02-7CD9-4C55-89F4-58C7646130DA}" destId="{16910140-8BA0-484F-802D-EE325AB4207E}" srcOrd="8" destOrd="0" presId="urn:microsoft.com/office/officeart/2005/8/layout/list1"/>
    <dgm:cxn modelId="{57077141-2E90-4C35-AB59-B2370C9423A3}" type="presParOf" srcId="{16910140-8BA0-484F-802D-EE325AB4207E}" destId="{D822F510-76BC-4D16-A543-47BA1116D7D1}" srcOrd="0" destOrd="0" presId="urn:microsoft.com/office/officeart/2005/8/layout/list1"/>
    <dgm:cxn modelId="{91081730-4C1B-4167-B9AE-27CA7C2C318C}" type="presParOf" srcId="{16910140-8BA0-484F-802D-EE325AB4207E}" destId="{AB07AEDD-6388-4568-9723-963F91EC9F30}" srcOrd="1" destOrd="0" presId="urn:microsoft.com/office/officeart/2005/8/layout/list1"/>
    <dgm:cxn modelId="{E550E2ED-339F-42AE-AD19-47580F47BA37}" type="presParOf" srcId="{5F890F02-7CD9-4C55-89F4-58C7646130DA}" destId="{7D090E1B-1A75-415E-83A7-DCB24C6DA3D9}" srcOrd="9" destOrd="0" presId="urn:microsoft.com/office/officeart/2005/8/layout/list1"/>
    <dgm:cxn modelId="{BDF351C6-96CE-46DC-9F48-5747B6500E43}" type="presParOf" srcId="{5F890F02-7CD9-4C55-89F4-58C7646130DA}" destId="{DA7381FE-7C47-4933-AA66-6BEC34B43F7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BB04EA-C03A-4563-903C-7E53112E7FB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D6E5E46-4486-4B44-9DED-468CD05A3FD1}">
      <dgm:prSet/>
      <dgm:spPr/>
      <dgm:t>
        <a:bodyPr/>
        <a:lstStyle/>
        <a:p>
          <a:pPr rtl="0"/>
          <a:r>
            <a:rPr lang="en-ZA" dirty="0">
              <a:latin typeface="Arial" panose="020B0604020202020204" pitchFamily="34" charset="0"/>
              <a:cs typeface="Arial" panose="020B0604020202020204" pitchFamily="34" charset="0"/>
            </a:rPr>
            <a:t>Which of the following functions do you perform in your current role?</a:t>
          </a:r>
        </a:p>
      </dgm:t>
    </dgm:pt>
    <dgm:pt modelId="{A00DACED-00FC-4888-8D0B-97DD073AD52C}" type="parTrans" cxnId="{B60D1573-0A35-4FBB-9130-55B2401690A2}">
      <dgm:prSet/>
      <dgm:spPr/>
      <dgm:t>
        <a:bodyPr/>
        <a:lstStyle/>
        <a:p>
          <a:endParaRPr lang="en-US"/>
        </a:p>
      </dgm:t>
    </dgm:pt>
    <dgm:pt modelId="{747D62BF-D28F-4BCD-80BC-6B198949CE17}" type="sibTrans" cxnId="{B60D1573-0A35-4FBB-9130-55B2401690A2}">
      <dgm:prSet/>
      <dgm:spPr/>
      <dgm:t>
        <a:bodyPr/>
        <a:lstStyle/>
        <a:p>
          <a:endParaRPr lang="en-US"/>
        </a:p>
      </dgm:t>
    </dgm:pt>
    <dgm:pt modelId="{13DA0A9B-9640-42F8-9D88-C1CFE9414812}">
      <dgm:prSet/>
      <dgm:spPr/>
      <dgm:t>
        <a:bodyPr/>
        <a:lstStyle/>
        <a:p>
          <a:r>
            <a:rPr lang="en-ZA" dirty="0">
              <a:latin typeface="Arial" panose="020B0604020202020204" pitchFamily="34" charset="0"/>
              <a:cs typeface="Arial" panose="020B0604020202020204" pitchFamily="34" charset="0"/>
            </a:rPr>
            <a:t>How would you best describe your familiarity with the data science </a:t>
          </a:r>
          <a:r>
            <a:rPr lang="en-US" dirty="0">
              <a:latin typeface="Arial" panose="020B0604020202020204" pitchFamily="34" charset="0"/>
              <a:cs typeface="Arial" panose="020B0604020202020204" pitchFamily="34" charset="0"/>
            </a:rPr>
            <a:t>universe?</a:t>
          </a:r>
          <a:endParaRPr lang="en-ZA" dirty="0">
            <a:latin typeface="Arial" panose="020B0604020202020204" pitchFamily="34" charset="0"/>
            <a:cs typeface="Arial" panose="020B0604020202020204" pitchFamily="34" charset="0"/>
          </a:endParaRPr>
        </a:p>
      </dgm:t>
    </dgm:pt>
    <dgm:pt modelId="{C8906ED8-6212-457A-A3ED-B074FFA46501}" type="parTrans" cxnId="{E3C5AA35-98DF-4135-A006-55E270BAB9CC}">
      <dgm:prSet/>
      <dgm:spPr/>
      <dgm:t>
        <a:bodyPr/>
        <a:lstStyle/>
        <a:p>
          <a:endParaRPr lang="en-US"/>
        </a:p>
      </dgm:t>
    </dgm:pt>
    <dgm:pt modelId="{04564AB2-24C2-4913-ACFD-06993E04A7F4}" type="sibTrans" cxnId="{E3C5AA35-98DF-4135-A006-55E270BAB9CC}">
      <dgm:prSet/>
      <dgm:spPr/>
      <dgm:t>
        <a:bodyPr/>
        <a:lstStyle/>
        <a:p>
          <a:endParaRPr lang="en-US"/>
        </a:p>
      </dgm:t>
    </dgm:pt>
    <dgm:pt modelId="{476A673B-D51F-401A-99D9-BF0D1077F921}">
      <dgm:prSet/>
      <dgm:spPr/>
      <dgm:t>
        <a:bodyPr/>
        <a:lstStyle/>
        <a:p>
          <a:r>
            <a:rPr lang="en-ZA" dirty="0">
              <a:latin typeface="Arial" panose="020B0604020202020204" pitchFamily="34" charset="0"/>
              <a:cs typeface="Arial" panose="020B0604020202020204" pitchFamily="34" charset="0"/>
            </a:rPr>
            <a:t>The most important benefits of data analytics</a:t>
          </a:r>
        </a:p>
      </dgm:t>
    </dgm:pt>
    <dgm:pt modelId="{92B63508-68F6-4FAF-8036-54841BC38AB7}" type="parTrans" cxnId="{328FA392-E3EC-4D51-891A-1C5890FA4168}">
      <dgm:prSet/>
      <dgm:spPr/>
      <dgm:t>
        <a:bodyPr/>
        <a:lstStyle/>
        <a:p>
          <a:endParaRPr lang="en-US"/>
        </a:p>
      </dgm:t>
    </dgm:pt>
    <dgm:pt modelId="{CA315CAB-CBDF-4DCB-951D-34111847EFBB}" type="sibTrans" cxnId="{328FA392-E3EC-4D51-891A-1C5890FA4168}">
      <dgm:prSet/>
      <dgm:spPr/>
      <dgm:t>
        <a:bodyPr/>
        <a:lstStyle/>
        <a:p>
          <a:endParaRPr lang="en-US"/>
        </a:p>
      </dgm:t>
    </dgm:pt>
    <dgm:pt modelId="{BB712F9A-C4FC-4B78-9BB4-098948A31CCB}">
      <dgm:prSet/>
      <dgm:spPr/>
      <dgm:t>
        <a:bodyPr/>
        <a:lstStyle/>
        <a:p>
          <a:r>
            <a:rPr lang="en-ZA" dirty="0">
              <a:latin typeface="Arial" panose="020B0604020202020204" pitchFamily="34" charset="0"/>
              <a:cs typeface="Arial" panose="020B0604020202020204" pitchFamily="34" charset="0"/>
            </a:rPr>
            <a:t>What is the greatest barrier to doing more advanced analytics?</a:t>
          </a:r>
        </a:p>
      </dgm:t>
    </dgm:pt>
    <dgm:pt modelId="{88427388-D910-428E-8967-F71A70EB0D1E}" type="parTrans" cxnId="{28E07B3D-0D73-4AB6-9015-9776A44BBC06}">
      <dgm:prSet/>
      <dgm:spPr/>
      <dgm:t>
        <a:bodyPr/>
        <a:lstStyle/>
        <a:p>
          <a:endParaRPr lang="en-US"/>
        </a:p>
      </dgm:t>
    </dgm:pt>
    <dgm:pt modelId="{3321710B-75D1-4FB4-9285-DD2A9531C4B4}" type="sibTrans" cxnId="{28E07B3D-0D73-4AB6-9015-9776A44BBC06}">
      <dgm:prSet/>
      <dgm:spPr/>
      <dgm:t>
        <a:bodyPr/>
        <a:lstStyle/>
        <a:p>
          <a:endParaRPr lang="en-US"/>
        </a:p>
      </dgm:t>
    </dgm:pt>
    <dgm:pt modelId="{65E33CBD-623E-4439-97C1-BD3FFC84C3D9}">
      <dgm:prSet/>
      <dgm:spPr/>
      <dgm:t>
        <a:bodyPr/>
        <a:lstStyle/>
        <a:p>
          <a:r>
            <a:rPr lang="en-ZA">
              <a:latin typeface="Arial" panose="020B0604020202020204" pitchFamily="34" charset="0"/>
              <a:cs typeface="Arial" panose="020B0604020202020204" pitchFamily="34" charset="0"/>
            </a:rPr>
            <a:t>Please indicate whether you or your team use any of the data </a:t>
          </a:r>
          <a:r>
            <a:rPr lang="en-US">
              <a:latin typeface="Arial" panose="020B0604020202020204" pitchFamily="34" charset="0"/>
              <a:cs typeface="Arial" panose="020B0604020202020204" pitchFamily="34" charset="0"/>
            </a:rPr>
            <a:t>science techniques for actuarial purposes</a:t>
          </a:r>
          <a:endParaRPr lang="en-ZA" dirty="0">
            <a:latin typeface="Arial" panose="020B0604020202020204" pitchFamily="34" charset="0"/>
            <a:cs typeface="Arial" panose="020B0604020202020204" pitchFamily="34" charset="0"/>
          </a:endParaRPr>
        </a:p>
      </dgm:t>
    </dgm:pt>
    <dgm:pt modelId="{F6234FE4-FFA5-4F52-A232-60FB29BD119F}" type="parTrans" cxnId="{047C5FCF-9839-4B0D-AE50-B8701B2D2E88}">
      <dgm:prSet/>
      <dgm:spPr/>
      <dgm:t>
        <a:bodyPr/>
        <a:lstStyle/>
        <a:p>
          <a:endParaRPr lang="en-US"/>
        </a:p>
      </dgm:t>
    </dgm:pt>
    <dgm:pt modelId="{3D083328-09B0-43C1-A56E-72BBD1573FAC}" type="sibTrans" cxnId="{047C5FCF-9839-4B0D-AE50-B8701B2D2E88}">
      <dgm:prSet/>
      <dgm:spPr/>
      <dgm:t>
        <a:bodyPr/>
        <a:lstStyle/>
        <a:p>
          <a:endParaRPr lang="en-US"/>
        </a:p>
      </dgm:t>
    </dgm:pt>
    <dgm:pt modelId="{07953C55-0C7E-4968-9FE7-4CA015698D82}">
      <dgm:prSet/>
      <dgm:spPr/>
      <dgm:t>
        <a:bodyPr/>
        <a:lstStyle/>
        <a:p>
          <a:r>
            <a:rPr lang="en-ZA" dirty="0">
              <a:latin typeface="Arial" panose="020B0604020202020204" pitchFamily="34" charset="0"/>
              <a:cs typeface="Arial" panose="020B0604020202020204" pitchFamily="34" charset="0"/>
            </a:rPr>
            <a:t>How much does your role overlap with the four roles below, given the following definitions for “data analyst” and “data scientist”:</a:t>
          </a:r>
        </a:p>
      </dgm:t>
    </dgm:pt>
    <dgm:pt modelId="{9954CE37-8D52-4A4B-9826-12206EA43164}" type="parTrans" cxnId="{A3B3AA0D-4338-4139-96E1-1938262577E8}">
      <dgm:prSet/>
      <dgm:spPr/>
      <dgm:t>
        <a:bodyPr/>
        <a:lstStyle/>
        <a:p>
          <a:endParaRPr lang="en-US"/>
        </a:p>
      </dgm:t>
    </dgm:pt>
    <dgm:pt modelId="{38AE2376-EE85-4F72-B361-EAB8B379E8AE}" type="sibTrans" cxnId="{A3B3AA0D-4338-4139-96E1-1938262577E8}">
      <dgm:prSet/>
      <dgm:spPr/>
      <dgm:t>
        <a:bodyPr/>
        <a:lstStyle/>
        <a:p>
          <a:endParaRPr lang="en-US"/>
        </a:p>
      </dgm:t>
    </dgm:pt>
    <dgm:pt modelId="{2E1C1F20-789A-4F24-AECF-0B5A6EB83D71}" type="pres">
      <dgm:prSet presAssocID="{AFBB04EA-C03A-4563-903C-7E53112E7FB5}" presName="Name0" presStyleCnt="0">
        <dgm:presLayoutVars>
          <dgm:chMax val="7"/>
          <dgm:chPref val="7"/>
          <dgm:dir/>
        </dgm:presLayoutVars>
      </dgm:prSet>
      <dgm:spPr/>
    </dgm:pt>
    <dgm:pt modelId="{8CEECA0E-3FC9-47C3-995D-C45E000C20BD}" type="pres">
      <dgm:prSet presAssocID="{AFBB04EA-C03A-4563-903C-7E53112E7FB5}" presName="Name1" presStyleCnt="0"/>
      <dgm:spPr/>
    </dgm:pt>
    <dgm:pt modelId="{859A7EAA-4422-440C-9C97-EB15BF880CE3}" type="pres">
      <dgm:prSet presAssocID="{AFBB04EA-C03A-4563-903C-7E53112E7FB5}" presName="cycle" presStyleCnt="0"/>
      <dgm:spPr/>
    </dgm:pt>
    <dgm:pt modelId="{EB97E0AA-0769-4436-8202-F468723A17F1}" type="pres">
      <dgm:prSet presAssocID="{AFBB04EA-C03A-4563-903C-7E53112E7FB5}" presName="srcNode" presStyleLbl="node1" presStyleIdx="0" presStyleCnt="6"/>
      <dgm:spPr/>
    </dgm:pt>
    <dgm:pt modelId="{B2AF8771-31F2-43A3-8065-42BB6C2E7C22}" type="pres">
      <dgm:prSet presAssocID="{AFBB04EA-C03A-4563-903C-7E53112E7FB5}" presName="conn" presStyleLbl="parChTrans1D2" presStyleIdx="0" presStyleCnt="1"/>
      <dgm:spPr/>
    </dgm:pt>
    <dgm:pt modelId="{6EA1B2C5-31B3-49B6-9B9A-241AC397D906}" type="pres">
      <dgm:prSet presAssocID="{AFBB04EA-C03A-4563-903C-7E53112E7FB5}" presName="extraNode" presStyleLbl="node1" presStyleIdx="0" presStyleCnt="6"/>
      <dgm:spPr/>
    </dgm:pt>
    <dgm:pt modelId="{EEE9FBDC-591A-46D4-BC6F-38570D8399B9}" type="pres">
      <dgm:prSet presAssocID="{AFBB04EA-C03A-4563-903C-7E53112E7FB5}" presName="dstNode" presStyleLbl="node1" presStyleIdx="0" presStyleCnt="6"/>
      <dgm:spPr/>
    </dgm:pt>
    <dgm:pt modelId="{2A778C9E-D739-439F-BE10-397B33B14718}" type="pres">
      <dgm:prSet presAssocID="{8D6E5E46-4486-4B44-9DED-468CD05A3FD1}" presName="text_1" presStyleLbl="node1" presStyleIdx="0" presStyleCnt="6">
        <dgm:presLayoutVars>
          <dgm:bulletEnabled val="1"/>
        </dgm:presLayoutVars>
      </dgm:prSet>
      <dgm:spPr/>
    </dgm:pt>
    <dgm:pt modelId="{9550BB88-8A28-40BD-93C8-A79E533612FB}" type="pres">
      <dgm:prSet presAssocID="{8D6E5E46-4486-4B44-9DED-468CD05A3FD1}" presName="accent_1" presStyleCnt="0"/>
      <dgm:spPr/>
    </dgm:pt>
    <dgm:pt modelId="{58C131F7-9641-4356-BF26-45A8FA709896}" type="pres">
      <dgm:prSet presAssocID="{8D6E5E46-4486-4B44-9DED-468CD05A3FD1}" presName="accentRepeatNode" presStyleLbl="solidFgAcc1" presStyleIdx="0" presStyleCnt="6"/>
      <dgm:spPr/>
    </dgm:pt>
    <dgm:pt modelId="{2E078A10-66DA-49D5-B3BE-8D3573A2994C}" type="pres">
      <dgm:prSet presAssocID="{65E33CBD-623E-4439-97C1-BD3FFC84C3D9}" presName="text_2" presStyleLbl="node1" presStyleIdx="1" presStyleCnt="6">
        <dgm:presLayoutVars>
          <dgm:bulletEnabled val="1"/>
        </dgm:presLayoutVars>
      </dgm:prSet>
      <dgm:spPr/>
    </dgm:pt>
    <dgm:pt modelId="{8C82771F-D521-484C-94E2-721F320A3A12}" type="pres">
      <dgm:prSet presAssocID="{65E33CBD-623E-4439-97C1-BD3FFC84C3D9}" presName="accent_2" presStyleCnt="0"/>
      <dgm:spPr/>
    </dgm:pt>
    <dgm:pt modelId="{4D8241D8-20D9-4796-829E-7D2DA207A8F3}" type="pres">
      <dgm:prSet presAssocID="{65E33CBD-623E-4439-97C1-BD3FFC84C3D9}" presName="accentRepeatNode" presStyleLbl="solidFgAcc1" presStyleIdx="1" presStyleCnt="6"/>
      <dgm:spPr/>
    </dgm:pt>
    <dgm:pt modelId="{16424618-7CDA-4E35-9075-697C80CF55FC}" type="pres">
      <dgm:prSet presAssocID="{07953C55-0C7E-4968-9FE7-4CA015698D82}" presName="text_3" presStyleLbl="node1" presStyleIdx="2" presStyleCnt="6">
        <dgm:presLayoutVars>
          <dgm:bulletEnabled val="1"/>
        </dgm:presLayoutVars>
      </dgm:prSet>
      <dgm:spPr/>
    </dgm:pt>
    <dgm:pt modelId="{886460BC-6F6D-4021-A560-1998B07EAB5F}" type="pres">
      <dgm:prSet presAssocID="{07953C55-0C7E-4968-9FE7-4CA015698D82}" presName="accent_3" presStyleCnt="0"/>
      <dgm:spPr/>
    </dgm:pt>
    <dgm:pt modelId="{02EA4759-CC33-4ABD-ADCD-D486B0AD4264}" type="pres">
      <dgm:prSet presAssocID="{07953C55-0C7E-4968-9FE7-4CA015698D82}" presName="accentRepeatNode" presStyleLbl="solidFgAcc1" presStyleIdx="2" presStyleCnt="6"/>
      <dgm:spPr/>
    </dgm:pt>
    <dgm:pt modelId="{1664CCAF-42C0-48E8-966E-356B695575AD}" type="pres">
      <dgm:prSet presAssocID="{13DA0A9B-9640-42F8-9D88-C1CFE9414812}" presName="text_4" presStyleLbl="node1" presStyleIdx="3" presStyleCnt="6">
        <dgm:presLayoutVars>
          <dgm:bulletEnabled val="1"/>
        </dgm:presLayoutVars>
      </dgm:prSet>
      <dgm:spPr/>
    </dgm:pt>
    <dgm:pt modelId="{FFBF72D4-D990-4F50-8CDE-CC1F384857D4}" type="pres">
      <dgm:prSet presAssocID="{13DA0A9B-9640-42F8-9D88-C1CFE9414812}" presName="accent_4" presStyleCnt="0"/>
      <dgm:spPr/>
    </dgm:pt>
    <dgm:pt modelId="{6CA543D3-F99A-4ED9-9F9F-684A50273C2E}" type="pres">
      <dgm:prSet presAssocID="{13DA0A9B-9640-42F8-9D88-C1CFE9414812}" presName="accentRepeatNode" presStyleLbl="solidFgAcc1" presStyleIdx="3" presStyleCnt="6"/>
      <dgm:spPr/>
    </dgm:pt>
    <dgm:pt modelId="{03FE6290-C80E-4CD0-BDDD-9B5C2D1DF6CF}" type="pres">
      <dgm:prSet presAssocID="{476A673B-D51F-401A-99D9-BF0D1077F921}" presName="text_5" presStyleLbl="node1" presStyleIdx="4" presStyleCnt="6">
        <dgm:presLayoutVars>
          <dgm:bulletEnabled val="1"/>
        </dgm:presLayoutVars>
      </dgm:prSet>
      <dgm:spPr/>
    </dgm:pt>
    <dgm:pt modelId="{00C05FEB-3B18-4AC3-95AB-C602C2A20964}" type="pres">
      <dgm:prSet presAssocID="{476A673B-D51F-401A-99D9-BF0D1077F921}" presName="accent_5" presStyleCnt="0"/>
      <dgm:spPr/>
    </dgm:pt>
    <dgm:pt modelId="{84960EEF-6865-4B58-90AA-9671FBA7F6F6}" type="pres">
      <dgm:prSet presAssocID="{476A673B-D51F-401A-99D9-BF0D1077F921}" presName="accentRepeatNode" presStyleLbl="solidFgAcc1" presStyleIdx="4" presStyleCnt="6"/>
      <dgm:spPr/>
    </dgm:pt>
    <dgm:pt modelId="{3DA153AA-10C7-408B-BDDB-92B7F8E6FF8D}" type="pres">
      <dgm:prSet presAssocID="{BB712F9A-C4FC-4B78-9BB4-098948A31CCB}" presName="text_6" presStyleLbl="node1" presStyleIdx="5" presStyleCnt="6">
        <dgm:presLayoutVars>
          <dgm:bulletEnabled val="1"/>
        </dgm:presLayoutVars>
      </dgm:prSet>
      <dgm:spPr/>
    </dgm:pt>
    <dgm:pt modelId="{3FFF3975-BD5E-4119-9E9E-E8B98C078B34}" type="pres">
      <dgm:prSet presAssocID="{BB712F9A-C4FC-4B78-9BB4-098948A31CCB}" presName="accent_6" presStyleCnt="0"/>
      <dgm:spPr/>
    </dgm:pt>
    <dgm:pt modelId="{6CFAC8DC-400A-4065-A55F-054491BE2446}" type="pres">
      <dgm:prSet presAssocID="{BB712F9A-C4FC-4B78-9BB4-098948A31CCB}" presName="accentRepeatNode" presStyleLbl="solidFgAcc1" presStyleIdx="5" presStyleCnt="6"/>
      <dgm:spPr/>
    </dgm:pt>
  </dgm:ptLst>
  <dgm:cxnLst>
    <dgm:cxn modelId="{8ADD400C-F1B8-4CED-A884-7E76B1184CD6}" type="presOf" srcId="{747D62BF-D28F-4BCD-80BC-6B198949CE17}" destId="{B2AF8771-31F2-43A3-8065-42BB6C2E7C22}" srcOrd="0" destOrd="0" presId="urn:microsoft.com/office/officeart/2008/layout/VerticalCurvedList"/>
    <dgm:cxn modelId="{A3B3AA0D-4338-4139-96E1-1938262577E8}" srcId="{AFBB04EA-C03A-4563-903C-7E53112E7FB5}" destId="{07953C55-0C7E-4968-9FE7-4CA015698D82}" srcOrd="2" destOrd="0" parTransId="{9954CE37-8D52-4A4B-9826-12206EA43164}" sibTransId="{38AE2376-EE85-4F72-B361-EAB8B379E8AE}"/>
    <dgm:cxn modelId="{4E5B880F-9E7B-464F-B5D1-823C3EC6FA7A}" type="presOf" srcId="{BB712F9A-C4FC-4B78-9BB4-098948A31CCB}" destId="{3DA153AA-10C7-408B-BDDB-92B7F8E6FF8D}" srcOrd="0" destOrd="0" presId="urn:microsoft.com/office/officeart/2008/layout/VerticalCurvedList"/>
    <dgm:cxn modelId="{3A7FF52C-903F-4648-8322-D46D20F7E52C}" type="presOf" srcId="{AFBB04EA-C03A-4563-903C-7E53112E7FB5}" destId="{2E1C1F20-789A-4F24-AECF-0B5A6EB83D71}" srcOrd="0" destOrd="0" presId="urn:microsoft.com/office/officeart/2008/layout/VerticalCurvedList"/>
    <dgm:cxn modelId="{E3C5AA35-98DF-4135-A006-55E270BAB9CC}" srcId="{AFBB04EA-C03A-4563-903C-7E53112E7FB5}" destId="{13DA0A9B-9640-42F8-9D88-C1CFE9414812}" srcOrd="3" destOrd="0" parTransId="{C8906ED8-6212-457A-A3ED-B074FFA46501}" sibTransId="{04564AB2-24C2-4913-ACFD-06993E04A7F4}"/>
    <dgm:cxn modelId="{28E07B3D-0D73-4AB6-9015-9776A44BBC06}" srcId="{AFBB04EA-C03A-4563-903C-7E53112E7FB5}" destId="{BB712F9A-C4FC-4B78-9BB4-098948A31CCB}" srcOrd="5" destOrd="0" parTransId="{88427388-D910-428E-8967-F71A70EB0D1E}" sibTransId="{3321710B-75D1-4FB4-9285-DD2A9531C4B4}"/>
    <dgm:cxn modelId="{E3EA3E61-0BEA-4123-B773-2BA4C64122DD}" type="presOf" srcId="{8D6E5E46-4486-4B44-9DED-468CD05A3FD1}" destId="{2A778C9E-D739-439F-BE10-397B33B14718}" srcOrd="0" destOrd="0" presId="urn:microsoft.com/office/officeart/2008/layout/VerticalCurvedList"/>
    <dgm:cxn modelId="{ABD40348-CF80-4861-B5A3-57BE7F0ABC80}" type="presOf" srcId="{13DA0A9B-9640-42F8-9D88-C1CFE9414812}" destId="{1664CCAF-42C0-48E8-966E-356B695575AD}" srcOrd="0" destOrd="0" presId="urn:microsoft.com/office/officeart/2008/layout/VerticalCurvedList"/>
    <dgm:cxn modelId="{B60D1573-0A35-4FBB-9130-55B2401690A2}" srcId="{AFBB04EA-C03A-4563-903C-7E53112E7FB5}" destId="{8D6E5E46-4486-4B44-9DED-468CD05A3FD1}" srcOrd="0" destOrd="0" parTransId="{A00DACED-00FC-4888-8D0B-97DD073AD52C}" sibTransId="{747D62BF-D28F-4BCD-80BC-6B198949CE17}"/>
    <dgm:cxn modelId="{2FE95E53-2918-4A18-BCBA-90761AD56723}" type="presOf" srcId="{476A673B-D51F-401A-99D9-BF0D1077F921}" destId="{03FE6290-C80E-4CD0-BDDD-9B5C2D1DF6CF}" srcOrd="0" destOrd="0" presId="urn:microsoft.com/office/officeart/2008/layout/VerticalCurvedList"/>
    <dgm:cxn modelId="{EBDF1F7F-C302-402D-9EF7-04F8ADBE0E8B}" type="presOf" srcId="{07953C55-0C7E-4968-9FE7-4CA015698D82}" destId="{16424618-7CDA-4E35-9075-697C80CF55FC}" srcOrd="0" destOrd="0" presId="urn:microsoft.com/office/officeart/2008/layout/VerticalCurvedList"/>
    <dgm:cxn modelId="{328FA392-E3EC-4D51-891A-1C5890FA4168}" srcId="{AFBB04EA-C03A-4563-903C-7E53112E7FB5}" destId="{476A673B-D51F-401A-99D9-BF0D1077F921}" srcOrd="4" destOrd="0" parTransId="{92B63508-68F6-4FAF-8036-54841BC38AB7}" sibTransId="{CA315CAB-CBDF-4DCB-951D-34111847EFBB}"/>
    <dgm:cxn modelId="{047C5FCF-9839-4B0D-AE50-B8701B2D2E88}" srcId="{AFBB04EA-C03A-4563-903C-7E53112E7FB5}" destId="{65E33CBD-623E-4439-97C1-BD3FFC84C3D9}" srcOrd="1" destOrd="0" parTransId="{F6234FE4-FFA5-4F52-A232-60FB29BD119F}" sibTransId="{3D083328-09B0-43C1-A56E-72BBD1573FAC}"/>
    <dgm:cxn modelId="{18B75FDC-CBC3-4C7C-8D97-3ECFA1C4412A}" type="presOf" srcId="{65E33CBD-623E-4439-97C1-BD3FFC84C3D9}" destId="{2E078A10-66DA-49D5-B3BE-8D3573A2994C}" srcOrd="0" destOrd="0" presId="urn:microsoft.com/office/officeart/2008/layout/VerticalCurvedList"/>
    <dgm:cxn modelId="{06EE5D18-A6A9-45C1-AAC3-6AC12CC59873}" type="presParOf" srcId="{2E1C1F20-789A-4F24-AECF-0B5A6EB83D71}" destId="{8CEECA0E-3FC9-47C3-995D-C45E000C20BD}" srcOrd="0" destOrd="0" presId="urn:microsoft.com/office/officeart/2008/layout/VerticalCurvedList"/>
    <dgm:cxn modelId="{83F22AE2-5CA3-4615-A514-D357D94AF58F}" type="presParOf" srcId="{8CEECA0E-3FC9-47C3-995D-C45E000C20BD}" destId="{859A7EAA-4422-440C-9C97-EB15BF880CE3}" srcOrd="0" destOrd="0" presId="urn:microsoft.com/office/officeart/2008/layout/VerticalCurvedList"/>
    <dgm:cxn modelId="{428F8421-25D6-43E0-8926-69CD82A895F8}" type="presParOf" srcId="{859A7EAA-4422-440C-9C97-EB15BF880CE3}" destId="{EB97E0AA-0769-4436-8202-F468723A17F1}" srcOrd="0" destOrd="0" presId="urn:microsoft.com/office/officeart/2008/layout/VerticalCurvedList"/>
    <dgm:cxn modelId="{076BBAF4-D8EE-407E-BBB9-6462A72725FA}" type="presParOf" srcId="{859A7EAA-4422-440C-9C97-EB15BF880CE3}" destId="{B2AF8771-31F2-43A3-8065-42BB6C2E7C22}" srcOrd="1" destOrd="0" presId="urn:microsoft.com/office/officeart/2008/layout/VerticalCurvedList"/>
    <dgm:cxn modelId="{9FF31E71-5F01-4A01-AA5B-727AF6B7EE42}" type="presParOf" srcId="{859A7EAA-4422-440C-9C97-EB15BF880CE3}" destId="{6EA1B2C5-31B3-49B6-9B9A-241AC397D906}" srcOrd="2" destOrd="0" presId="urn:microsoft.com/office/officeart/2008/layout/VerticalCurvedList"/>
    <dgm:cxn modelId="{7ED0F081-A661-4FE2-BD8F-F8AA5CE5F1FF}" type="presParOf" srcId="{859A7EAA-4422-440C-9C97-EB15BF880CE3}" destId="{EEE9FBDC-591A-46D4-BC6F-38570D8399B9}" srcOrd="3" destOrd="0" presId="urn:microsoft.com/office/officeart/2008/layout/VerticalCurvedList"/>
    <dgm:cxn modelId="{49C21397-28E6-4AF6-B958-618359D6B054}" type="presParOf" srcId="{8CEECA0E-3FC9-47C3-995D-C45E000C20BD}" destId="{2A778C9E-D739-439F-BE10-397B33B14718}" srcOrd="1" destOrd="0" presId="urn:microsoft.com/office/officeart/2008/layout/VerticalCurvedList"/>
    <dgm:cxn modelId="{0AB6A308-E059-4B49-8DCA-C9DA6C9BA427}" type="presParOf" srcId="{8CEECA0E-3FC9-47C3-995D-C45E000C20BD}" destId="{9550BB88-8A28-40BD-93C8-A79E533612FB}" srcOrd="2" destOrd="0" presId="urn:microsoft.com/office/officeart/2008/layout/VerticalCurvedList"/>
    <dgm:cxn modelId="{3FE330B5-8BE1-488E-B0F7-905B17929B02}" type="presParOf" srcId="{9550BB88-8A28-40BD-93C8-A79E533612FB}" destId="{58C131F7-9641-4356-BF26-45A8FA709896}" srcOrd="0" destOrd="0" presId="urn:microsoft.com/office/officeart/2008/layout/VerticalCurvedList"/>
    <dgm:cxn modelId="{4D3280D3-202D-4DAC-9557-37A7C401EC31}" type="presParOf" srcId="{8CEECA0E-3FC9-47C3-995D-C45E000C20BD}" destId="{2E078A10-66DA-49D5-B3BE-8D3573A2994C}" srcOrd="3" destOrd="0" presId="urn:microsoft.com/office/officeart/2008/layout/VerticalCurvedList"/>
    <dgm:cxn modelId="{A32F42B5-859A-4A50-9E3B-FA5295130672}" type="presParOf" srcId="{8CEECA0E-3FC9-47C3-995D-C45E000C20BD}" destId="{8C82771F-D521-484C-94E2-721F320A3A12}" srcOrd="4" destOrd="0" presId="urn:microsoft.com/office/officeart/2008/layout/VerticalCurvedList"/>
    <dgm:cxn modelId="{73695AC7-5317-4DB6-AAA9-2CCF6795BC9E}" type="presParOf" srcId="{8C82771F-D521-484C-94E2-721F320A3A12}" destId="{4D8241D8-20D9-4796-829E-7D2DA207A8F3}" srcOrd="0" destOrd="0" presId="urn:microsoft.com/office/officeart/2008/layout/VerticalCurvedList"/>
    <dgm:cxn modelId="{C3B57926-2799-4614-B9E5-2DB4C151C586}" type="presParOf" srcId="{8CEECA0E-3FC9-47C3-995D-C45E000C20BD}" destId="{16424618-7CDA-4E35-9075-697C80CF55FC}" srcOrd="5" destOrd="0" presId="urn:microsoft.com/office/officeart/2008/layout/VerticalCurvedList"/>
    <dgm:cxn modelId="{5DAFB474-1E4C-4046-93DC-C998590A193E}" type="presParOf" srcId="{8CEECA0E-3FC9-47C3-995D-C45E000C20BD}" destId="{886460BC-6F6D-4021-A560-1998B07EAB5F}" srcOrd="6" destOrd="0" presId="urn:microsoft.com/office/officeart/2008/layout/VerticalCurvedList"/>
    <dgm:cxn modelId="{C18022D6-9143-4C3C-807A-8A2F67F2DE90}" type="presParOf" srcId="{886460BC-6F6D-4021-A560-1998B07EAB5F}" destId="{02EA4759-CC33-4ABD-ADCD-D486B0AD4264}" srcOrd="0" destOrd="0" presId="urn:microsoft.com/office/officeart/2008/layout/VerticalCurvedList"/>
    <dgm:cxn modelId="{1C93E273-AAE8-43B5-9E8B-6E697F77CAB3}" type="presParOf" srcId="{8CEECA0E-3FC9-47C3-995D-C45E000C20BD}" destId="{1664CCAF-42C0-48E8-966E-356B695575AD}" srcOrd="7" destOrd="0" presId="urn:microsoft.com/office/officeart/2008/layout/VerticalCurvedList"/>
    <dgm:cxn modelId="{DAB22303-7765-4EDC-836B-EE6765DCA038}" type="presParOf" srcId="{8CEECA0E-3FC9-47C3-995D-C45E000C20BD}" destId="{FFBF72D4-D990-4F50-8CDE-CC1F384857D4}" srcOrd="8" destOrd="0" presId="urn:microsoft.com/office/officeart/2008/layout/VerticalCurvedList"/>
    <dgm:cxn modelId="{86466651-39F8-4284-AB53-307BF8D92FB4}" type="presParOf" srcId="{FFBF72D4-D990-4F50-8CDE-CC1F384857D4}" destId="{6CA543D3-F99A-4ED9-9F9F-684A50273C2E}" srcOrd="0" destOrd="0" presId="urn:microsoft.com/office/officeart/2008/layout/VerticalCurvedList"/>
    <dgm:cxn modelId="{E5BBCB98-417B-4125-B4CC-B2E97F37C2C2}" type="presParOf" srcId="{8CEECA0E-3FC9-47C3-995D-C45E000C20BD}" destId="{03FE6290-C80E-4CD0-BDDD-9B5C2D1DF6CF}" srcOrd="9" destOrd="0" presId="urn:microsoft.com/office/officeart/2008/layout/VerticalCurvedList"/>
    <dgm:cxn modelId="{4CEAC24A-1E61-43A1-B571-2B46170AC08C}" type="presParOf" srcId="{8CEECA0E-3FC9-47C3-995D-C45E000C20BD}" destId="{00C05FEB-3B18-4AC3-95AB-C602C2A20964}" srcOrd="10" destOrd="0" presId="urn:microsoft.com/office/officeart/2008/layout/VerticalCurvedList"/>
    <dgm:cxn modelId="{70A5E580-4D30-43E2-932A-84CA95E71BC4}" type="presParOf" srcId="{00C05FEB-3B18-4AC3-95AB-C602C2A20964}" destId="{84960EEF-6865-4B58-90AA-9671FBA7F6F6}" srcOrd="0" destOrd="0" presId="urn:microsoft.com/office/officeart/2008/layout/VerticalCurvedList"/>
    <dgm:cxn modelId="{1205DCBB-7962-40F0-A745-EC85DA4E305E}" type="presParOf" srcId="{8CEECA0E-3FC9-47C3-995D-C45E000C20BD}" destId="{3DA153AA-10C7-408B-BDDB-92B7F8E6FF8D}" srcOrd="11" destOrd="0" presId="urn:microsoft.com/office/officeart/2008/layout/VerticalCurvedList"/>
    <dgm:cxn modelId="{91C4E933-C600-47C3-9AF3-E5EE533DE5A6}" type="presParOf" srcId="{8CEECA0E-3FC9-47C3-995D-C45E000C20BD}" destId="{3FFF3975-BD5E-4119-9E9E-E8B98C078B34}" srcOrd="12" destOrd="0" presId="urn:microsoft.com/office/officeart/2008/layout/VerticalCurvedList"/>
    <dgm:cxn modelId="{3D2A5430-312A-4290-9F09-43CE0DA3A942}" type="presParOf" srcId="{3FFF3975-BD5E-4119-9E9E-E8B98C078B34}" destId="{6CFAC8DC-400A-4065-A55F-054491BE244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40C04-851D-4A71-B4C8-F5306E08FAB5}">
      <dsp:nvSpPr>
        <dsp:cNvPr id="0" name=""/>
        <dsp:cNvSpPr/>
      </dsp:nvSpPr>
      <dsp:spPr>
        <a:xfrm>
          <a:off x="6957469" y="3578195"/>
          <a:ext cx="91440" cy="813127"/>
        </a:xfrm>
        <a:custGeom>
          <a:avLst/>
          <a:gdLst/>
          <a:ahLst/>
          <a:cxnLst/>
          <a:rect l="0" t="0" r="0" b="0"/>
          <a:pathLst>
            <a:path>
              <a:moveTo>
                <a:pt x="45720" y="0"/>
              </a:moveTo>
              <a:lnTo>
                <a:pt x="45720" y="813127"/>
              </a:lnTo>
              <a:lnTo>
                <a:pt x="118692" y="813127"/>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78E504-2EBA-4A0F-AA27-5DA33D75F477}">
      <dsp:nvSpPr>
        <dsp:cNvPr id="0" name=""/>
        <dsp:cNvSpPr/>
      </dsp:nvSpPr>
      <dsp:spPr>
        <a:xfrm>
          <a:off x="6884496" y="3578195"/>
          <a:ext cx="91440" cy="813127"/>
        </a:xfrm>
        <a:custGeom>
          <a:avLst/>
          <a:gdLst/>
          <a:ahLst/>
          <a:cxnLst/>
          <a:rect l="0" t="0" r="0" b="0"/>
          <a:pathLst>
            <a:path>
              <a:moveTo>
                <a:pt x="118692" y="0"/>
              </a:moveTo>
              <a:lnTo>
                <a:pt x="118692" y="813127"/>
              </a:lnTo>
              <a:lnTo>
                <a:pt x="45720" y="813127"/>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03D00B-0E55-4CC0-9983-61BE68839632}">
      <dsp:nvSpPr>
        <dsp:cNvPr id="0" name=""/>
        <dsp:cNvSpPr/>
      </dsp:nvSpPr>
      <dsp:spPr>
        <a:xfrm>
          <a:off x="6957469" y="3578195"/>
          <a:ext cx="91440" cy="319691"/>
        </a:xfrm>
        <a:custGeom>
          <a:avLst/>
          <a:gdLst/>
          <a:ahLst/>
          <a:cxnLst/>
          <a:rect l="0" t="0" r="0" b="0"/>
          <a:pathLst>
            <a:path>
              <a:moveTo>
                <a:pt x="45720" y="0"/>
              </a:moveTo>
              <a:lnTo>
                <a:pt x="45720" y="319691"/>
              </a:lnTo>
              <a:lnTo>
                <a:pt x="118692" y="319691"/>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54DF5E-B518-42AD-88AE-44DC1FA1C15A}">
      <dsp:nvSpPr>
        <dsp:cNvPr id="0" name=""/>
        <dsp:cNvSpPr/>
      </dsp:nvSpPr>
      <dsp:spPr>
        <a:xfrm>
          <a:off x="6884496" y="3578195"/>
          <a:ext cx="91440" cy="319691"/>
        </a:xfrm>
        <a:custGeom>
          <a:avLst/>
          <a:gdLst/>
          <a:ahLst/>
          <a:cxnLst/>
          <a:rect l="0" t="0" r="0" b="0"/>
          <a:pathLst>
            <a:path>
              <a:moveTo>
                <a:pt x="118692" y="0"/>
              </a:moveTo>
              <a:lnTo>
                <a:pt x="118692" y="319691"/>
              </a:lnTo>
              <a:lnTo>
                <a:pt x="45720" y="319691"/>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670D72-5CC2-4C5C-830B-2E137FCC84BB}">
      <dsp:nvSpPr>
        <dsp:cNvPr id="0" name=""/>
        <dsp:cNvSpPr/>
      </dsp:nvSpPr>
      <dsp:spPr>
        <a:xfrm>
          <a:off x="6162262" y="1111013"/>
          <a:ext cx="493436" cy="2293436"/>
        </a:xfrm>
        <a:custGeom>
          <a:avLst/>
          <a:gdLst/>
          <a:ahLst/>
          <a:cxnLst/>
          <a:rect l="0" t="0" r="0" b="0"/>
          <a:pathLst>
            <a:path>
              <a:moveTo>
                <a:pt x="0" y="0"/>
              </a:moveTo>
              <a:lnTo>
                <a:pt x="0" y="2293436"/>
              </a:lnTo>
              <a:lnTo>
                <a:pt x="493436" y="229343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F81FA3-AF60-40BF-AD2B-FEC4C255C138}">
      <dsp:nvSpPr>
        <dsp:cNvPr id="0" name=""/>
        <dsp:cNvSpPr/>
      </dsp:nvSpPr>
      <dsp:spPr>
        <a:xfrm>
          <a:off x="6043569" y="1111013"/>
          <a:ext cx="91440" cy="2293436"/>
        </a:xfrm>
        <a:custGeom>
          <a:avLst/>
          <a:gdLst/>
          <a:ahLst/>
          <a:cxnLst/>
          <a:rect l="0" t="0" r="0" b="0"/>
          <a:pathLst>
            <a:path>
              <a:moveTo>
                <a:pt x="118692" y="0"/>
              </a:moveTo>
              <a:lnTo>
                <a:pt x="118692" y="2293436"/>
              </a:lnTo>
              <a:lnTo>
                <a:pt x="45720" y="229343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E172B3-68D5-4833-8954-2C48314C5B1E}">
      <dsp:nvSpPr>
        <dsp:cNvPr id="0" name=""/>
        <dsp:cNvSpPr/>
      </dsp:nvSpPr>
      <dsp:spPr>
        <a:xfrm>
          <a:off x="6116542" y="1111013"/>
          <a:ext cx="91440" cy="1800000"/>
        </a:xfrm>
        <a:custGeom>
          <a:avLst/>
          <a:gdLst/>
          <a:ahLst/>
          <a:cxnLst/>
          <a:rect l="0" t="0" r="0" b="0"/>
          <a:pathLst>
            <a:path>
              <a:moveTo>
                <a:pt x="45720" y="0"/>
              </a:moveTo>
              <a:lnTo>
                <a:pt x="45720" y="1800000"/>
              </a:lnTo>
              <a:lnTo>
                <a:pt x="118692" y="180000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D2AF1-0218-40AB-AA73-0955DB8781E2}">
      <dsp:nvSpPr>
        <dsp:cNvPr id="0" name=""/>
        <dsp:cNvSpPr/>
      </dsp:nvSpPr>
      <dsp:spPr>
        <a:xfrm>
          <a:off x="6043569" y="1111013"/>
          <a:ext cx="91440" cy="1800000"/>
        </a:xfrm>
        <a:custGeom>
          <a:avLst/>
          <a:gdLst/>
          <a:ahLst/>
          <a:cxnLst/>
          <a:rect l="0" t="0" r="0" b="0"/>
          <a:pathLst>
            <a:path>
              <a:moveTo>
                <a:pt x="118692" y="0"/>
              </a:moveTo>
              <a:lnTo>
                <a:pt x="118692" y="1800000"/>
              </a:lnTo>
              <a:lnTo>
                <a:pt x="45720" y="180000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61696B-36EF-43A4-A5D9-95363424D997}">
      <dsp:nvSpPr>
        <dsp:cNvPr id="0" name=""/>
        <dsp:cNvSpPr/>
      </dsp:nvSpPr>
      <dsp:spPr>
        <a:xfrm>
          <a:off x="6116542" y="1111013"/>
          <a:ext cx="91440" cy="1306563"/>
        </a:xfrm>
        <a:custGeom>
          <a:avLst/>
          <a:gdLst/>
          <a:ahLst/>
          <a:cxnLst/>
          <a:rect l="0" t="0" r="0" b="0"/>
          <a:pathLst>
            <a:path>
              <a:moveTo>
                <a:pt x="45720" y="0"/>
              </a:moveTo>
              <a:lnTo>
                <a:pt x="45720" y="1306563"/>
              </a:lnTo>
              <a:lnTo>
                <a:pt x="118692" y="1306563"/>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34ACE9-134A-4CD4-93CE-4430D420EF58}">
      <dsp:nvSpPr>
        <dsp:cNvPr id="0" name=""/>
        <dsp:cNvSpPr/>
      </dsp:nvSpPr>
      <dsp:spPr>
        <a:xfrm>
          <a:off x="6043569" y="1111013"/>
          <a:ext cx="91440" cy="1306563"/>
        </a:xfrm>
        <a:custGeom>
          <a:avLst/>
          <a:gdLst/>
          <a:ahLst/>
          <a:cxnLst/>
          <a:rect l="0" t="0" r="0" b="0"/>
          <a:pathLst>
            <a:path>
              <a:moveTo>
                <a:pt x="118692" y="0"/>
              </a:moveTo>
              <a:lnTo>
                <a:pt x="118692" y="1306563"/>
              </a:lnTo>
              <a:lnTo>
                <a:pt x="45720" y="1306563"/>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3F8B8B-47BD-4403-9629-BA18739BC1D1}">
      <dsp:nvSpPr>
        <dsp:cNvPr id="0" name=""/>
        <dsp:cNvSpPr/>
      </dsp:nvSpPr>
      <dsp:spPr>
        <a:xfrm>
          <a:off x="6116542" y="1111013"/>
          <a:ext cx="91440" cy="813127"/>
        </a:xfrm>
        <a:custGeom>
          <a:avLst/>
          <a:gdLst/>
          <a:ahLst/>
          <a:cxnLst/>
          <a:rect l="0" t="0" r="0" b="0"/>
          <a:pathLst>
            <a:path>
              <a:moveTo>
                <a:pt x="45720" y="0"/>
              </a:moveTo>
              <a:lnTo>
                <a:pt x="45720" y="813127"/>
              </a:lnTo>
              <a:lnTo>
                <a:pt x="118692" y="813127"/>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0C28C9-C91C-4F40-85CA-D0AE9AD24168}">
      <dsp:nvSpPr>
        <dsp:cNvPr id="0" name=""/>
        <dsp:cNvSpPr/>
      </dsp:nvSpPr>
      <dsp:spPr>
        <a:xfrm>
          <a:off x="6043569" y="1111013"/>
          <a:ext cx="91440" cy="813127"/>
        </a:xfrm>
        <a:custGeom>
          <a:avLst/>
          <a:gdLst/>
          <a:ahLst/>
          <a:cxnLst/>
          <a:rect l="0" t="0" r="0" b="0"/>
          <a:pathLst>
            <a:path>
              <a:moveTo>
                <a:pt x="118692" y="0"/>
              </a:moveTo>
              <a:lnTo>
                <a:pt x="118692" y="813127"/>
              </a:lnTo>
              <a:lnTo>
                <a:pt x="45720" y="813127"/>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CD9164-490F-4C35-A2F9-006423930FD3}">
      <dsp:nvSpPr>
        <dsp:cNvPr id="0" name=""/>
        <dsp:cNvSpPr/>
      </dsp:nvSpPr>
      <dsp:spPr>
        <a:xfrm>
          <a:off x="6116542" y="1111013"/>
          <a:ext cx="91440" cy="319691"/>
        </a:xfrm>
        <a:custGeom>
          <a:avLst/>
          <a:gdLst/>
          <a:ahLst/>
          <a:cxnLst/>
          <a:rect l="0" t="0" r="0" b="0"/>
          <a:pathLst>
            <a:path>
              <a:moveTo>
                <a:pt x="45720" y="0"/>
              </a:moveTo>
              <a:lnTo>
                <a:pt x="45720" y="319691"/>
              </a:lnTo>
              <a:lnTo>
                <a:pt x="118692" y="31969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3AC65F-86F2-4AFD-BD67-217FE790A217}">
      <dsp:nvSpPr>
        <dsp:cNvPr id="0" name=""/>
        <dsp:cNvSpPr/>
      </dsp:nvSpPr>
      <dsp:spPr>
        <a:xfrm>
          <a:off x="6043569" y="1111013"/>
          <a:ext cx="91440" cy="319691"/>
        </a:xfrm>
        <a:custGeom>
          <a:avLst/>
          <a:gdLst/>
          <a:ahLst/>
          <a:cxnLst/>
          <a:rect l="0" t="0" r="0" b="0"/>
          <a:pathLst>
            <a:path>
              <a:moveTo>
                <a:pt x="118692" y="0"/>
              </a:moveTo>
              <a:lnTo>
                <a:pt x="118692" y="319691"/>
              </a:lnTo>
              <a:lnTo>
                <a:pt x="45720" y="31969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F47245-7A9B-4B2C-B1BE-026755135EC3}">
      <dsp:nvSpPr>
        <dsp:cNvPr id="0" name=""/>
        <dsp:cNvSpPr/>
      </dsp:nvSpPr>
      <dsp:spPr>
        <a:xfrm>
          <a:off x="4449134" y="1604450"/>
          <a:ext cx="104247" cy="813127"/>
        </a:xfrm>
        <a:custGeom>
          <a:avLst/>
          <a:gdLst/>
          <a:ahLst/>
          <a:cxnLst/>
          <a:rect l="0" t="0" r="0" b="0"/>
          <a:pathLst>
            <a:path>
              <a:moveTo>
                <a:pt x="0" y="0"/>
              </a:moveTo>
              <a:lnTo>
                <a:pt x="0" y="813127"/>
              </a:lnTo>
              <a:lnTo>
                <a:pt x="104247" y="813127"/>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D1981-CEA6-44A6-80FE-740827C2A908}">
      <dsp:nvSpPr>
        <dsp:cNvPr id="0" name=""/>
        <dsp:cNvSpPr/>
      </dsp:nvSpPr>
      <dsp:spPr>
        <a:xfrm>
          <a:off x="4449134" y="1604450"/>
          <a:ext cx="104247" cy="319691"/>
        </a:xfrm>
        <a:custGeom>
          <a:avLst/>
          <a:gdLst/>
          <a:ahLst/>
          <a:cxnLst/>
          <a:rect l="0" t="0" r="0" b="0"/>
          <a:pathLst>
            <a:path>
              <a:moveTo>
                <a:pt x="0" y="0"/>
              </a:moveTo>
              <a:lnTo>
                <a:pt x="0" y="319691"/>
              </a:lnTo>
              <a:lnTo>
                <a:pt x="104247" y="319691"/>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8D0087-C0E0-44E6-B190-AC5984CFF566}">
      <dsp:nvSpPr>
        <dsp:cNvPr id="0" name=""/>
        <dsp:cNvSpPr/>
      </dsp:nvSpPr>
      <dsp:spPr>
        <a:xfrm>
          <a:off x="3886199" y="1111013"/>
          <a:ext cx="840926" cy="145945"/>
        </a:xfrm>
        <a:custGeom>
          <a:avLst/>
          <a:gdLst/>
          <a:ahLst/>
          <a:cxnLst/>
          <a:rect l="0" t="0" r="0" b="0"/>
          <a:pathLst>
            <a:path>
              <a:moveTo>
                <a:pt x="0" y="0"/>
              </a:moveTo>
              <a:lnTo>
                <a:pt x="0" y="72972"/>
              </a:lnTo>
              <a:lnTo>
                <a:pt x="840926" y="72972"/>
              </a:lnTo>
              <a:lnTo>
                <a:pt x="840926" y="145945"/>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B05C95-ABE7-4577-9457-5F8E7BF23ED8}">
      <dsp:nvSpPr>
        <dsp:cNvPr id="0" name=""/>
        <dsp:cNvSpPr/>
      </dsp:nvSpPr>
      <dsp:spPr>
        <a:xfrm>
          <a:off x="3608207" y="1604450"/>
          <a:ext cx="104247" cy="1306563"/>
        </a:xfrm>
        <a:custGeom>
          <a:avLst/>
          <a:gdLst/>
          <a:ahLst/>
          <a:cxnLst/>
          <a:rect l="0" t="0" r="0" b="0"/>
          <a:pathLst>
            <a:path>
              <a:moveTo>
                <a:pt x="0" y="0"/>
              </a:moveTo>
              <a:lnTo>
                <a:pt x="0" y="1306563"/>
              </a:lnTo>
              <a:lnTo>
                <a:pt x="104247" y="1306563"/>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D5AC5F-1BEA-44EF-B73F-CD06D5EC2F02}">
      <dsp:nvSpPr>
        <dsp:cNvPr id="0" name=""/>
        <dsp:cNvSpPr/>
      </dsp:nvSpPr>
      <dsp:spPr>
        <a:xfrm>
          <a:off x="3608207" y="1604450"/>
          <a:ext cx="104247" cy="813127"/>
        </a:xfrm>
        <a:custGeom>
          <a:avLst/>
          <a:gdLst/>
          <a:ahLst/>
          <a:cxnLst/>
          <a:rect l="0" t="0" r="0" b="0"/>
          <a:pathLst>
            <a:path>
              <a:moveTo>
                <a:pt x="0" y="0"/>
              </a:moveTo>
              <a:lnTo>
                <a:pt x="0" y="813127"/>
              </a:lnTo>
              <a:lnTo>
                <a:pt x="104247" y="813127"/>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B6B591-D6BF-444D-8E10-829B3E13EBFC}">
      <dsp:nvSpPr>
        <dsp:cNvPr id="0" name=""/>
        <dsp:cNvSpPr/>
      </dsp:nvSpPr>
      <dsp:spPr>
        <a:xfrm>
          <a:off x="3608207" y="1604450"/>
          <a:ext cx="104247" cy="319691"/>
        </a:xfrm>
        <a:custGeom>
          <a:avLst/>
          <a:gdLst/>
          <a:ahLst/>
          <a:cxnLst/>
          <a:rect l="0" t="0" r="0" b="0"/>
          <a:pathLst>
            <a:path>
              <a:moveTo>
                <a:pt x="0" y="0"/>
              </a:moveTo>
              <a:lnTo>
                <a:pt x="0" y="319691"/>
              </a:lnTo>
              <a:lnTo>
                <a:pt x="104247" y="319691"/>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BA1797-E84D-49B3-8985-8723D76493DF}">
      <dsp:nvSpPr>
        <dsp:cNvPr id="0" name=""/>
        <dsp:cNvSpPr/>
      </dsp:nvSpPr>
      <dsp:spPr>
        <a:xfrm>
          <a:off x="3840479" y="1111013"/>
          <a:ext cx="91440" cy="145945"/>
        </a:xfrm>
        <a:custGeom>
          <a:avLst/>
          <a:gdLst/>
          <a:ahLst/>
          <a:cxnLst/>
          <a:rect l="0" t="0" r="0" b="0"/>
          <a:pathLst>
            <a:path>
              <a:moveTo>
                <a:pt x="45720" y="0"/>
              </a:moveTo>
              <a:lnTo>
                <a:pt x="45720" y="145945"/>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7578B2-5F3B-4DA3-9F63-FB333C83C88B}">
      <dsp:nvSpPr>
        <dsp:cNvPr id="0" name=""/>
        <dsp:cNvSpPr/>
      </dsp:nvSpPr>
      <dsp:spPr>
        <a:xfrm>
          <a:off x="3045273" y="1111013"/>
          <a:ext cx="840926" cy="145945"/>
        </a:xfrm>
        <a:custGeom>
          <a:avLst/>
          <a:gdLst/>
          <a:ahLst/>
          <a:cxnLst/>
          <a:rect l="0" t="0" r="0" b="0"/>
          <a:pathLst>
            <a:path>
              <a:moveTo>
                <a:pt x="840926" y="0"/>
              </a:moveTo>
              <a:lnTo>
                <a:pt x="840926" y="72972"/>
              </a:lnTo>
              <a:lnTo>
                <a:pt x="0" y="72972"/>
              </a:lnTo>
              <a:lnTo>
                <a:pt x="0" y="145945"/>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87FBFC-598D-4CEA-9B87-76CEDBC4E6E1}">
      <dsp:nvSpPr>
        <dsp:cNvPr id="0" name=""/>
        <dsp:cNvSpPr/>
      </dsp:nvSpPr>
      <dsp:spPr>
        <a:xfrm>
          <a:off x="2579089" y="2097886"/>
          <a:ext cx="91440" cy="813127"/>
        </a:xfrm>
        <a:custGeom>
          <a:avLst/>
          <a:gdLst/>
          <a:ahLst/>
          <a:cxnLst/>
          <a:rect l="0" t="0" r="0" b="0"/>
          <a:pathLst>
            <a:path>
              <a:moveTo>
                <a:pt x="45720" y="0"/>
              </a:moveTo>
              <a:lnTo>
                <a:pt x="45720" y="813127"/>
              </a:lnTo>
              <a:lnTo>
                <a:pt x="118692" y="813127"/>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11D131-1EF7-4FBB-9E36-4AECA945903E}">
      <dsp:nvSpPr>
        <dsp:cNvPr id="0" name=""/>
        <dsp:cNvSpPr/>
      </dsp:nvSpPr>
      <dsp:spPr>
        <a:xfrm>
          <a:off x="2506116" y="2097886"/>
          <a:ext cx="91440" cy="813127"/>
        </a:xfrm>
        <a:custGeom>
          <a:avLst/>
          <a:gdLst/>
          <a:ahLst/>
          <a:cxnLst/>
          <a:rect l="0" t="0" r="0" b="0"/>
          <a:pathLst>
            <a:path>
              <a:moveTo>
                <a:pt x="118692" y="0"/>
              </a:moveTo>
              <a:lnTo>
                <a:pt x="118692" y="813127"/>
              </a:lnTo>
              <a:lnTo>
                <a:pt x="45720" y="813127"/>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4BF440-47F0-48D3-8C09-7B267352A2A2}">
      <dsp:nvSpPr>
        <dsp:cNvPr id="0" name=""/>
        <dsp:cNvSpPr/>
      </dsp:nvSpPr>
      <dsp:spPr>
        <a:xfrm>
          <a:off x="2579089" y="2097886"/>
          <a:ext cx="91440" cy="319691"/>
        </a:xfrm>
        <a:custGeom>
          <a:avLst/>
          <a:gdLst/>
          <a:ahLst/>
          <a:cxnLst/>
          <a:rect l="0" t="0" r="0" b="0"/>
          <a:pathLst>
            <a:path>
              <a:moveTo>
                <a:pt x="45720" y="0"/>
              </a:moveTo>
              <a:lnTo>
                <a:pt x="45720" y="319691"/>
              </a:lnTo>
              <a:lnTo>
                <a:pt x="118692" y="319691"/>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3EBB1D-7DBD-494D-B8D8-8C76C52C47D8}">
      <dsp:nvSpPr>
        <dsp:cNvPr id="0" name=""/>
        <dsp:cNvSpPr/>
      </dsp:nvSpPr>
      <dsp:spPr>
        <a:xfrm>
          <a:off x="2506116" y="2097886"/>
          <a:ext cx="91440" cy="319691"/>
        </a:xfrm>
        <a:custGeom>
          <a:avLst/>
          <a:gdLst/>
          <a:ahLst/>
          <a:cxnLst/>
          <a:rect l="0" t="0" r="0" b="0"/>
          <a:pathLst>
            <a:path>
              <a:moveTo>
                <a:pt x="118692" y="0"/>
              </a:moveTo>
              <a:lnTo>
                <a:pt x="118692" y="319691"/>
              </a:lnTo>
              <a:lnTo>
                <a:pt x="45720" y="319691"/>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CCB18D-1BA4-4F33-80F6-9BFF94E8936F}">
      <dsp:nvSpPr>
        <dsp:cNvPr id="0" name=""/>
        <dsp:cNvSpPr/>
      </dsp:nvSpPr>
      <dsp:spPr>
        <a:xfrm>
          <a:off x="1783882" y="1111013"/>
          <a:ext cx="493436" cy="813127"/>
        </a:xfrm>
        <a:custGeom>
          <a:avLst/>
          <a:gdLst/>
          <a:ahLst/>
          <a:cxnLst/>
          <a:rect l="0" t="0" r="0" b="0"/>
          <a:pathLst>
            <a:path>
              <a:moveTo>
                <a:pt x="0" y="0"/>
              </a:moveTo>
              <a:lnTo>
                <a:pt x="0" y="813127"/>
              </a:lnTo>
              <a:lnTo>
                <a:pt x="493436" y="813127"/>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187698-8764-475A-BC97-56DCC7C4E884}">
      <dsp:nvSpPr>
        <dsp:cNvPr id="0" name=""/>
        <dsp:cNvSpPr/>
      </dsp:nvSpPr>
      <dsp:spPr>
        <a:xfrm>
          <a:off x="1665189" y="1111013"/>
          <a:ext cx="91440" cy="813127"/>
        </a:xfrm>
        <a:custGeom>
          <a:avLst/>
          <a:gdLst/>
          <a:ahLst/>
          <a:cxnLst/>
          <a:rect l="0" t="0" r="0" b="0"/>
          <a:pathLst>
            <a:path>
              <a:moveTo>
                <a:pt x="118692" y="0"/>
              </a:moveTo>
              <a:lnTo>
                <a:pt x="118692" y="813127"/>
              </a:lnTo>
              <a:lnTo>
                <a:pt x="45720" y="813127"/>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A7AFE2-0D0C-4689-8A0F-8E88C6B6FF9A}">
      <dsp:nvSpPr>
        <dsp:cNvPr id="0" name=""/>
        <dsp:cNvSpPr/>
      </dsp:nvSpPr>
      <dsp:spPr>
        <a:xfrm>
          <a:off x="1738162" y="1111013"/>
          <a:ext cx="91440" cy="319691"/>
        </a:xfrm>
        <a:custGeom>
          <a:avLst/>
          <a:gdLst/>
          <a:ahLst/>
          <a:cxnLst/>
          <a:rect l="0" t="0" r="0" b="0"/>
          <a:pathLst>
            <a:path>
              <a:moveTo>
                <a:pt x="45720" y="0"/>
              </a:moveTo>
              <a:lnTo>
                <a:pt x="45720" y="319691"/>
              </a:lnTo>
              <a:lnTo>
                <a:pt x="118692" y="31969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2F87C2-8A77-4C71-8219-AA802FB8EAEE}">
      <dsp:nvSpPr>
        <dsp:cNvPr id="0" name=""/>
        <dsp:cNvSpPr/>
      </dsp:nvSpPr>
      <dsp:spPr>
        <a:xfrm>
          <a:off x="1665189" y="1111013"/>
          <a:ext cx="91440" cy="319691"/>
        </a:xfrm>
        <a:custGeom>
          <a:avLst/>
          <a:gdLst/>
          <a:ahLst/>
          <a:cxnLst/>
          <a:rect l="0" t="0" r="0" b="0"/>
          <a:pathLst>
            <a:path>
              <a:moveTo>
                <a:pt x="118692" y="0"/>
              </a:moveTo>
              <a:lnTo>
                <a:pt x="118692" y="319691"/>
              </a:lnTo>
              <a:lnTo>
                <a:pt x="45720" y="31969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31EAE3-E67C-46CC-931E-A74E6A15A658}">
      <dsp:nvSpPr>
        <dsp:cNvPr id="0" name=""/>
        <dsp:cNvSpPr/>
      </dsp:nvSpPr>
      <dsp:spPr>
        <a:xfrm>
          <a:off x="70755" y="1111013"/>
          <a:ext cx="104247" cy="813127"/>
        </a:xfrm>
        <a:custGeom>
          <a:avLst/>
          <a:gdLst/>
          <a:ahLst/>
          <a:cxnLst/>
          <a:rect l="0" t="0" r="0" b="0"/>
          <a:pathLst>
            <a:path>
              <a:moveTo>
                <a:pt x="0" y="0"/>
              </a:moveTo>
              <a:lnTo>
                <a:pt x="0" y="813127"/>
              </a:lnTo>
              <a:lnTo>
                <a:pt x="104247" y="813127"/>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DA5C2D-41B8-4B65-9887-2A7508FD2EC6}">
      <dsp:nvSpPr>
        <dsp:cNvPr id="0" name=""/>
        <dsp:cNvSpPr/>
      </dsp:nvSpPr>
      <dsp:spPr>
        <a:xfrm>
          <a:off x="70755" y="1111013"/>
          <a:ext cx="104247" cy="319691"/>
        </a:xfrm>
        <a:custGeom>
          <a:avLst/>
          <a:gdLst/>
          <a:ahLst/>
          <a:cxnLst/>
          <a:rect l="0" t="0" r="0" b="0"/>
          <a:pathLst>
            <a:path>
              <a:moveTo>
                <a:pt x="0" y="0"/>
              </a:moveTo>
              <a:lnTo>
                <a:pt x="0" y="319691"/>
              </a:lnTo>
              <a:lnTo>
                <a:pt x="104247" y="31969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748CCD-2EA8-4D89-B876-BBF13783AB4E}">
      <dsp:nvSpPr>
        <dsp:cNvPr id="0" name=""/>
        <dsp:cNvSpPr/>
      </dsp:nvSpPr>
      <dsp:spPr>
        <a:xfrm>
          <a:off x="1257" y="763523"/>
          <a:ext cx="694980" cy="34749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Demographic Information</a:t>
          </a:r>
          <a:endParaRPr lang="en-US" sz="800" kern="1200" dirty="0">
            <a:latin typeface="Arial" panose="020B0604020202020204" pitchFamily="34" charset="0"/>
            <a:cs typeface="Arial" panose="020B0604020202020204" pitchFamily="34" charset="0"/>
          </a:endParaRPr>
        </a:p>
      </dsp:txBody>
      <dsp:txXfrm>
        <a:off x="1257" y="763523"/>
        <a:ext cx="694980" cy="347490"/>
      </dsp:txXfrm>
    </dsp:sp>
    <dsp:sp modelId="{0BA8B2D0-E575-4F61-9D61-17B32BCCA33A}">
      <dsp:nvSpPr>
        <dsp:cNvPr id="0" name=""/>
        <dsp:cNvSpPr/>
      </dsp:nvSpPr>
      <dsp:spPr>
        <a:xfrm>
          <a:off x="175002" y="1256959"/>
          <a:ext cx="694980" cy="34749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r>
            <a:rPr lang="en-ZA" sz="800" kern="1200">
              <a:latin typeface="Arial" panose="020B0604020202020204" pitchFamily="34" charset="0"/>
              <a:cs typeface="Arial" panose="020B0604020202020204" pitchFamily="34" charset="0"/>
            </a:rPr>
            <a:t>Age</a:t>
          </a:r>
          <a:endParaRPr lang="en-US" sz="800" kern="1200" dirty="0">
            <a:latin typeface="Arial" panose="020B0604020202020204" pitchFamily="34" charset="0"/>
            <a:cs typeface="Arial" panose="020B0604020202020204" pitchFamily="34" charset="0"/>
          </a:endParaRPr>
        </a:p>
      </dsp:txBody>
      <dsp:txXfrm>
        <a:off x="175002" y="1256959"/>
        <a:ext cx="694980" cy="347490"/>
      </dsp:txXfrm>
    </dsp:sp>
    <dsp:sp modelId="{0034EF9F-5477-4A83-B067-A826C71B4131}">
      <dsp:nvSpPr>
        <dsp:cNvPr id="0" name=""/>
        <dsp:cNvSpPr/>
      </dsp:nvSpPr>
      <dsp:spPr>
        <a:xfrm>
          <a:off x="175002" y="1750396"/>
          <a:ext cx="694980" cy="34749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Qualification Stage</a:t>
          </a:r>
        </a:p>
      </dsp:txBody>
      <dsp:txXfrm>
        <a:off x="175002" y="1750396"/>
        <a:ext cx="694980" cy="347490"/>
      </dsp:txXfrm>
    </dsp:sp>
    <dsp:sp modelId="{FF4A873C-6485-43A0-A9D5-56A286FD784B}">
      <dsp:nvSpPr>
        <dsp:cNvPr id="0" name=""/>
        <dsp:cNvSpPr/>
      </dsp:nvSpPr>
      <dsp:spPr>
        <a:xfrm>
          <a:off x="1436392" y="763523"/>
          <a:ext cx="694980" cy="347490"/>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Employment Info</a:t>
          </a:r>
        </a:p>
      </dsp:txBody>
      <dsp:txXfrm>
        <a:off x="1436392" y="763523"/>
        <a:ext cx="694980" cy="347490"/>
      </dsp:txXfrm>
    </dsp:sp>
    <dsp:sp modelId="{30685C6E-9BE9-44C7-A15A-A5E2A83825AD}">
      <dsp:nvSpPr>
        <dsp:cNvPr id="0" name=""/>
        <dsp:cNvSpPr/>
      </dsp:nvSpPr>
      <dsp:spPr>
        <a:xfrm>
          <a:off x="1015929" y="1256959"/>
          <a:ext cx="694980" cy="347490"/>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Job Level</a:t>
          </a:r>
        </a:p>
      </dsp:txBody>
      <dsp:txXfrm>
        <a:off x="1015929" y="1256959"/>
        <a:ext cx="694980" cy="347490"/>
      </dsp:txXfrm>
    </dsp:sp>
    <dsp:sp modelId="{C30A4742-9C7A-4045-9E10-8FFB23FCD399}">
      <dsp:nvSpPr>
        <dsp:cNvPr id="0" name=""/>
        <dsp:cNvSpPr/>
      </dsp:nvSpPr>
      <dsp:spPr>
        <a:xfrm>
          <a:off x="1856855" y="1256959"/>
          <a:ext cx="694980" cy="347490"/>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Practice Area</a:t>
          </a:r>
        </a:p>
      </dsp:txBody>
      <dsp:txXfrm>
        <a:off x="1856855" y="1256959"/>
        <a:ext cx="694980" cy="347490"/>
      </dsp:txXfrm>
    </dsp:sp>
    <dsp:sp modelId="{4E455515-6004-4FFD-A57A-496D79C825A6}">
      <dsp:nvSpPr>
        <dsp:cNvPr id="0" name=""/>
        <dsp:cNvSpPr/>
      </dsp:nvSpPr>
      <dsp:spPr>
        <a:xfrm>
          <a:off x="1015929" y="1750396"/>
          <a:ext cx="694980" cy="347490"/>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Functions Performed</a:t>
          </a:r>
        </a:p>
      </dsp:txBody>
      <dsp:txXfrm>
        <a:off x="1015929" y="1750396"/>
        <a:ext cx="694980" cy="347490"/>
      </dsp:txXfrm>
    </dsp:sp>
    <dsp:sp modelId="{7CDBE161-CE87-4107-9A3F-71D8557D5C39}">
      <dsp:nvSpPr>
        <dsp:cNvPr id="0" name=""/>
        <dsp:cNvSpPr/>
      </dsp:nvSpPr>
      <dsp:spPr>
        <a:xfrm>
          <a:off x="2277319" y="1750396"/>
          <a:ext cx="694980" cy="347490"/>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Job Overlap With</a:t>
          </a:r>
        </a:p>
      </dsp:txBody>
      <dsp:txXfrm>
        <a:off x="2277319" y="1750396"/>
        <a:ext cx="694980" cy="347490"/>
      </dsp:txXfrm>
    </dsp:sp>
    <dsp:sp modelId="{3CE7AE5D-0B9A-43C5-ABB2-82F8CAA59201}">
      <dsp:nvSpPr>
        <dsp:cNvPr id="0" name=""/>
        <dsp:cNvSpPr/>
      </dsp:nvSpPr>
      <dsp:spPr>
        <a:xfrm>
          <a:off x="1856855" y="2243832"/>
          <a:ext cx="694980" cy="347490"/>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Data Scientist</a:t>
          </a:r>
        </a:p>
      </dsp:txBody>
      <dsp:txXfrm>
        <a:off x="1856855" y="2243832"/>
        <a:ext cx="694980" cy="347490"/>
      </dsp:txXfrm>
    </dsp:sp>
    <dsp:sp modelId="{A99D092B-AA9A-404F-ABDC-95ADD4E4F43D}">
      <dsp:nvSpPr>
        <dsp:cNvPr id="0" name=""/>
        <dsp:cNvSpPr/>
      </dsp:nvSpPr>
      <dsp:spPr>
        <a:xfrm>
          <a:off x="2697782" y="2243832"/>
          <a:ext cx="694980" cy="347490"/>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Data Analyst</a:t>
          </a:r>
        </a:p>
      </dsp:txBody>
      <dsp:txXfrm>
        <a:off x="2697782" y="2243832"/>
        <a:ext cx="694980" cy="347490"/>
      </dsp:txXfrm>
    </dsp:sp>
    <dsp:sp modelId="{D9FD3B4B-EE41-4FF4-8660-436EF5C7D446}">
      <dsp:nvSpPr>
        <dsp:cNvPr id="0" name=""/>
        <dsp:cNvSpPr/>
      </dsp:nvSpPr>
      <dsp:spPr>
        <a:xfrm>
          <a:off x="1856855" y="2737268"/>
          <a:ext cx="694980" cy="347490"/>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User of DS Output</a:t>
          </a:r>
        </a:p>
      </dsp:txBody>
      <dsp:txXfrm>
        <a:off x="1856855" y="2737268"/>
        <a:ext cx="694980" cy="347490"/>
      </dsp:txXfrm>
    </dsp:sp>
    <dsp:sp modelId="{F72AB983-4B98-4FB5-A506-0E322EFD1DFC}">
      <dsp:nvSpPr>
        <dsp:cNvPr id="0" name=""/>
        <dsp:cNvSpPr/>
      </dsp:nvSpPr>
      <dsp:spPr>
        <a:xfrm>
          <a:off x="2697782" y="2737268"/>
          <a:ext cx="694980" cy="347490"/>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Analytics Manager</a:t>
          </a:r>
        </a:p>
      </dsp:txBody>
      <dsp:txXfrm>
        <a:off x="2697782" y="2737268"/>
        <a:ext cx="694980" cy="347490"/>
      </dsp:txXfrm>
    </dsp:sp>
    <dsp:sp modelId="{2919DB40-1EAB-47D6-AAF1-9D3840D77B7E}">
      <dsp:nvSpPr>
        <dsp:cNvPr id="0" name=""/>
        <dsp:cNvSpPr/>
      </dsp:nvSpPr>
      <dsp:spPr>
        <a:xfrm>
          <a:off x="3538709" y="763523"/>
          <a:ext cx="694980" cy="347490"/>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Employer Information</a:t>
          </a:r>
        </a:p>
      </dsp:txBody>
      <dsp:txXfrm>
        <a:off x="3538709" y="763523"/>
        <a:ext cx="694980" cy="347490"/>
      </dsp:txXfrm>
    </dsp:sp>
    <dsp:sp modelId="{9675E126-6A97-4A0A-8D38-2881A98448AC}">
      <dsp:nvSpPr>
        <dsp:cNvPr id="0" name=""/>
        <dsp:cNvSpPr/>
      </dsp:nvSpPr>
      <dsp:spPr>
        <a:xfrm>
          <a:off x="2697782" y="1256959"/>
          <a:ext cx="694980" cy="347490"/>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Company Type</a:t>
          </a:r>
        </a:p>
      </dsp:txBody>
      <dsp:txXfrm>
        <a:off x="2697782" y="1256959"/>
        <a:ext cx="694980" cy="347490"/>
      </dsp:txXfrm>
    </dsp:sp>
    <dsp:sp modelId="{3A687406-8C1E-4526-AD2B-8402DD1756B0}">
      <dsp:nvSpPr>
        <dsp:cNvPr id="0" name=""/>
        <dsp:cNvSpPr/>
      </dsp:nvSpPr>
      <dsp:spPr>
        <a:xfrm>
          <a:off x="3538709" y="1256959"/>
          <a:ext cx="694980" cy="347490"/>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Analytics Function</a:t>
          </a:r>
        </a:p>
      </dsp:txBody>
      <dsp:txXfrm>
        <a:off x="3538709" y="1256959"/>
        <a:ext cx="694980" cy="347490"/>
      </dsp:txXfrm>
    </dsp:sp>
    <dsp:sp modelId="{443EE0E5-FCCB-4367-9F5F-22E6691C005B}">
      <dsp:nvSpPr>
        <dsp:cNvPr id="0" name=""/>
        <dsp:cNvSpPr/>
      </dsp:nvSpPr>
      <dsp:spPr>
        <a:xfrm>
          <a:off x="3712454" y="1750396"/>
          <a:ext cx="694980" cy="347490"/>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Attributes</a:t>
          </a:r>
        </a:p>
      </dsp:txBody>
      <dsp:txXfrm>
        <a:off x="3712454" y="1750396"/>
        <a:ext cx="694980" cy="347490"/>
      </dsp:txXfrm>
    </dsp:sp>
    <dsp:sp modelId="{890CD4FF-17F8-48C6-8221-1FB365A64276}">
      <dsp:nvSpPr>
        <dsp:cNvPr id="0" name=""/>
        <dsp:cNvSpPr/>
      </dsp:nvSpPr>
      <dsp:spPr>
        <a:xfrm>
          <a:off x="3712454" y="2243832"/>
          <a:ext cx="694980" cy="347490"/>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Responsible Parties</a:t>
          </a:r>
        </a:p>
      </dsp:txBody>
      <dsp:txXfrm>
        <a:off x="3712454" y="2243832"/>
        <a:ext cx="694980" cy="347490"/>
      </dsp:txXfrm>
    </dsp:sp>
    <dsp:sp modelId="{BC98E45D-6FE2-4683-97A8-953B991C31C1}">
      <dsp:nvSpPr>
        <dsp:cNvPr id="0" name=""/>
        <dsp:cNvSpPr/>
      </dsp:nvSpPr>
      <dsp:spPr>
        <a:xfrm>
          <a:off x="3712454" y="2737268"/>
          <a:ext cx="694980" cy="347490"/>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Analytics Champion</a:t>
          </a:r>
        </a:p>
      </dsp:txBody>
      <dsp:txXfrm>
        <a:off x="3712454" y="2737268"/>
        <a:ext cx="694980" cy="347490"/>
      </dsp:txXfrm>
    </dsp:sp>
    <dsp:sp modelId="{65F7CFAE-3434-4509-8BCC-7BD3AF1CEE21}">
      <dsp:nvSpPr>
        <dsp:cNvPr id="0" name=""/>
        <dsp:cNvSpPr/>
      </dsp:nvSpPr>
      <dsp:spPr>
        <a:xfrm>
          <a:off x="4379636" y="1256959"/>
          <a:ext cx="694980" cy="347490"/>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Data Driven Decision Making</a:t>
          </a:r>
        </a:p>
      </dsp:txBody>
      <dsp:txXfrm>
        <a:off x="4379636" y="1256959"/>
        <a:ext cx="694980" cy="347490"/>
      </dsp:txXfrm>
    </dsp:sp>
    <dsp:sp modelId="{060072EF-5056-4147-89AB-3AEACAEE758D}">
      <dsp:nvSpPr>
        <dsp:cNvPr id="0" name=""/>
        <dsp:cNvSpPr/>
      </dsp:nvSpPr>
      <dsp:spPr>
        <a:xfrm>
          <a:off x="4553381" y="1750396"/>
          <a:ext cx="694980" cy="347490"/>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Current </a:t>
          </a:r>
        </a:p>
      </dsp:txBody>
      <dsp:txXfrm>
        <a:off x="4553381" y="1750396"/>
        <a:ext cx="694980" cy="347490"/>
      </dsp:txXfrm>
    </dsp:sp>
    <dsp:sp modelId="{85323BF3-C677-43F4-AC56-23937BD0EA25}">
      <dsp:nvSpPr>
        <dsp:cNvPr id="0" name=""/>
        <dsp:cNvSpPr/>
      </dsp:nvSpPr>
      <dsp:spPr>
        <a:xfrm>
          <a:off x="4553381" y="2243832"/>
          <a:ext cx="694980" cy="347490"/>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Future</a:t>
          </a:r>
          <a:endParaRPr lang="en-US" sz="800" kern="1200"/>
        </a:p>
      </dsp:txBody>
      <dsp:txXfrm>
        <a:off x="4553381" y="2243832"/>
        <a:ext cx="694980" cy="347490"/>
      </dsp:txXfrm>
    </dsp:sp>
    <dsp:sp modelId="{98DB404D-5621-4318-9344-773C4FFE1715}">
      <dsp:nvSpPr>
        <dsp:cNvPr id="0" name=""/>
        <dsp:cNvSpPr/>
      </dsp:nvSpPr>
      <dsp:spPr>
        <a:xfrm>
          <a:off x="5814771" y="763523"/>
          <a:ext cx="694980" cy="34749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Data Science</a:t>
          </a:r>
        </a:p>
      </dsp:txBody>
      <dsp:txXfrm>
        <a:off x="5814771" y="763523"/>
        <a:ext cx="694980" cy="347490"/>
      </dsp:txXfrm>
    </dsp:sp>
    <dsp:sp modelId="{8786DF05-4617-47B1-8CDE-06AC58BCE908}">
      <dsp:nvSpPr>
        <dsp:cNvPr id="0" name=""/>
        <dsp:cNvSpPr/>
      </dsp:nvSpPr>
      <dsp:spPr>
        <a:xfrm>
          <a:off x="5394308" y="1256959"/>
          <a:ext cx="694980" cy="34749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Familiarity</a:t>
          </a:r>
        </a:p>
      </dsp:txBody>
      <dsp:txXfrm>
        <a:off x="5394308" y="1256959"/>
        <a:ext cx="694980" cy="347490"/>
      </dsp:txXfrm>
    </dsp:sp>
    <dsp:sp modelId="{6D036904-BBBA-40CC-8DAE-F19E6146930C}">
      <dsp:nvSpPr>
        <dsp:cNvPr id="0" name=""/>
        <dsp:cNvSpPr/>
      </dsp:nvSpPr>
      <dsp:spPr>
        <a:xfrm>
          <a:off x="6235235" y="1256959"/>
          <a:ext cx="694980" cy="34749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Attributes</a:t>
          </a:r>
        </a:p>
      </dsp:txBody>
      <dsp:txXfrm>
        <a:off x="6235235" y="1256959"/>
        <a:ext cx="694980" cy="347490"/>
      </dsp:txXfrm>
    </dsp:sp>
    <dsp:sp modelId="{2F4ACD1E-D0A1-4C74-8AD4-A7C7A137EB05}">
      <dsp:nvSpPr>
        <dsp:cNvPr id="0" name=""/>
        <dsp:cNvSpPr/>
      </dsp:nvSpPr>
      <dsp:spPr>
        <a:xfrm>
          <a:off x="5394308" y="1750396"/>
          <a:ext cx="694980" cy="34749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33375">
            <a:lnSpc>
              <a:spcPct val="90000"/>
            </a:lnSpc>
            <a:spcBef>
              <a:spcPct val="0"/>
            </a:spcBef>
            <a:spcAft>
              <a:spcPct val="35000"/>
            </a:spcAft>
            <a:buNone/>
          </a:pPr>
          <a:r>
            <a:rPr lang="en-ZA" sz="750" kern="1200" dirty="0">
              <a:latin typeface="Arial" panose="020B0604020202020204" pitchFamily="34" charset="0"/>
              <a:cs typeface="Arial" panose="020B0604020202020204" pitchFamily="34" charset="0"/>
            </a:rPr>
            <a:t>Attributes of Predictive Analytics</a:t>
          </a:r>
        </a:p>
      </dsp:txBody>
      <dsp:txXfrm>
        <a:off x="5394308" y="1750396"/>
        <a:ext cx="694980" cy="347490"/>
      </dsp:txXfrm>
    </dsp:sp>
    <dsp:sp modelId="{66019E8A-4441-41B7-8222-40613B4C3953}">
      <dsp:nvSpPr>
        <dsp:cNvPr id="0" name=""/>
        <dsp:cNvSpPr/>
      </dsp:nvSpPr>
      <dsp:spPr>
        <a:xfrm>
          <a:off x="6235235" y="1750396"/>
          <a:ext cx="694980" cy="34749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Attributes of Machine Learning</a:t>
          </a:r>
        </a:p>
      </dsp:txBody>
      <dsp:txXfrm>
        <a:off x="6235235" y="1750396"/>
        <a:ext cx="694980" cy="347490"/>
      </dsp:txXfrm>
    </dsp:sp>
    <dsp:sp modelId="{AB753509-0842-4938-9714-0C65D36C3757}">
      <dsp:nvSpPr>
        <dsp:cNvPr id="0" name=""/>
        <dsp:cNvSpPr/>
      </dsp:nvSpPr>
      <dsp:spPr>
        <a:xfrm>
          <a:off x="5394308" y="2243832"/>
          <a:ext cx="694980" cy="34749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Benefit</a:t>
          </a:r>
        </a:p>
      </dsp:txBody>
      <dsp:txXfrm>
        <a:off x="5394308" y="2243832"/>
        <a:ext cx="694980" cy="347490"/>
      </dsp:txXfrm>
    </dsp:sp>
    <dsp:sp modelId="{B5FB62D8-6E91-4127-A111-596F3F923EB0}">
      <dsp:nvSpPr>
        <dsp:cNvPr id="0" name=""/>
        <dsp:cNvSpPr/>
      </dsp:nvSpPr>
      <dsp:spPr>
        <a:xfrm>
          <a:off x="6235235" y="2243832"/>
          <a:ext cx="694980" cy="34749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Barriers to Entry</a:t>
          </a:r>
        </a:p>
      </dsp:txBody>
      <dsp:txXfrm>
        <a:off x="6235235" y="2243832"/>
        <a:ext cx="694980" cy="347490"/>
      </dsp:txXfrm>
    </dsp:sp>
    <dsp:sp modelId="{9719D741-EA9E-49C2-9493-B9684D2A489F}">
      <dsp:nvSpPr>
        <dsp:cNvPr id="0" name=""/>
        <dsp:cNvSpPr/>
      </dsp:nvSpPr>
      <dsp:spPr>
        <a:xfrm>
          <a:off x="5394308" y="2737268"/>
          <a:ext cx="694980" cy="34749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Education</a:t>
          </a:r>
        </a:p>
      </dsp:txBody>
      <dsp:txXfrm>
        <a:off x="5394308" y="2737268"/>
        <a:ext cx="694980" cy="347490"/>
      </dsp:txXfrm>
    </dsp:sp>
    <dsp:sp modelId="{0CC2F2C5-BCD0-48B2-9795-53F1E1FE7E37}">
      <dsp:nvSpPr>
        <dsp:cNvPr id="0" name=""/>
        <dsp:cNvSpPr/>
      </dsp:nvSpPr>
      <dsp:spPr>
        <a:xfrm>
          <a:off x="6235235" y="2737268"/>
          <a:ext cx="694980" cy="34749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Software</a:t>
          </a:r>
        </a:p>
      </dsp:txBody>
      <dsp:txXfrm>
        <a:off x="6235235" y="2737268"/>
        <a:ext cx="694980" cy="347490"/>
      </dsp:txXfrm>
    </dsp:sp>
    <dsp:sp modelId="{1893E7AB-4795-4BE6-B2D7-22199ED2E4F7}">
      <dsp:nvSpPr>
        <dsp:cNvPr id="0" name=""/>
        <dsp:cNvSpPr/>
      </dsp:nvSpPr>
      <dsp:spPr>
        <a:xfrm>
          <a:off x="5394308" y="3230705"/>
          <a:ext cx="694980" cy="34749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Techniques</a:t>
          </a:r>
        </a:p>
      </dsp:txBody>
      <dsp:txXfrm>
        <a:off x="5394308" y="3230705"/>
        <a:ext cx="694980" cy="347490"/>
      </dsp:txXfrm>
    </dsp:sp>
    <dsp:sp modelId="{AC1646FB-56BB-40E6-B305-D83B4BE230EB}">
      <dsp:nvSpPr>
        <dsp:cNvPr id="0" name=""/>
        <dsp:cNvSpPr/>
      </dsp:nvSpPr>
      <dsp:spPr>
        <a:xfrm>
          <a:off x="6655698" y="3230705"/>
          <a:ext cx="694980" cy="34749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Data</a:t>
          </a:r>
        </a:p>
      </dsp:txBody>
      <dsp:txXfrm>
        <a:off x="6655698" y="3230705"/>
        <a:ext cx="694980" cy="347490"/>
      </dsp:txXfrm>
    </dsp:sp>
    <dsp:sp modelId="{ED9BFC62-A651-4D6E-809A-0B2A1E3970CC}">
      <dsp:nvSpPr>
        <dsp:cNvPr id="0" name=""/>
        <dsp:cNvSpPr/>
      </dsp:nvSpPr>
      <dsp:spPr>
        <a:xfrm>
          <a:off x="6235235" y="3724141"/>
          <a:ext cx="694980" cy="34749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External Sources</a:t>
          </a:r>
        </a:p>
      </dsp:txBody>
      <dsp:txXfrm>
        <a:off x="6235235" y="3724141"/>
        <a:ext cx="694980" cy="347490"/>
      </dsp:txXfrm>
    </dsp:sp>
    <dsp:sp modelId="{D3633B38-482E-40CB-AB1C-E91CCFA28765}">
      <dsp:nvSpPr>
        <dsp:cNvPr id="0" name=""/>
        <dsp:cNvSpPr/>
      </dsp:nvSpPr>
      <dsp:spPr>
        <a:xfrm>
          <a:off x="7076162" y="3724141"/>
          <a:ext cx="694980" cy="34749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Accessibility</a:t>
          </a:r>
        </a:p>
      </dsp:txBody>
      <dsp:txXfrm>
        <a:off x="7076162" y="3724141"/>
        <a:ext cx="694980" cy="347490"/>
      </dsp:txXfrm>
    </dsp:sp>
    <dsp:sp modelId="{79A65B41-4117-4D02-815A-90E546CDC1F5}">
      <dsp:nvSpPr>
        <dsp:cNvPr id="0" name=""/>
        <dsp:cNvSpPr/>
      </dsp:nvSpPr>
      <dsp:spPr>
        <a:xfrm>
          <a:off x="6235235" y="4217578"/>
          <a:ext cx="694980" cy="34749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Storage</a:t>
          </a:r>
        </a:p>
      </dsp:txBody>
      <dsp:txXfrm>
        <a:off x="6235235" y="4217578"/>
        <a:ext cx="694980" cy="347490"/>
      </dsp:txXfrm>
    </dsp:sp>
    <dsp:sp modelId="{8F1BEF0B-F3A0-4A29-97D9-EA0C11908755}">
      <dsp:nvSpPr>
        <dsp:cNvPr id="0" name=""/>
        <dsp:cNvSpPr/>
      </dsp:nvSpPr>
      <dsp:spPr>
        <a:xfrm>
          <a:off x="7076162" y="4217578"/>
          <a:ext cx="694980" cy="34749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Usage</a:t>
          </a:r>
        </a:p>
      </dsp:txBody>
      <dsp:txXfrm>
        <a:off x="7076162" y="4217578"/>
        <a:ext cx="694980" cy="347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20CF7-F92A-4E9F-A648-C8663002259C}">
      <dsp:nvSpPr>
        <dsp:cNvPr id="0" name=""/>
        <dsp:cNvSpPr/>
      </dsp:nvSpPr>
      <dsp:spPr>
        <a:xfrm>
          <a:off x="0" y="211959"/>
          <a:ext cx="8229600" cy="12348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rtl="0">
            <a:lnSpc>
              <a:spcPct val="90000"/>
            </a:lnSpc>
            <a:spcBef>
              <a:spcPct val="0"/>
            </a:spcBef>
            <a:spcAft>
              <a:spcPct val="15000"/>
            </a:spcAft>
            <a:buChar char="•"/>
          </a:pPr>
          <a:r>
            <a:rPr lang="en-ZA" sz="1400" kern="1200" dirty="0">
              <a:latin typeface="Arial" panose="020B0604020202020204" pitchFamily="34" charset="0"/>
              <a:cs typeface="Arial" panose="020B0604020202020204" pitchFamily="34" charset="0"/>
            </a:rPr>
            <a:t>Is there a centralised analytics function / team within your company?</a:t>
          </a:r>
        </a:p>
        <a:p>
          <a:pPr marL="228600" lvl="2" indent="-114300" algn="l" defTabSz="622300" rtl="0">
            <a:lnSpc>
              <a:spcPct val="90000"/>
            </a:lnSpc>
            <a:spcBef>
              <a:spcPct val="0"/>
            </a:spcBef>
            <a:spcAft>
              <a:spcPct val="15000"/>
            </a:spcAft>
            <a:buChar char="•"/>
          </a:pPr>
          <a:r>
            <a:rPr lang="en-ZA" sz="1400" kern="1200" dirty="0">
              <a:latin typeface="Arial" panose="020B0604020202020204" pitchFamily="34" charset="0"/>
              <a:cs typeface="Arial" panose="020B0604020202020204" pitchFamily="34" charset="0"/>
            </a:rPr>
            <a:t>What is the size of the analytics team in your company?</a:t>
          </a:r>
        </a:p>
        <a:p>
          <a:pPr marL="114300" lvl="1" indent="-114300" algn="l" defTabSz="622300">
            <a:lnSpc>
              <a:spcPct val="90000"/>
            </a:lnSpc>
            <a:spcBef>
              <a:spcPct val="0"/>
            </a:spcBef>
            <a:spcAft>
              <a:spcPct val="15000"/>
            </a:spcAft>
            <a:buChar char="•"/>
          </a:pPr>
          <a:r>
            <a:rPr lang="en-ZA" sz="1400" kern="1200" dirty="0">
              <a:latin typeface="Arial" panose="020B0604020202020204" pitchFamily="34" charset="0"/>
              <a:cs typeface="Arial" panose="020B0604020202020204" pitchFamily="34" charset="0"/>
            </a:rPr>
            <a:t>Who is responsible for the analytical work in your organization?</a:t>
          </a:r>
        </a:p>
        <a:p>
          <a:pPr marL="114300" lvl="1" indent="-114300" algn="l" defTabSz="622300">
            <a:lnSpc>
              <a:spcPct val="90000"/>
            </a:lnSpc>
            <a:spcBef>
              <a:spcPct val="0"/>
            </a:spcBef>
            <a:spcAft>
              <a:spcPct val="15000"/>
            </a:spcAft>
            <a:buChar char="•"/>
          </a:pPr>
          <a:r>
            <a:rPr lang="en-ZA" sz="1400" b="0" kern="1200" dirty="0"/>
            <a:t>Who is most likely to adopt and push for improved analytics within your organization?</a:t>
          </a:r>
          <a:endParaRPr lang="en-ZA" sz="1400" kern="1200" dirty="0">
            <a:latin typeface="Arial" panose="020B0604020202020204" pitchFamily="34" charset="0"/>
            <a:cs typeface="Arial" panose="020B0604020202020204" pitchFamily="34" charset="0"/>
          </a:endParaRPr>
        </a:p>
      </dsp:txBody>
      <dsp:txXfrm>
        <a:off x="0" y="211959"/>
        <a:ext cx="8229600" cy="1234800"/>
      </dsp:txXfrm>
    </dsp:sp>
    <dsp:sp modelId="{5F7BC7F1-5030-457A-963A-E30CC6E04A9E}">
      <dsp:nvSpPr>
        <dsp:cNvPr id="0" name=""/>
        <dsp:cNvSpPr/>
      </dsp:nvSpPr>
      <dsp:spPr>
        <a:xfrm>
          <a:off x="411480" y="5319"/>
          <a:ext cx="5760720" cy="4132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rtl="0">
            <a:lnSpc>
              <a:spcPct val="90000"/>
            </a:lnSpc>
            <a:spcBef>
              <a:spcPct val="0"/>
            </a:spcBef>
            <a:spcAft>
              <a:spcPct val="35000"/>
            </a:spcAft>
            <a:buNone/>
          </a:pPr>
          <a:r>
            <a:rPr lang="en-ZA" sz="1400" kern="1200" dirty="0">
              <a:latin typeface="Arial" panose="020B0604020202020204" pitchFamily="34" charset="0"/>
              <a:cs typeface="Arial" panose="020B0604020202020204" pitchFamily="34" charset="0"/>
            </a:rPr>
            <a:t>Analytics Function</a:t>
          </a:r>
        </a:p>
      </dsp:txBody>
      <dsp:txXfrm>
        <a:off x="431655" y="25494"/>
        <a:ext cx="5720370" cy="372930"/>
      </dsp:txXfrm>
    </dsp:sp>
    <dsp:sp modelId="{0FBA3C50-FF65-433D-B248-F70FF97B511B}">
      <dsp:nvSpPr>
        <dsp:cNvPr id="0" name=""/>
        <dsp:cNvSpPr/>
      </dsp:nvSpPr>
      <dsp:spPr>
        <a:xfrm>
          <a:off x="0" y="1729000"/>
          <a:ext cx="8229600" cy="99225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a:lnSpc>
              <a:spcPct val="90000"/>
            </a:lnSpc>
            <a:spcBef>
              <a:spcPct val="0"/>
            </a:spcBef>
            <a:spcAft>
              <a:spcPct val="15000"/>
            </a:spcAft>
            <a:buChar char="•"/>
          </a:pPr>
          <a:r>
            <a:rPr lang="en-ZA" sz="1400" kern="1200" dirty="0">
              <a:latin typeface="Arial" panose="020B0604020202020204" pitchFamily="34" charset="0"/>
              <a:cs typeface="Arial" panose="020B0604020202020204" pitchFamily="34" charset="0"/>
            </a:rPr>
            <a:t>Are strategic decisions made in your company supported by data </a:t>
          </a:r>
          <a:r>
            <a:rPr lang="en-US" sz="1400" kern="1200" dirty="0">
              <a:latin typeface="Arial" panose="020B0604020202020204" pitchFamily="34" charset="0"/>
              <a:cs typeface="Arial" panose="020B0604020202020204" pitchFamily="34" charset="0"/>
            </a:rPr>
            <a:t>analytics?</a:t>
          </a:r>
          <a:endParaRPr lang="en-ZA"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ZA" sz="1400" kern="1200" dirty="0">
              <a:latin typeface="Arial" panose="020B0604020202020204" pitchFamily="34" charset="0"/>
              <a:cs typeface="Arial" panose="020B0604020202020204" pitchFamily="34" charset="0"/>
            </a:rPr>
            <a:t>How often do you foresee data analytics being a key driver of strategy in your company in the next three years?</a:t>
          </a:r>
        </a:p>
      </dsp:txBody>
      <dsp:txXfrm>
        <a:off x="0" y="1729000"/>
        <a:ext cx="8229600" cy="992250"/>
      </dsp:txXfrm>
    </dsp:sp>
    <dsp:sp modelId="{F1CAC6D1-25C5-45A9-A0F6-BA62D5A80D46}">
      <dsp:nvSpPr>
        <dsp:cNvPr id="0" name=""/>
        <dsp:cNvSpPr/>
      </dsp:nvSpPr>
      <dsp:spPr>
        <a:xfrm>
          <a:off x="411480" y="1522360"/>
          <a:ext cx="5760720" cy="4132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ZA" sz="1400" kern="1200" dirty="0">
              <a:latin typeface="Arial" panose="020B0604020202020204" pitchFamily="34" charset="0"/>
              <a:cs typeface="Arial" panose="020B0604020202020204" pitchFamily="34" charset="0"/>
            </a:rPr>
            <a:t>Data Driven Decision Making</a:t>
          </a:r>
        </a:p>
      </dsp:txBody>
      <dsp:txXfrm>
        <a:off x="431655" y="1542535"/>
        <a:ext cx="5720370" cy="372930"/>
      </dsp:txXfrm>
    </dsp:sp>
    <dsp:sp modelId="{DA7381FE-7C47-4933-AA66-6BEC34B43F7A}">
      <dsp:nvSpPr>
        <dsp:cNvPr id="0" name=""/>
        <dsp:cNvSpPr/>
      </dsp:nvSpPr>
      <dsp:spPr>
        <a:xfrm>
          <a:off x="0" y="3003490"/>
          <a:ext cx="8229600" cy="12348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a:lnSpc>
              <a:spcPct val="90000"/>
            </a:lnSpc>
            <a:spcBef>
              <a:spcPct val="0"/>
            </a:spcBef>
            <a:spcAft>
              <a:spcPct val="15000"/>
            </a:spcAft>
            <a:buChar char="•"/>
          </a:pPr>
          <a:r>
            <a:rPr lang="en-ZA" sz="1400" kern="1200" dirty="0">
              <a:latin typeface="Arial" panose="020B0604020202020204" pitchFamily="34" charset="0"/>
              <a:cs typeface="Arial" panose="020B0604020202020204" pitchFamily="34" charset="0"/>
            </a:rPr>
            <a:t>Do you have direct access to the data at your employer?</a:t>
          </a:r>
        </a:p>
        <a:p>
          <a:pPr marL="114300" lvl="1" indent="-114300" algn="l" defTabSz="622300">
            <a:lnSpc>
              <a:spcPct val="90000"/>
            </a:lnSpc>
            <a:spcBef>
              <a:spcPct val="0"/>
            </a:spcBef>
            <a:spcAft>
              <a:spcPct val="15000"/>
            </a:spcAft>
            <a:buChar char="•"/>
          </a:pPr>
          <a:r>
            <a:rPr lang="en-ZA" sz="1400" kern="1200" dirty="0">
              <a:latin typeface="Arial" panose="020B0604020202020204" pitchFamily="34" charset="0"/>
              <a:cs typeface="Arial" panose="020B0604020202020204" pitchFamily="34" charset="0"/>
            </a:rPr>
            <a:t>What percentage of your data is on your employer’s internal </a:t>
          </a:r>
          <a:r>
            <a:rPr lang="en-US" sz="1400" kern="1200" dirty="0">
              <a:latin typeface="Arial" panose="020B0604020202020204" pitchFamily="34" charset="0"/>
              <a:cs typeface="Arial" panose="020B0604020202020204" pitchFamily="34" charset="0"/>
            </a:rPr>
            <a:t>system?</a:t>
          </a:r>
          <a:endParaRPr lang="en-ZA" sz="1400" kern="1200" dirty="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15000"/>
            </a:spcAft>
            <a:buChar char="•"/>
          </a:pPr>
          <a:r>
            <a:rPr lang="en-ZA" sz="1400" kern="1200" dirty="0">
              <a:latin typeface="Arial" panose="020B0604020202020204" pitchFamily="34" charset="0"/>
              <a:cs typeface="Arial" panose="020B0604020202020204" pitchFamily="34" charset="0"/>
            </a:rPr>
            <a:t>What percentage of the data in your company is used for analytics?</a:t>
          </a:r>
        </a:p>
        <a:p>
          <a:pPr marL="114300" lvl="1" indent="-114300" algn="l" defTabSz="622300">
            <a:lnSpc>
              <a:spcPct val="90000"/>
            </a:lnSpc>
            <a:spcBef>
              <a:spcPct val="0"/>
            </a:spcBef>
            <a:spcAft>
              <a:spcPct val="15000"/>
            </a:spcAft>
            <a:buChar char="•"/>
          </a:pPr>
          <a:r>
            <a:rPr lang="en-ZA" sz="1400" kern="1200" dirty="0">
              <a:latin typeface="Arial" panose="020B0604020202020204" pitchFamily="34" charset="0"/>
              <a:cs typeface="Arial" panose="020B0604020202020204" pitchFamily="34" charset="0"/>
            </a:rPr>
            <a:t>Do you make use of any of the following external data sources?</a:t>
          </a:r>
        </a:p>
      </dsp:txBody>
      <dsp:txXfrm>
        <a:off x="0" y="3003490"/>
        <a:ext cx="8229600" cy="1234800"/>
      </dsp:txXfrm>
    </dsp:sp>
    <dsp:sp modelId="{AB07AEDD-6388-4568-9723-963F91EC9F30}">
      <dsp:nvSpPr>
        <dsp:cNvPr id="0" name=""/>
        <dsp:cNvSpPr/>
      </dsp:nvSpPr>
      <dsp:spPr>
        <a:xfrm>
          <a:off x="411480" y="2796849"/>
          <a:ext cx="5760720" cy="4132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ZA" sz="1400" kern="1200" dirty="0">
              <a:latin typeface="Arial" panose="020B0604020202020204" pitchFamily="34" charset="0"/>
              <a:cs typeface="Arial" panose="020B0604020202020204" pitchFamily="34" charset="0"/>
            </a:rPr>
            <a:t>Data</a:t>
          </a:r>
        </a:p>
      </dsp:txBody>
      <dsp:txXfrm>
        <a:off x="431655" y="2817024"/>
        <a:ext cx="5720370"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F8771-31F2-43A3-8065-42BB6C2E7C22}">
      <dsp:nvSpPr>
        <dsp:cNvPr id="0" name=""/>
        <dsp:cNvSpPr/>
      </dsp:nvSpPr>
      <dsp:spPr>
        <a:xfrm>
          <a:off x="-4159687" y="-638329"/>
          <a:ext cx="4956484" cy="4956484"/>
        </a:xfrm>
        <a:prstGeom prst="blockArc">
          <a:avLst>
            <a:gd name="adj1" fmla="val 18900000"/>
            <a:gd name="adj2" fmla="val 2700000"/>
            <a:gd name="adj3" fmla="val 43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778C9E-D739-439F-BE10-397B33B14718}">
      <dsp:nvSpPr>
        <dsp:cNvPr id="0" name=""/>
        <dsp:cNvSpPr/>
      </dsp:nvSpPr>
      <dsp:spPr>
        <a:xfrm>
          <a:off x="297888" y="193779"/>
          <a:ext cx="3462992" cy="3874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508" tIns="20320" rIns="20320" bIns="20320" numCol="1" spcCol="1270" anchor="ctr" anchorCtr="0">
          <a:noAutofit/>
        </a:bodyPr>
        <a:lstStyle/>
        <a:p>
          <a:pPr marL="0" lvl="0" indent="0" algn="l" defTabSz="355600" rtl="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Which of the following functions do you perform in your current role?</a:t>
          </a:r>
        </a:p>
      </dsp:txBody>
      <dsp:txXfrm>
        <a:off x="297888" y="193779"/>
        <a:ext cx="3462992" cy="387411"/>
      </dsp:txXfrm>
    </dsp:sp>
    <dsp:sp modelId="{58C131F7-9641-4356-BF26-45A8FA709896}">
      <dsp:nvSpPr>
        <dsp:cNvPr id="0" name=""/>
        <dsp:cNvSpPr/>
      </dsp:nvSpPr>
      <dsp:spPr>
        <a:xfrm>
          <a:off x="55756" y="145353"/>
          <a:ext cx="484264" cy="48426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078A10-66DA-49D5-B3BE-8D3573A2994C}">
      <dsp:nvSpPr>
        <dsp:cNvPr id="0" name=""/>
        <dsp:cNvSpPr/>
      </dsp:nvSpPr>
      <dsp:spPr>
        <a:xfrm>
          <a:off x="616561" y="774823"/>
          <a:ext cx="3144319" cy="3874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508" tIns="20320" rIns="20320" bIns="20320" numCol="1" spcCol="1270" anchor="ctr" anchorCtr="0">
          <a:noAutofit/>
        </a:bodyPr>
        <a:lstStyle/>
        <a:p>
          <a:pPr marL="0" lvl="0" indent="0" algn="l" defTabSz="355600">
            <a:lnSpc>
              <a:spcPct val="90000"/>
            </a:lnSpc>
            <a:spcBef>
              <a:spcPct val="0"/>
            </a:spcBef>
            <a:spcAft>
              <a:spcPct val="35000"/>
            </a:spcAft>
            <a:buNone/>
          </a:pPr>
          <a:r>
            <a:rPr lang="en-ZA" sz="800" kern="1200">
              <a:latin typeface="Arial" panose="020B0604020202020204" pitchFamily="34" charset="0"/>
              <a:cs typeface="Arial" panose="020B0604020202020204" pitchFamily="34" charset="0"/>
            </a:rPr>
            <a:t>Please indicate whether you or your team use any of the data </a:t>
          </a:r>
          <a:r>
            <a:rPr lang="en-US" sz="800" kern="1200">
              <a:latin typeface="Arial" panose="020B0604020202020204" pitchFamily="34" charset="0"/>
              <a:cs typeface="Arial" panose="020B0604020202020204" pitchFamily="34" charset="0"/>
            </a:rPr>
            <a:t>science techniques for actuarial purposes</a:t>
          </a:r>
          <a:endParaRPr lang="en-ZA" sz="800" kern="1200" dirty="0">
            <a:latin typeface="Arial" panose="020B0604020202020204" pitchFamily="34" charset="0"/>
            <a:cs typeface="Arial" panose="020B0604020202020204" pitchFamily="34" charset="0"/>
          </a:endParaRPr>
        </a:p>
      </dsp:txBody>
      <dsp:txXfrm>
        <a:off x="616561" y="774823"/>
        <a:ext cx="3144319" cy="387411"/>
      </dsp:txXfrm>
    </dsp:sp>
    <dsp:sp modelId="{4D8241D8-20D9-4796-829E-7D2DA207A8F3}">
      <dsp:nvSpPr>
        <dsp:cNvPr id="0" name=""/>
        <dsp:cNvSpPr/>
      </dsp:nvSpPr>
      <dsp:spPr>
        <a:xfrm>
          <a:off x="374428" y="726397"/>
          <a:ext cx="484264" cy="48426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424618-7CDA-4E35-9075-697C80CF55FC}">
      <dsp:nvSpPr>
        <dsp:cNvPr id="0" name=""/>
        <dsp:cNvSpPr/>
      </dsp:nvSpPr>
      <dsp:spPr>
        <a:xfrm>
          <a:off x="762282" y="1355868"/>
          <a:ext cx="2998598" cy="3874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508" tIns="20320" rIns="20320" bIns="20320" numCol="1" spcCol="1270" anchor="ctr" anchorCtr="0">
          <a:noAutofit/>
        </a:bodyPr>
        <a:lstStyle/>
        <a:p>
          <a:pPr marL="0" lvl="0" indent="0" algn="l"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How much does your role overlap with the four roles below, given the following definitions for “data analyst” and “data scientist”:</a:t>
          </a:r>
        </a:p>
      </dsp:txBody>
      <dsp:txXfrm>
        <a:off x="762282" y="1355868"/>
        <a:ext cx="2998598" cy="387411"/>
      </dsp:txXfrm>
    </dsp:sp>
    <dsp:sp modelId="{02EA4759-CC33-4ABD-ADCD-D486B0AD4264}">
      <dsp:nvSpPr>
        <dsp:cNvPr id="0" name=""/>
        <dsp:cNvSpPr/>
      </dsp:nvSpPr>
      <dsp:spPr>
        <a:xfrm>
          <a:off x="520149" y="1307441"/>
          <a:ext cx="484264" cy="48426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64CCAF-42C0-48E8-966E-356B695575AD}">
      <dsp:nvSpPr>
        <dsp:cNvPr id="0" name=""/>
        <dsp:cNvSpPr/>
      </dsp:nvSpPr>
      <dsp:spPr>
        <a:xfrm>
          <a:off x="762282" y="1936544"/>
          <a:ext cx="2998598" cy="3874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508" tIns="20320" rIns="20320" bIns="20320" numCol="1" spcCol="1270" anchor="ctr" anchorCtr="0">
          <a:noAutofit/>
        </a:bodyPr>
        <a:lstStyle/>
        <a:p>
          <a:pPr marL="0" lvl="0" indent="0" algn="l"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How would you best describe your familiarity with the data science </a:t>
          </a:r>
          <a:r>
            <a:rPr lang="en-US" sz="800" kern="1200" dirty="0">
              <a:latin typeface="Arial" panose="020B0604020202020204" pitchFamily="34" charset="0"/>
              <a:cs typeface="Arial" panose="020B0604020202020204" pitchFamily="34" charset="0"/>
            </a:rPr>
            <a:t>universe?</a:t>
          </a:r>
          <a:endParaRPr lang="en-ZA" sz="800" kern="1200" dirty="0">
            <a:latin typeface="Arial" panose="020B0604020202020204" pitchFamily="34" charset="0"/>
            <a:cs typeface="Arial" panose="020B0604020202020204" pitchFamily="34" charset="0"/>
          </a:endParaRPr>
        </a:p>
      </dsp:txBody>
      <dsp:txXfrm>
        <a:off x="762282" y="1936544"/>
        <a:ext cx="2998598" cy="387411"/>
      </dsp:txXfrm>
    </dsp:sp>
    <dsp:sp modelId="{6CA543D3-F99A-4ED9-9F9F-684A50273C2E}">
      <dsp:nvSpPr>
        <dsp:cNvPr id="0" name=""/>
        <dsp:cNvSpPr/>
      </dsp:nvSpPr>
      <dsp:spPr>
        <a:xfrm>
          <a:off x="520149" y="1888118"/>
          <a:ext cx="484264" cy="48426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FE6290-C80E-4CD0-BDDD-9B5C2D1DF6CF}">
      <dsp:nvSpPr>
        <dsp:cNvPr id="0" name=""/>
        <dsp:cNvSpPr/>
      </dsp:nvSpPr>
      <dsp:spPr>
        <a:xfrm>
          <a:off x="616561" y="2517589"/>
          <a:ext cx="3144319" cy="3874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508" tIns="20320" rIns="20320" bIns="20320" numCol="1" spcCol="1270" anchor="ctr" anchorCtr="0">
          <a:noAutofit/>
        </a:bodyPr>
        <a:lstStyle/>
        <a:p>
          <a:pPr marL="0" lvl="0" indent="0" algn="l"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The most important benefits of data analytics</a:t>
          </a:r>
        </a:p>
      </dsp:txBody>
      <dsp:txXfrm>
        <a:off x="616561" y="2517589"/>
        <a:ext cx="3144319" cy="387411"/>
      </dsp:txXfrm>
    </dsp:sp>
    <dsp:sp modelId="{84960EEF-6865-4B58-90AA-9671FBA7F6F6}">
      <dsp:nvSpPr>
        <dsp:cNvPr id="0" name=""/>
        <dsp:cNvSpPr/>
      </dsp:nvSpPr>
      <dsp:spPr>
        <a:xfrm>
          <a:off x="374428" y="2469162"/>
          <a:ext cx="484264" cy="48426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A153AA-10C7-408B-BDDB-92B7F8E6FF8D}">
      <dsp:nvSpPr>
        <dsp:cNvPr id="0" name=""/>
        <dsp:cNvSpPr/>
      </dsp:nvSpPr>
      <dsp:spPr>
        <a:xfrm>
          <a:off x="297888" y="3098633"/>
          <a:ext cx="3462992" cy="3874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508" tIns="20320" rIns="20320" bIns="20320" numCol="1" spcCol="1270" anchor="ctr" anchorCtr="0">
          <a:noAutofit/>
        </a:bodyPr>
        <a:lstStyle/>
        <a:p>
          <a:pPr marL="0" lvl="0" indent="0" algn="l" defTabSz="355600">
            <a:lnSpc>
              <a:spcPct val="90000"/>
            </a:lnSpc>
            <a:spcBef>
              <a:spcPct val="0"/>
            </a:spcBef>
            <a:spcAft>
              <a:spcPct val="35000"/>
            </a:spcAft>
            <a:buNone/>
          </a:pPr>
          <a:r>
            <a:rPr lang="en-ZA" sz="800" kern="1200" dirty="0">
              <a:latin typeface="Arial" panose="020B0604020202020204" pitchFamily="34" charset="0"/>
              <a:cs typeface="Arial" panose="020B0604020202020204" pitchFamily="34" charset="0"/>
            </a:rPr>
            <a:t>What is the greatest barrier to doing more advanced analytics?</a:t>
          </a:r>
        </a:p>
      </dsp:txBody>
      <dsp:txXfrm>
        <a:off x="297888" y="3098633"/>
        <a:ext cx="3462992" cy="387411"/>
      </dsp:txXfrm>
    </dsp:sp>
    <dsp:sp modelId="{6CFAC8DC-400A-4065-A55F-054491BE2446}">
      <dsp:nvSpPr>
        <dsp:cNvPr id="0" name=""/>
        <dsp:cNvSpPr/>
      </dsp:nvSpPr>
      <dsp:spPr>
        <a:xfrm>
          <a:off x="55756" y="3050206"/>
          <a:ext cx="484264" cy="48426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737DCFE0-5C5D-44FA-87F8-26CCD2340FAC}" type="datetimeFigureOut">
              <a:rPr lang="en-ZA" smtClean="0"/>
              <a:t>2025/07/30</a:t>
            </a:fld>
            <a:endParaRPr lang="en-ZA"/>
          </a:p>
        </p:txBody>
      </p:sp>
      <p:sp>
        <p:nvSpPr>
          <p:cNvPr id="4" name="Footer Placeholder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BCFDAAEF-58F3-4704-A2B4-8EA8D12E9FCE}" type="slidenum">
              <a:rPr lang="en-ZA" smtClean="0"/>
              <a:t>‹#›</a:t>
            </a:fld>
            <a:endParaRPr lang="en-ZA"/>
          </a:p>
        </p:txBody>
      </p:sp>
    </p:spTree>
    <p:extLst>
      <p:ext uri="{BB962C8B-B14F-4D97-AF65-F5344CB8AC3E}">
        <p14:creationId xmlns:p14="http://schemas.microsoft.com/office/powerpoint/2010/main" val="3268630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pPr>
              <a:defRPr/>
            </a:pPr>
            <a:endParaRPr lang="en-ZA"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pPr>
              <a:defRPr/>
            </a:pPr>
            <a:fld id="{91D9947E-897F-4102-B1E4-8D31B8AAFF31}" type="datetimeFigureOut">
              <a:rPr lang="en-ZA"/>
              <a:pPr>
                <a:defRPr/>
              </a:pPr>
              <a:t>2025/07/30</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pPr>
              <a:defRPr/>
            </a:pPr>
            <a:endParaRPr lang="en-ZA"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pPr>
              <a:defRPr/>
            </a:pPr>
            <a:fld id="{708EE7EA-DCE3-4C00-B192-074613195793}" type="slidenum">
              <a:rPr lang="en-ZA"/>
              <a:pPr>
                <a:defRPr/>
              </a:pPr>
              <a:t>‹#›</a:t>
            </a:fld>
            <a:endParaRPr lang="en-ZA" dirty="0"/>
          </a:p>
        </p:txBody>
      </p:sp>
    </p:spTree>
    <p:extLst>
      <p:ext uri="{BB962C8B-B14F-4D97-AF65-F5344CB8AC3E}">
        <p14:creationId xmlns:p14="http://schemas.microsoft.com/office/powerpoint/2010/main" val="266754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a:t>
            </a:r>
            <a:r>
              <a:rPr lang="en-US" baseline="0" dirty="0"/>
              <a:t> short introductions to Moodle.  The objective of this presentation is to provide every student with a short but helpful overview of Moodle as well as to share some tips and tools on how to use Moodle and avoid unnecessary frustrations. Lastly we will provide some information on where to find additional help when you get stuck in Moodle!</a:t>
            </a:r>
          </a:p>
          <a:p>
            <a:endParaRPr lang="en-US" baseline="0" dirty="0"/>
          </a:p>
          <a:p>
            <a:r>
              <a:rPr lang="en-US" baseline="0" dirty="0"/>
              <a:t>This presentation will cover – What is Moodle?; How to log-on to Moodle; Moodle courses and structure and navigation in Moodle as well a short overview of some key Moodle functions that you may encounter in the course of your studies.</a:t>
            </a:r>
            <a:endParaRPr lang="en-ZA" dirty="0"/>
          </a:p>
        </p:txBody>
      </p:sp>
      <p:sp>
        <p:nvSpPr>
          <p:cNvPr id="4" name="Slide Number Placeholder 3"/>
          <p:cNvSpPr>
            <a:spLocks noGrp="1"/>
          </p:cNvSpPr>
          <p:nvPr>
            <p:ph type="sldNum" sz="quarter" idx="10"/>
          </p:nvPr>
        </p:nvSpPr>
        <p:spPr/>
        <p:txBody>
          <a:bodyPr/>
          <a:lstStyle/>
          <a:p>
            <a:pPr>
              <a:defRPr/>
            </a:pPr>
            <a:fld id="{708EE7EA-DCE3-4C00-B192-074613195793}" type="slidenum">
              <a:rPr lang="en-ZA" smtClean="0"/>
              <a:pPr>
                <a:defRPr/>
              </a:pPr>
              <a:t>2</a:t>
            </a:fld>
            <a:endParaRPr lang="en-ZA" dirty="0"/>
          </a:p>
        </p:txBody>
      </p:sp>
    </p:spTree>
    <p:extLst>
      <p:ext uri="{BB962C8B-B14F-4D97-AF65-F5344CB8AC3E}">
        <p14:creationId xmlns:p14="http://schemas.microsoft.com/office/powerpoint/2010/main" val="3856757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First Graph:</a:t>
            </a:r>
          </a:p>
          <a:p>
            <a:pPr marL="171450" indent="-171450">
              <a:buFont typeface="Arial" panose="020B0604020202020204" pitchFamily="34" charset="0"/>
              <a:buChar char="•"/>
            </a:pPr>
            <a:r>
              <a:rPr lang="en-ZA" dirty="0"/>
              <a:t>All individuals who have stated that analytics is never used to support strategic decisions have no analytics team, or a team with less than 5 people.</a:t>
            </a:r>
          </a:p>
          <a:p>
            <a:pPr marL="171450" indent="-171450">
              <a:buFont typeface="Arial" panose="020B0604020202020204" pitchFamily="34" charset="0"/>
              <a:buChar char="•"/>
            </a:pPr>
            <a:r>
              <a:rPr lang="en-ZA" dirty="0"/>
              <a:t>Generally, the bigger the team, the more decisions will be supported by analytics</a:t>
            </a:r>
          </a:p>
          <a:p>
            <a:pPr marL="171450" indent="-171450">
              <a:buFont typeface="Arial" panose="020B0604020202020204" pitchFamily="34" charset="0"/>
              <a:buChar char="•"/>
            </a:pPr>
            <a:r>
              <a:rPr lang="en-ZA" dirty="0"/>
              <a:t>The trend seems to stabilise once the analytics team is greater than 10 members.</a:t>
            </a:r>
          </a:p>
          <a:p>
            <a:pPr marL="171450" indent="-171450">
              <a:buFont typeface="Arial" panose="020B0604020202020204" pitchFamily="34" charset="0"/>
              <a:buChar char="•"/>
            </a:pPr>
            <a:endParaRPr lang="en-ZA" dirty="0"/>
          </a:p>
          <a:p>
            <a:pPr marL="0" indent="0">
              <a:buFont typeface="Arial" panose="020B0604020202020204" pitchFamily="34" charset="0"/>
              <a:buNone/>
            </a:pPr>
            <a:r>
              <a:rPr lang="en-ZA" dirty="0"/>
              <a:t>Second Graph:</a:t>
            </a:r>
          </a:p>
          <a:p>
            <a:pPr marL="171450" indent="-171450">
              <a:buFont typeface="Arial" panose="020B0604020202020204" pitchFamily="34" charset="0"/>
              <a:buChar char="•"/>
            </a:pPr>
            <a:r>
              <a:rPr lang="en-ZA" dirty="0"/>
              <a:t>Life / Pensions seem to be less reliant on data analytics than other fields</a:t>
            </a:r>
          </a:p>
          <a:p>
            <a:pPr marL="171450" indent="-171450">
              <a:buFont typeface="Arial" panose="020B0604020202020204" pitchFamily="34" charset="0"/>
              <a:buChar char="•"/>
            </a:pPr>
            <a:r>
              <a:rPr lang="en-ZA" dirty="0"/>
              <a:t>Other fields are equally likely to make decisions based on analytics some of the time / mostly</a:t>
            </a:r>
          </a:p>
          <a:p>
            <a:pPr marL="171450" indent="-171450">
              <a:buFont typeface="Arial" panose="020B0604020202020204" pitchFamily="34" charset="0"/>
              <a:buChar char="•"/>
            </a:pPr>
            <a:endParaRPr lang="en-ZA" dirty="0"/>
          </a:p>
        </p:txBody>
      </p:sp>
      <p:sp>
        <p:nvSpPr>
          <p:cNvPr id="4" name="Slide Number Placeholder 3"/>
          <p:cNvSpPr>
            <a:spLocks noGrp="1"/>
          </p:cNvSpPr>
          <p:nvPr>
            <p:ph type="sldNum" sz="quarter" idx="10"/>
          </p:nvPr>
        </p:nvSpPr>
        <p:spPr/>
        <p:txBody>
          <a:bodyPr/>
          <a:lstStyle/>
          <a:p>
            <a:pPr>
              <a:defRPr/>
            </a:pPr>
            <a:fld id="{708EE7EA-DCE3-4C00-B192-074613195793}" type="slidenum">
              <a:rPr lang="en-ZA" smtClean="0"/>
              <a:pPr>
                <a:defRPr/>
              </a:pPr>
              <a:t>13</a:t>
            </a:fld>
            <a:endParaRPr lang="en-ZA" dirty="0"/>
          </a:p>
        </p:txBody>
      </p:sp>
    </p:spTree>
    <p:extLst>
      <p:ext uri="{BB962C8B-B14F-4D97-AF65-F5344CB8AC3E}">
        <p14:creationId xmlns:p14="http://schemas.microsoft.com/office/powerpoint/2010/main" val="1592033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Next section focusses on the individual members, specifically, at:</a:t>
            </a:r>
          </a:p>
          <a:p>
            <a:pPr marL="171450" indent="-171450">
              <a:buFont typeface="Arial" panose="020B0604020202020204" pitchFamily="34" charset="0"/>
              <a:buChar char="•"/>
            </a:pPr>
            <a:r>
              <a:rPr lang="en-ZA" dirty="0"/>
              <a:t>To what extend do respondents actually use data science techniques and perform the related functions</a:t>
            </a:r>
          </a:p>
          <a:p>
            <a:pPr marL="171450" indent="-171450">
              <a:buFont typeface="Arial" panose="020B0604020202020204" pitchFamily="34" charset="0"/>
              <a:buChar char="•"/>
            </a:pPr>
            <a:r>
              <a:rPr lang="en-ZA" dirty="0"/>
              <a:t>And how familiar they said they are with data science</a:t>
            </a:r>
          </a:p>
          <a:p>
            <a:pPr marL="171450" indent="-171450">
              <a:buFont typeface="Arial" panose="020B0604020202020204" pitchFamily="34" charset="0"/>
              <a:buChar char="•"/>
            </a:pPr>
            <a:endParaRPr lang="en-ZA" dirty="0"/>
          </a:p>
          <a:p>
            <a:pPr marL="171450" indent="-171450">
              <a:buFont typeface="Arial" panose="020B0604020202020204" pitchFamily="34" charset="0"/>
              <a:buChar char="•"/>
            </a:pPr>
            <a:r>
              <a:rPr lang="en-ZA" dirty="0"/>
              <a:t>Also cover: the benefits and the barriers of advanced analytics</a:t>
            </a:r>
          </a:p>
        </p:txBody>
      </p:sp>
      <p:sp>
        <p:nvSpPr>
          <p:cNvPr id="4" name="Slide Number Placeholder 3"/>
          <p:cNvSpPr>
            <a:spLocks noGrp="1"/>
          </p:cNvSpPr>
          <p:nvPr>
            <p:ph type="sldNum" sz="quarter" idx="10"/>
          </p:nvPr>
        </p:nvSpPr>
        <p:spPr/>
        <p:txBody>
          <a:bodyPr/>
          <a:lstStyle/>
          <a:p>
            <a:pPr>
              <a:defRPr/>
            </a:pPr>
            <a:fld id="{708EE7EA-DCE3-4C00-B192-074613195793}" type="slidenum">
              <a:rPr lang="en-ZA" smtClean="0"/>
              <a:pPr>
                <a:defRPr/>
              </a:pPr>
              <a:t>14</a:t>
            </a:fld>
            <a:endParaRPr lang="en-ZA" dirty="0"/>
          </a:p>
        </p:txBody>
      </p:sp>
    </p:spTree>
    <p:extLst>
      <p:ext uri="{BB962C8B-B14F-4D97-AF65-F5344CB8AC3E}">
        <p14:creationId xmlns:p14="http://schemas.microsoft.com/office/powerpoint/2010/main" val="3028069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Majority (54%) of respondents said that they haven’t used any data science techniques or technologies.  However, looking at the graph on the right, based on the techniques that they said they used at least occasionally, this is not the case.</a:t>
            </a:r>
          </a:p>
          <a:p>
            <a:endParaRPr lang="en-ZA" dirty="0"/>
          </a:p>
          <a:p>
            <a:r>
              <a:rPr lang="en-ZA" dirty="0"/>
              <a:t>Majority of respondents have stated that they’re job overlaps to some extent with that of a data analyst.</a:t>
            </a:r>
          </a:p>
          <a:p>
            <a:endParaRPr lang="en-ZA" dirty="0"/>
          </a:p>
          <a:p>
            <a:r>
              <a:rPr lang="en-ZA" dirty="0"/>
              <a:t>So, the overlap is significant, but the awareness is lacking.</a:t>
            </a:r>
          </a:p>
        </p:txBody>
      </p:sp>
      <p:sp>
        <p:nvSpPr>
          <p:cNvPr id="4" name="Slide Number Placeholder 3"/>
          <p:cNvSpPr>
            <a:spLocks noGrp="1"/>
          </p:cNvSpPr>
          <p:nvPr>
            <p:ph type="sldNum" sz="quarter" idx="10"/>
          </p:nvPr>
        </p:nvSpPr>
        <p:spPr/>
        <p:txBody>
          <a:bodyPr/>
          <a:lstStyle/>
          <a:p>
            <a:pPr>
              <a:defRPr/>
            </a:pPr>
            <a:fld id="{708EE7EA-DCE3-4C00-B192-074613195793}" type="slidenum">
              <a:rPr lang="en-ZA" smtClean="0"/>
              <a:pPr>
                <a:defRPr/>
              </a:pPr>
              <a:t>15</a:t>
            </a:fld>
            <a:endParaRPr lang="en-ZA" dirty="0"/>
          </a:p>
        </p:txBody>
      </p:sp>
    </p:spTree>
    <p:extLst>
      <p:ext uri="{BB962C8B-B14F-4D97-AF65-F5344CB8AC3E}">
        <p14:creationId xmlns:p14="http://schemas.microsoft.com/office/powerpoint/2010/main" val="800913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Data visualisation and regression models are the most frequently used, </a:t>
            </a:r>
          </a:p>
          <a:p>
            <a:pPr marL="171450" indent="-171450">
              <a:buFont typeface="Arial" panose="020B0604020202020204" pitchFamily="34" charset="0"/>
              <a:buChar char="•"/>
            </a:pPr>
            <a:r>
              <a:rPr lang="en-ZA" dirty="0"/>
              <a:t>Life insurance / Pensions don’t use the techniques widely</a:t>
            </a:r>
          </a:p>
          <a:p>
            <a:pPr marL="171450" indent="-171450">
              <a:buFont typeface="Arial" panose="020B0604020202020204" pitchFamily="34" charset="0"/>
              <a:buChar char="•"/>
            </a:pPr>
            <a:endParaRPr lang="en-ZA" dirty="0"/>
          </a:p>
          <a:p>
            <a:pPr marL="171450" indent="-171450">
              <a:buFont typeface="Arial" panose="020B0604020202020204" pitchFamily="34" charset="0"/>
              <a:buChar char="•"/>
            </a:pPr>
            <a:r>
              <a:rPr lang="en-ZA" dirty="0"/>
              <a:t>Interestingly, users of these techniques are not aware that they are using techniques associated with data science</a:t>
            </a:r>
          </a:p>
        </p:txBody>
      </p:sp>
      <p:sp>
        <p:nvSpPr>
          <p:cNvPr id="4" name="Slide Number Placeholder 3"/>
          <p:cNvSpPr>
            <a:spLocks noGrp="1"/>
          </p:cNvSpPr>
          <p:nvPr>
            <p:ph type="sldNum" sz="quarter" idx="10"/>
          </p:nvPr>
        </p:nvSpPr>
        <p:spPr/>
        <p:txBody>
          <a:bodyPr/>
          <a:lstStyle/>
          <a:p>
            <a:pPr>
              <a:defRPr/>
            </a:pPr>
            <a:fld id="{708EE7EA-DCE3-4C00-B192-074613195793}" type="slidenum">
              <a:rPr lang="en-ZA" smtClean="0"/>
              <a:pPr>
                <a:defRPr/>
              </a:pPr>
              <a:t>16</a:t>
            </a:fld>
            <a:endParaRPr lang="en-ZA" dirty="0"/>
          </a:p>
        </p:txBody>
      </p:sp>
    </p:spTree>
    <p:extLst>
      <p:ext uri="{BB962C8B-B14F-4D97-AF65-F5344CB8AC3E}">
        <p14:creationId xmlns:p14="http://schemas.microsoft.com/office/powerpoint/2010/main" val="3535296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Life insurance have a more uniform distribution of individuals performing functions.</a:t>
            </a:r>
          </a:p>
          <a:p>
            <a:pPr marL="628650" lvl="1" indent="-171450">
              <a:buFont typeface="Arial" panose="020B0604020202020204" pitchFamily="34" charset="0"/>
              <a:buChar char="•"/>
            </a:pPr>
            <a:r>
              <a:rPr lang="en-ZA" dirty="0"/>
              <a:t>Possibly, individuals working in this space are more focussed on specific functions.</a:t>
            </a:r>
          </a:p>
          <a:p>
            <a:pPr marL="628650" lvl="1" indent="-171450">
              <a:buFont typeface="Arial" panose="020B0604020202020204" pitchFamily="34" charset="0"/>
              <a:buChar char="•"/>
            </a:pPr>
            <a:r>
              <a:rPr lang="en-ZA" dirty="0"/>
              <a:t>However, a very small number of individuals are performing predictive modelling in this space.</a:t>
            </a:r>
          </a:p>
          <a:p>
            <a:pPr marL="628650" lvl="1" indent="-171450">
              <a:buFont typeface="Arial" panose="020B0604020202020204" pitchFamily="34" charset="0"/>
              <a:buChar char="•"/>
            </a:pPr>
            <a:endParaRPr lang="en-ZA" dirty="0"/>
          </a:p>
          <a:p>
            <a:pPr marL="171450" lvl="0" indent="-171450">
              <a:buFont typeface="Arial" panose="020B0604020202020204" pitchFamily="34" charset="0"/>
              <a:buChar char="•"/>
            </a:pPr>
            <a:r>
              <a:rPr lang="en-ZA" dirty="0"/>
              <a:t>Again, various individuals performing functions related to data science are not aware of this.</a:t>
            </a:r>
          </a:p>
          <a:p>
            <a:pPr marL="171450" lvl="0" indent="-171450">
              <a:buFont typeface="Arial" panose="020B0604020202020204" pitchFamily="34" charset="0"/>
              <a:buChar char="•"/>
            </a:pPr>
            <a:endParaRPr lang="en-ZA" dirty="0"/>
          </a:p>
        </p:txBody>
      </p:sp>
      <p:sp>
        <p:nvSpPr>
          <p:cNvPr id="4" name="Slide Number Placeholder 3"/>
          <p:cNvSpPr>
            <a:spLocks noGrp="1"/>
          </p:cNvSpPr>
          <p:nvPr>
            <p:ph type="sldNum" sz="quarter" idx="10"/>
          </p:nvPr>
        </p:nvSpPr>
        <p:spPr/>
        <p:txBody>
          <a:bodyPr/>
          <a:lstStyle/>
          <a:p>
            <a:pPr>
              <a:defRPr/>
            </a:pPr>
            <a:fld id="{708EE7EA-DCE3-4C00-B192-074613195793}" type="slidenum">
              <a:rPr lang="en-ZA" smtClean="0"/>
              <a:pPr>
                <a:defRPr/>
              </a:pPr>
              <a:t>17</a:t>
            </a:fld>
            <a:endParaRPr lang="en-ZA" dirty="0"/>
          </a:p>
        </p:txBody>
      </p:sp>
    </p:spTree>
    <p:extLst>
      <p:ext uri="{BB962C8B-B14F-4D97-AF65-F5344CB8AC3E}">
        <p14:creationId xmlns:p14="http://schemas.microsoft.com/office/powerpoint/2010/main" val="1921106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Very similar trends are seen across different practice areas, however, the General and Healthcare industry sees Greater Insight into data as the biggest benefit.</a:t>
            </a:r>
          </a:p>
          <a:p>
            <a:endParaRPr lang="en-ZA" dirty="0"/>
          </a:p>
          <a:p>
            <a:r>
              <a:rPr lang="en-ZA" dirty="0"/>
              <a:t>The higher a respondent’s job level the more likely they are to see Improved customer value and enhanced financial performance as the biggest benefits of data analytics.  However, this is at the expense of greater insights into data.</a:t>
            </a:r>
          </a:p>
        </p:txBody>
      </p:sp>
      <p:sp>
        <p:nvSpPr>
          <p:cNvPr id="4" name="Slide Number Placeholder 3"/>
          <p:cNvSpPr>
            <a:spLocks noGrp="1"/>
          </p:cNvSpPr>
          <p:nvPr>
            <p:ph type="sldNum" sz="quarter" idx="10"/>
          </p:nvPr>
        </p:nvSpPr>
        <p:spPr/>
        <p:txBody>
          <a:bodyPr/>
          <a:lstStyle/>
          <a:p>
            <a:pPr>
              <a:defRPr/>
            </a:pPr>
            <a:fld id="{708EE7EA-DCE3-4C00-B192-074613195793}" type="slidenum">
              <a:rPr lang="en-ZA" smtClean="0"/>
              <a:pPr>
                <a:defRPr/>
              </a:pPr>
              <a:t>19</a:t>
            </a:fld>
            <a:endParaRPr lang="en-ZA" dirty="0"/>
          </a:p>
        </p:txBody>
      </p:sp>
    </p:spTree>
    <p:extLst>
      <p:ext uri="{BB962C8B-B14F-4D97-AF65-F5344CB8AC3E}">
        <p14:creationId xmlns:p14="http://schemas.microsoft.com/office/powerpoint/2010/main" val="1785551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Shortage of skill is seen to be the greatest barrier to advanced analytics, followed by lack of perceived need from management.</a:t>
            </a:r>
          </a:p>
          <a:p>
            <a:pPr marL="628650" lvl="1" indent="-171450">
              <a:buFont typeface="Arial" panose="020B0604020202020204" pitchFamily="34" charset="0"/>
              <a:buChar char="•"/>
            </a:pPr>
            <a:r>
              <a:rPr lang="en-ZA" dirty="0"/>
              <a:t>An interesting trend emerges when looking at the extent that analytics is used to make strategic decisions:</a:t>
            </a:r>
          </a:p>
          <a:p>
            <a:pPr marL="1085850" lvl="2" indent="-171450">
              <a:buFont typeface="Arial" panose="020B0604020202020204" pitchFamily="34" charset="0"/>
              <a:buChar char="•"/>
            </a:pPr>
            <a:r>
              <a:rPr lang="en-ZA" dirty="0"/>
              <a:t>The more frequent analytics is used the more likely that the biggest barrier is seen as shortage of staff, but the less likely it seems that there is no need from management.</a:t>
            </a:r>
          </a:p>
        </p:txBody>
      </p:sp>
      <p:sp>
        <p:nvSpPr>
          <p:cNvPr id="4" name="Slide Number Placeholder 3"/>
          <p:cNvSpPr>
            <a:spLocks noGrp="1"/>
          </p:cNvSpPr>
          <p:nvPr>
            <p:ph type="sldNum" sz="quarter" idx="10"/>
          </p:nvPr>
        </p:nvSpPr>
        <p:spPr/>
        <p:txBody>
          <a:bodyPr/>
          <a:lstStyle/>
          <a:p>
            <a:pPr>
              <a:defRPr/>
            </a:pPr>
            <a:fld id="{708EE7EA-DCE3-4C00-B192-074613195793}" type="slidenum">
              <a:rPr lang="en-ZA" smtClean="0"/>
              <a:pPr>
                <a:defRPr/>
              </a:pPr>
              <a:t>20</a:t>
            </a:fld>
            <a:endParaRPr lang="en-ZA" dirty="0"/>
          </a:p>
        </p:txBody>
      </p:sp>
    </p:spTree>
    <p:extLst>
      <p:ext uri="{BB962C8B-B14F-4D97-AF65-F5344CB8AC3E}">
        <p14:creationId xmlns:p14="http://schemas.microsoft.com/office/powerpoint/2010/main" val="690636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Much more likely to work for companies that are currently using analytics to support strategic decisions. </a:t>
            </a:r>
          </a:p>
          <a:p>
            <a:pPr marL="628650" lvl="1" indent="-171450">
              <a:buFont typeface="Arial" panose="020B0604020202020204" pitchFamily="34" charset="0"/>
              <a:buChar char="•"/>
            </a:pPr>
            <a:r>
              <a:rPr lang="en-ZA" dirty="0"/>
              <a:t>Fairly uniformly distributed between some of the time, mostly and all the time. </a:t>
            </a:r>
          </a:p>
          <a:p>
            <a:pPr marL="628650" lvl="1" indent="-171450">
              <a:buFont typeface="Arial" panose="020B0604020202020204" pitchFamily="34" charset="0"/>
              <a:buChar char="•"/>
            </a:pPr>
            <a:r>
              <a:rPr lang="en-ZA" dirty="0"/>
              <a:t>Likely to change to mostly and all the time.</a:t>
            </a:r>
          </a:p>
          <a:p>
            <a:pPr marL="628650" lvl="1" indent="-171450">
              <a:buFont typeface="Arial" panose="020B0604020202020204" pitchFamily="34" charset="0"/>
              <a:buChar char="•"/>
            </a:pPr>
            <a:r>
              <a:rPr lang="en-ZA" dirty="0"/>
              <a:t>Non-users are likely to be equally distributed between some of the time and mostly.</a:t>
            </a:r>
          </a:p>
        </p:txBody>
      </p:sp>
      <p:sp>
        <p:nvSpPr>
          <p:cNvPr id="4" name="Slide Number Placeholder 3"/>
          <p:cNvSpPr>
            <a:spLocks noGrp="1"/>
          </p:cNvSpPr>
          <p:nvPr>
            <p:ph type="sldNum" sz="quarter" idx="10"/>
          </p:nvPr>
        </p:nvSpPr>
        <p:spPr/>
        <p:txBody>
          <a:bodyPr/>
          <a:lstStyle/>
          <a:p>
            <a:pPr>
              <a:defRPr/>
            </a:pPr>
            <a:fld id="{708EE7EA-DCE3-4C00-B192-074613195793}" type="slidenum">
              <a:rPr lang="en-ZA" smtClean="0"/>
              <a:pPr>
                <a:defRPr/>
              </a:pPr>
              <a:t>22</a:t>
            </a:fld>
            <a:endParaRPr lang="en-ZA" dirty="0"/>
          </a:p>
        </p:txBody>
      </p:sp>
    </p:spTree>
    <p:extLst>
      <p:ext uri="{BB962C8B-B14F-4D97-AF65-F5344CB8AC3E}">
        <p14:creationId xmlns:p14="http://schemas.microsoft.com/office/powerpoint/2010/main" val="194049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CSV’s are still king</a:t>
            </a:r>
          </a:p>
          <a:p>
            <a:pPr marL="171450" indent="-171450">
              <a:buFont typeface="Arial" panose="020B0604020202020204" pitchFamily="34" charset="0"/>
              <a:buChar char="•"/>
            </a:pPr>
            <a:r>
              <a:rPr lang="en-ZA" dirty="0"/>
              <a:t>Lower utilisation of Access databases</a:t>
            </a:r>
          </a:p>
          <a:p>
            <a:pPr marL="171450" indent="-171450">
              <a:buFont typeface="Arial" panose="020B0604020202020204" pitchFamily="34" charset="0"/>
              <a:buChar char="•"/>
            </a:pPr>
            <a:r>
              <a:rPr lang="en-ZA" dirty="0"/>
              <a:t>Majority of users have access to traditional databases</a:t>
            </a:r>
          </a:p>
          <a:p>
            <a:pPr marL="171450" indent="-171450">
              <a:buFont typeface="Arial" panose="020B0604020202020204" pitchFamily="34" charset="0"/>
              <a:buChar char="•"/>
            </a:pPr>
            <a:r>
              <a:rPr lang="en-ZA" dirty="0"/>
              <a:t>However, split on big data solutions: 30% don’t need to use it, 35% want to use it and 36% are currently using it.</a:t>
            </a:r>
          </a:p>
          <a:p>
            <a:pPr marL="171450" indent="-171450">
              <a:buFont typeface="Arial" panose="020B0604020202020204" pitchFamily="34" charset="0"/>
              <a:buChar char="•"/>
            </a:pPr>
            <a:endParaRPr lang="en-ZA" dirty="0"/>
          </a:p>
          <a:p>
            <a:pPr marL="171450" indent="-171450">
              <a:buFont typeface="Arial" panose="020B0604020202020204" pitchFamily="34" charset="0"/>
              <a:buChar char="•"/>
            </a:pPr>
            <a:r>
              <a:rPr lang="en-ZA" dirty="0"/>
              <a:t>In terms of software: Excel and R are the most used, however, relative use of other free / readily available software.</a:t>
            </a:r>
          </a:p>
        </p:txBody>
      </p:sp>
      <p:sp>
        <p:nvSpPr>
          <p:cNvPr id="4" name="Slide Number Placeholder 3"/>
          <p:cNvSpPr>
            <a:spLocks noGrp="1"/>
          </p:cNvSpPr>
          <p:nvPr>
            <p:ph type="sldNum" sz="quarter" idx="10"/>
          </p:nvPr>
        </p:nvSpPr>
        <p:spPr/>
        <p:txBody>
          <a:bodyPr/>
          <a:lstStyle/>
          <a:p>
            <a:pPr>
              <a:defRPr/>
            </a:pPr>
            <a:fld id="{708EE7EA-DCE3-4C00-B192-074613195793}" type="slidenum">
              <a:rPr lang="en-ZA" smtClean="0"/>
              <a:pPr>
                <a:defRPr/>
              </a:pPr>
              <a:t>23</a:t>
            </a:fld>
            <a:endParaRPr lang="en-ZA" dirty="0"/>
          </a:p>
        </p:txBody>
      </p:sp>
    </p:spTree>
    <p:extLst>
      <p:ext uri="{BB962C8B-B14F-4D97-AF65-F5344CB8AC3E}">
        <p14:creationId xmlns:p14="http://schemas.microsoft.com/office/powerpoint/2010/main" val="3592341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Similar trends of techniques used as the general sample.</a:t>
            </a:r>
          </a:p>
          <a:p>
            <a:endParaRPr lang="en-ZA" dirty="0"/>
          </a:p>
          <a:p>
            <a:r>
              <a:rPr lang="en-ZA" dirty="0"/>
              <a:t>Interesting to note that the simple techniques are the most frequently used, even though the users are familiar with more advanced techniques.</a:t>
            </a:r>
          </a:p>
        </p:txBody>
      </p:sp>
      <p:sp>
        <p:nvSpPr>
          <p:cNvPr id="4" name="Slide Number Placeholder 3"/>
          <p:cNvSpPr>
            <a:spLocks noGrp="1"/>
          </p:cNvSpPr>
          <p:nvPr>
            <p:ph type="sldNum" sz="quarter" idx="10"/>
          </p:nvPr>
        </p:nvSpPr>
        <p:spPr/>
        <p:txBody>
          <a:bodyPr/>
          <a:lstStyle/>
          <a:p>
            <a:pPr>
              <a:defRPr/>
            </a:pPr>
            <a:fld id="{708EE7EA-DCE3-4C00-B192-074613195793}" type="slidenum">
              <a:rPr lang="en-ZA" smtClean="0"/>
              <a:pPr>
                <a:defRPr/>
              </a:pPr>
              <a:t>24</a:t>
            </a:fld>
            <a:endParaRPr lang="en-ZA" dirty="0"/>
          </a:p>
        </p:txBody>
      </p:sp>
    </p:spTree>
    <p:extLst>
      <p:ext uri="{BB962C8B-B14F-4D97-AF65-F5344CB8AC3E}">
        <p14:creationId xmlns:p14="http://schemas.microsoft.com/office/powerpoint/2010/main" val="4254708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Survey divided into four parts, asking questions about:</a:t>
            </a:r>
          </a:p>
          <a:p>
            <a:pPr marL="171450" indent="-171450">
              <a:buFont typeface="Arial" panose="020B0604020202020204" pitchFamily="34" charset="0"/>
              <a:buChar char="•"/>
            </a:pPr>
            <a:r>
              <a:rPr lang="en-ZA" dirty="0"/>
              <a:t>Demographic Information</a:t>
            </a:r>
          </a:p>
          <a:p>
            <a:pPr marL="171450" indent="-171450">
              <a:buFont typeface="Arial" panose="020B0604020202020204" pitchFamily="34" charset="0"/>
              <a:buChar char="•"/>
            </a:pPr>
            <a:r>
              <a:rPr lang="en-ZA" dirty="0"/>
              <a:t>Employment Information</a:t>
            </a:r>
          </a:p>
          <a:p>
            <a:pPr marL="628650" lvl="1" indent="-171450">
              <a:buFont typeface="Arial" panose="020B0604020202020204" pitchFamily="34" charset="0"/>
              <a:buChar char="•"/>
            </a:pPr>
            <a:r>
              <a:rPr lang="en-ZA" dirty="0"/>
              <a:t>Practice Areas</a:t>
            </a:r>
          </a:p>
          <a:p>
            <a:pPr marL="628650" lvl="1" indent="-171450">
              <a:buFont typeface="Arial" panose="020B0604020202020204" pitchFamily="34" charset="0"/>
              <a:buChar char="•"/>
            </a:pPr>
            <a:r>
              <a:rPr lang="en-ZA" dirty="0"/>
              <a:t>Functions Performed</a:t>
            </a:r>
          </a:p>
          <a:p>
            <a:pPr marL="628650" lvl="1" indent="-171450">
              <a:buFont typeface="Arial" panose="020B0604020202020204" pitchFamily="34" charset="0"/>
              <a:buChar char="•"/>
            </a:pPr>
            <a:r>
              <a:rPr lang="en-ZA" dirty="0"/>
              <a:t>Job Level</a:t>
            </a:r>
          </a:p>
          <a:p>
            <a:pPr marL="171450" indent="-171450">
              <a:buFont typeface="Arial" panose="020B0604020202020204" pitchFamily="34" charset="0"/>
              <a:buChar char="•"/>
            </a:pPr>
            <a:r>
              <a:rPr lang="en-ZA" dirty="0"/>
              <a:t>Employer Information</a:t>
            </a:r>
          </a:p>
          <a:p>
            <a:pPr marL="628650" lvl="1" indent="-171450">
              <a:buFont typeface="Arial" panose="020B0604020202020204" pitchFamily="34" charset="0"/>
              <a:buChar char="•"/>
            </a:pPr>
            <a:r>
              <a:rPr lang="en-ZA" dirty="0"/>
              <a:t>Analytics Function</a:t>
            </a:r>
          </a:p>
          <a:p>
            <a:pPr marL="628650" lvl="1" indent="-171450">
              <a:buFont typeface="Arial" panose="020B0604020202020204" pitchFamily="34" charset="0"/>
              <a:buChar char="•"/>
            </a:pPr>
            <a:r>
              <a:rPr lang="en-ZA" dirty="0"/>
              <a:t>Data Analytics Usage in Decision Making</a:t>
            </a:r>
          </a:p>
          <a:p>
            <a:pPr marL="171450" indent="-171450">
              <a:buFont typeface="Arial" panose="020B0604020202020204" pitchFamily="34" charset="0"/>
              <a:buChar char="•"/>
            </a:pPr>
            <a:r>
              <a:rPr lang="en-ZA" dirty="0"/>
              <a:t>Data Science</a:t>
            </a:r>
          </a:p>
          <a:p>
            <a:pPr marL="628650" lvl="1" indent="-171450">
              <a:buFont typeface="Arial" panose="020B0604020202020204" pitchFamily="34" charset="0"/>
              <a:buChar char="•"/>
            </a:pPr>
            <a:r>
              <a:rPr lang="en-ZA" dirty="0"/>
              <a:t>Attributes</a:t>
            </a:r>
          </a:p>
          <a:p>
            <a:pPr marL="628650" lvl="1" indent="-171450">
              <a:buFont typeface="Arial" panose="020B0604020202020204" pitchFamily="34" charset="0"/>
              <a:buChar char="•"/>
            </a:pPr>
            <a:r>
              <a:rPr lang="en-ZA" dirty="0"/>
              <a:t>Benefits</a:t>
            </a:r>
          </a:p>
          <a:p>
            <a:pPr marL="628650" lvl="1" indent="-171450">
              <a:buFont typeface="Arial" panose="020B0604020202020204" pitchFamily="34" charset="0"/>
              <a:buChar char="•"/>
            </a:pPr>
            <a:r>
              <a:rPr lang="en-ZA" dirty="0"/>
              <a:t>Techniques used</a:t>
            </a:r>
          </a:p>
          <a:p>
            <a:pPr marL="628650" lvl="1" indent="-171450">
              <a:buFont typeface="Arial" panose="020B0604020202020204" pitchFamily="34" charset="0"/>
              <a:buChar char="•"/>
            </a:pPr>
            <a:r>
              <a:rPr lang="en-ZA" dirty="0"/>
              <a:t>Data sources</a:t>
            </a:r>
          </a:p>
        </p:txBody>
      </p:sp>
      <p:sp>
        <p:nvSpPr>
          <p:cNvPr id="4" name="Slide Number Placeholder 3"/>
          <p:cNvSpPr>
            <a:spLocks noGrp="1"/>
          </p:cNvSpPr>
          <p:nvPr>
            <p:ph type="sldNum" sz="quarter" idx="10"/>
          </p:nvPr>
        </p:nvSpPr>
        <p:spPr/>
        <p:txBody>
          <a:bodyPr/>
          <a:lstStyle/>
          <a:p>
            <a:pPr>
              <a:defRPr/>
            </a:pPr>
            <a:fld id="{708EE7EA-DCE3-4C00-B192-074613195793}" type="slidenum">
              <a:rPr lang="en-ZA" smtClean="0"/>
              <a:pPr>
                <a:defRPr/>
              </a:pPr>
              <a:t>4</a:t>
            </a:fld>
            <a:endParaRPr lang="en-ZA" dirty="0"/>
          </a:p>
        </p:txBody>
      </p:sp>
    </p:spTree>
    <p:extLst>
      <p:ext uri="{BB962C8B-B14F-4D97-AF65-F5344CB8AC3E}">
        <p14:creationId xmlns:p14="http://schemas.microsoft.com/office/powerpoint/2010/main" val="717873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Online First and Classrooms are last</a:t>
            </a:r>
          </a:p>
        </p:txBody>
      </p:sp>
      <p:sp>
        <p:nvSpPr>
          <p:cNvPr id="4" name="Slide Number Placeholder 3"/>
          <p:cNvSpPr>
            <a:spLocks noGrp="1"/>
          </p:cNvSpPr>
          <p:nvPr>
            <p:ph type="sldNum" sz="quarter" idx="10"/>
          </p:nvPr>
        </p:nvSpPr>
        <p:spPr/>
        <p:txBody>
          <a:bodyPr/>
          <a:lstStyle/>
          <a:p>
            <a:pPr>
              <a:defRPr/>
            </a:pPr>
            <a:fld id="{708EE7EA-DCE3-4C00-B192-074613195793}" type="slidenum">
              <a:rPr lang="en-ZA" smtClean="0"/>
              <a:pPr>
                <a:defRPr/>
              </a:pPr>
              <a:t>25</a:t>
            </a:fld>
            <a:endParaRPr lang="en-ZA" dirty="0"/>
          </a:p>
        </p:txBody>
      </p:sp>
    </p:spTree>
    <p:extLst>
      <p:ext uri="{BB962C8B-B14F-4D97-AF65-F5344CB8AC3E}">
        <p14:creationId xmlns:p14="http://schemas.microsoft.com/office/powerpoint/2010/main" val="453247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Reasonable distribution across practice areas, with most respondents practicing in the Life Assurance field</a:t>
            </a:r>
          </a:p>
          <a:p>
            <a:pPr marL="171450" indent="-171450">
              <a:buFont typeface="Arial" panose="020B0604020202020204" pitchFamily="34" charset="0"/>
              <a:buChar char="•"/>
            </a:pPr>
            <a:r>
              <a:rPr lang="en-ZA" dirty="0"/>
              <a:t>For simplicity and credibility, going forward, the following groupings have been made: Long Term </a:t>
            </a:r>
            <a:r>
              <a:rPr lang="en-ZA" dirty="0" err="1"/>
              <a:t>Fiels</a:t>
            </a:r>
            <a:r>
              <a:rPr lang="en-ZA" dirty="0"/>
              <a:t>, Short Term </a:t>
            </a:r>
            <a:r>
              <a:rPr lang="en-ZA" dirty="0" err="1"/>
              <a:t>Fiels</a:t>
            </a:r>
            <a:r>
              <a:rPr lang="en-ZA" dirty="0"/>
              <a:t> and Other</a:t>
            </a:r>
          </a:p>
          <a:p>
            <a:pPr marL="171450" indent="-171450">
              <a:buFont typeface="Arial" panose="020B0604020202020204" pitchFamily="34" charset="0"/>
              <a:buChar char="•"/>
            </a:pPr>
            <a:endParaRPr lang="en-ZA" dirty="0"/>
          </a:p>
          <a:p>
            <a:pPr marL="171450" indent="-171450">
              <a:buFont typeface="Arial" panose="020B0604020202020204" pitchFamily="34" charset="0"/>
              <a:buChar char="•"/>
            </a:pPr>
            <a:r>
              <a:rPr lang="en-ZA" dirty="0"/>
              <a:t>Also worth noting that a reasonable distribution across organisation types, with the majority of respondents working for Risk Taking Entities</a:t>
            </a:r>
          </a:p>
          <a:p>
            <a:pPr marL="171450" indent="-171450">
              <a:buFont typeface="Arial" panose="020B0604020202020204" pitchFamily="34" charset="0"/>
              <a:buChar char="•"/>
            </a:pPr>
            <a:endParaRPr lang="en-ZA" dirty="0"/>
          </a:p>
          <a:p>
            <a:pPr marL="171450" indent="-171450">
              <a:buFont typeface="Arial" panose="020B0604020202020204" pitchFamily="34" charset="0"/>
              <a:buChar char="•"/>
            </a:pPr>
            <a:r>
              <a:rPr lang="en-ZA" dirty="0"/>
              <a:t>There’s a reasonable amount of individuals in each job level grouping</a:t>
            </a:r>
          </a:p>
          <a:p>
            <a:pPr marL="628650" lvl="1" indent="-171450">
              <a:buFont typeface="Arial" panose="020B0604020202020204" pitchFamily="34" charset="0"/>
              <a:buChar char="•"/>
            </a:pPr>
            <a:r>
              <a:rPr lang="en-ZA" dirty="0"/>
              <a:t>The percentage of respondents in the executive level does seem a bit high.</a:t>
            </a:r>
          </a:p>
          <a:p>
            <a:pPr marL="628650" lvl="1" indent="-171450">
              <a:buFont typeface="Arial" panose="020B0604020202020204" pitchFamily="34" charset="0"/>
              <a:buChar char="•"/>
            </a:pPr>
            <a:endParaRPr lang="en-ZA" dirty="0"/>
          </a:p>
          <a:p>
            <a:pPr marL="171450" lvl="0" indent="-171450">
              <a:buFont typeface="Arial" panose="020B0604020202020204" pitchFamily="34" charset="0"/>
              <a:buChar char="•"/>
            </a:pPr>
            <a:endParaRPr lang="en-ZA" dirty="0"/>
          </a:p>
        </p:txBody>
      </p:sp>
      <p:sp>
        <p:nvSpPr>
          <p:cNvPr id="4" name="Slide Number Placeholder 3"/>
          <p:cNvSpPr>
            <a:spLocks noGrp="1"/>
          </p:cNvSpPr>
          <p:nvPr>
            <p:ph type="sldNum" sz="quarter" idx="10"/>
          </p:nvPr>
        </p:nvSpPr>
        <p:spPr/>
        <p:txBody>
          <a:bodyPr/>
          <a:lstStyle/>
          <a:p>
            <a:pPr>
              <a:defRPr/>
            </a:pPr>
            <a:fld id="{708EE7EA-DCE3-4C00-B192-074613195793}" type="slidenum">
              <a:rPr lang="en-ZA" smtClean="0"/>
              <a:pPr>
                <a:defRPr/>
              </a:pPr>
              <a:t>6</a:t>
            </a:fld>
            <a:endParaRPr lang="en-ZA" dirty="0"/>
          </a:p>
        </p:txBody>
      </p:sp>
    </p:spTree>
    <p:extLst>
      <p:ext uri="{BB962C8B-B14F-4D97-AF65-F5344CB8AC3E}">
        <p14:creationId xmlns:p14="http://schemas.microsoft.com/office/powerpoint/2010/main" val="484076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First section covers the analytics landscape within employers, specifically:</a:t>
            </a:r>
          </a:p>
          <a:p>
            <a:pPr marL="171450" indent="-171450">
              <a:buFont typeface="Arial" panose="020B0604020202020204" pitchFamily="34" charset="0"/>
              <a:buChar char="•"/>
            </a:pPr>
            <a:r>
              <a:rPr lang="en-ZA" dirty="0"/>
              <a:t>The structure of the analytics function</a:t>
            </a:r>
          </a:p>
          <a:p>
            <a:pPr marL="171450" indent="-171450">
              <a:buFont typeface="Arial" panose="020B0604020202020204" pitchFamily="34" charset="0"/>
              <a:buChar char="•"/>
            </a:pPr>
            <a:r>
              <a:rPr lang="en-ZA" dirty="0"/>
              <a:t>The extent that analytics influences strategy</a:t>
            </a:r>
          </a:p>
          <a:p>
            <a:pPr marL="171450" indent="-171450">
              <a:buFont typeface="Arial" panose="020B0604020202020204" pitchFamily="34" charset="0"/>
              <a:buChar char="•"/>
            </a:pPr>
            <a:r>
              <a:rPr lang="en-ZA" dirty="0"/>
              <a:t>And the sources of data and to what extent it is used</a:t>
            </a:r>
          </a:p>
        </p:txBody>
      </p:sp>
      <p:sp>
        <p:nvSpPr>
          <p:cNvPr id="4" name="Slide Number Placeholder 3"/>
          <p:cNvSpPr>
            <a:spLocks noGrp="1"/>
          </p:cNvSpPr>
          <p:nvPr>
            <p:ph type="sldNum" sz="quarter" idx="10"/>
          </p:nvPr>
        </p:nvSpPr>
        <p:spPr/>
        <p:txBody>
          <a:bodyPr/>
          <a:lstStyle/>
          <a:p>
            <a:pPr>
              <a:defRPr/>
            </a:pPr>
            <a:fld id="{708EE7EA-DCE3-4C00-B192-074613195793}" type="slidenum">
              <a:rPr lang="en-ZA" smtClean="0"/>
              <a:pPr>
                <a:defRPr/>
              </a:pPr>
              <a:t>7</a:t>
            </a:fld>
            <a:endParaRPr lang="en-ZA" dirty="0"/>
          </a:p>
        </p:txBody>
      </p:sp>
    </p:spTree>
    <p:extLst>
      <p:ext uri="{BB962C8B-B14F-4D97-AF65-F5344CB8AC3E}">
        <p14:creationId xmlns:p14="http://schemas.microsoft.com/office/powerpoint/2010/main" val="1569046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First graph:</a:t>
            </a:r>
          </a:p>
          <a:p>
            <a:pPr marL="171450" indent="-171450">
              <a:buFont typeface="Arial" panose="020B0604020202020204" pitchFamily="34" charset="0"/>
              <a:buChar char="•"/>
            </a:pPr>
            <a:r>
              <a:rPr lang="en-ZA" dirty="0"/>
              <a:t>Clear that Life Assurance / Pensions have no / smaller analytics teams than the other areas.</a:t>
            </a:r>
          </a:p>
          <a:p>
            <a:pPr marL="171450" indent="-171450">
              <a:buFont typeface="Arial" panose="020B0604020202020204" pitchFamily="34" charset="0"/>
              <a:buChar char="•"/>
            </a:pPr>
            <a:r>
              <a:rPr lang="en-ZA" dirty="0"/>
              <a:t>The non-life / pensions areas are more likely to have larger analytics teams, with more than 30% of respondents having an analytics team larger than 10 people.</a:t>
            </a:r>
          </a:p>
          <a:p>
            <a:pPr marL="0" indent="0">
              <a:buFont typeface="Arial" panose="020B0604020202020204" pitchFamily="34" charset="0"/>
              <a:buNone/>
            </a:pPr>
            <a:endParaRPr lang="en-ZA" dirty="0"/>
          </a:p>
          <a:p>
            <a:pPr marL="0" indent="0">
              <a:buFont typeface="Arial" panose="020B0604020202020204" pitchFamily="34" charset="0"/>
              <a:buNone/>
            </a:pPr>
            <a:r>
              <a:rPr lang="en-ZA" dirty="0"/>
              <a:t>Second Graph</a:t>
            </a:r>
          </a:p>
          <a:p>
            <a:pPr marL="171450" indent="-171450">
              <a:buFont typeface="Arial" panose="020B0604020202020204" pitchFamily="34" charset="0"/>
              <a:buChar char="•"/>
            </a:pPr>
            <a:r>
              <a:rPr lang="en-ZA" dirty="0"/>
              <a:t>Senior management and executives are generally believed to adopt and push for increased analytics.  </a:t>
            </a:r>
          </a:p>
          <a:p>
            <a:pPr marL="171450" indent="-171450">
              <a:buFont typeface="Arial" panose="020B0604020202020204" pitchFamily="34" charset="0"/>
              <a:buChar char="•"/>
            </a:pPr>
            <a:r>
              <a:rPr lang="en-ZA" dirty="0"/>
              <a:t>Interestingly, the overwhelming majority of executives’ believe that they are responsible, while senior managers’ responses are more evenly distributed between the executive and themselves</a:t>
            </a:r>
          </a:p>
          <a:p>
            <a:pPr marL="171450" indent="-171450">
              <a:buFont typeface="Arial" panose="020B0604020202020204" pitchFamily="34" charset="0"/>
              <a:buChar char="•"/>
            </a:pPr>
            <a:endParaRPr lang="en-ZA" dirty="0"/>
          </a:p>
          <a:p>
            <a:pPr marL="171450" indent="-171450">
              <a:buFont typeface="Arial" panose="020B0604020202020204" pitchFamily="34" charset="0"/>
              <a:buChar char="•"/>
            </a:pPr>
            <a:endParaRPr lang="en-ZA" dirty="0"/>
          </a:p>
        </p:txBody>
      </p:sp>
      <p:sp>
        <p:nvSpPr>
          <p:cNvPr id="4" name="Slide Number Placeholder 3"/>
          <p:cNvSpPr>
            <a:spLocks noGrp="1"/>
          </p:cNvSpPr>
          <p:nvPr>
            <p:ph type="sldNum" sz="quarter" idx="10"/>
          </p:nvPr>
        </p:nvSpPr>
        <p:spPr/>
        <p:txBody>
          <a:bodyPr/>
          <a:lstStyle/>
          <a:p>
            <a:pPr>
              <a:defRPr/>
            </a:pPr>
            <a:fld id="{708EE7EA-DCE3-4C00-B192-074613195793}" type="slidenum">
              <a:rPr lang="en-ZA" smtClean="0"/>
              <a:pPr>
                <a:defRPr/>
              </a:pPr>
              <a:t>8</a:t>
            </a:fld>
            <a:endParaRPr lang="en-ZA" dirty="0"/>
          </a:p>
        </p:txBody>
      </p:sp>
    </p:spTree>
    <p:extLst>
      <p:ext uri="{BB962C8B-B14F-4D97-AF65-F5344CB8AC3E}">
        <p14:creationId xmlns:p14="http://schemas.microsoft.com/office/powerpoint/2010/main" val="51786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Only 20% of respondents have access to less than 50% of data.</a:t>
            </a:r>
          </a:p>
          <a:p>
            <a:pPr marL="628650" lvl="1" indent="-171450">
              <a:buFont typeface="Arial" panose="020B0604020202020204" pitchFamily="34" charset="0"/>
              <a:buChar char="•"/>
            </a:pPr>
            <a:r>
              <a:rPr lang="en-ZA" dirty="0"/>
              <a:t>However, only 56% has access to more than 75%</a:t>
            </a:r>
          </a:p>
          <a:p>
            <a:pPr marL="628650" lvl="1" indent="-171450">
              <a:buFont typeface="Arial" panose="020B0604020202020204" pitchFamily="34" charset="0"/>
              <a:buChar char="•"/>
            </a:pPr>
            <a:endParaRPr lang="en-ZA" dirty="0"/>
          </a:p>
          <a:p>
            <a:pPr marL="0" lvl="0" indent="0">
              <a:buFont typeface="Arial" panose="020B0604020202020204" pitchFamily="34" charset="0"/>
              <a:buNone/>
            </a:pPr>
            <a:r>
              <a:rPr lang="en-ZA" dirty="0"/>
              <a:t>Second graph:</a:t>
            </a:r>
          </a:p>
          <a:p>
            <a:pPr marL="171450" lvl="0" indent="-171450">
              <a:buFont typeface="Arial" panose="020B0604020202020204" pitchFamily="34" charset="0"/>
              <a:buChar char="•"/>
            </a:pPr>
            <a:r>
              <a:rPr lang="en-ZA" dirty="0"/>
              <a:t>Generally,  individuals will utilise a larger percentage of the data that is available as more data becomes available.</a:t>
            </a:r>
          </a:p>
          <a:p>
            <a:pPr marL="628650" lvl="1" indent="-171450">
              <a:buFont typeface="Arial" panose="020B0604020202020204" pitchFamily="34" charset="0"/>
              <a:buChar char="•"/>
            </a:pPr>
            <a:r>
              <a:rPr lang="en-ZA" dirty="0"/>
              <a:t>Could be, due to individuals with less data having a lower need for analytics, insufficient staffing, or no infrastructure for analytics</a:t>
            </a:r>
          </a:p>
          <a:p>
            <a:pPr marL="171450" lvl="0" indent="-171450">
              <a:buFont typeface="Arial" panose="020B0604020202020204" pitchFamily="34" charset="0"/>
              <a:buChar char="•"/>
            </a:pPr>
            <a:r>
              <a:rPr lang="en-ZA" dirty="0"/>
              <a:t>However, most individuals only use between 25% - 75%</a:t>
            </a:r>
          </a:p>
          <a:p>
            <a:pPr marL="628650" lvl="1" indent="-171450">
              <a:buFont typeface="Arial" panose="020B0604020202020204" pitchFamily="34" charset="0"/>
              <a:buChar char="•"/>
            </a:pPr>
            <a:r>
              <a:rPr lang="en-ZA" dirty="0"/>
              <a:t>Could be the data is not relevant, but there is room for companies to use the unused data to their advantage.</a:t>
            </a:r>
          </a:p>
        </p:txBody>
      </p:sp>
      <p:sp>
        <p:nvSpPr>
          <p:cNvPr id="4" name="Slide Number Placeholder 3"/>
          <p:cNvSpPr>
            <a:spLocks noGrp="1"/>
          </p:cNvSpPr>
          <p:nvPr>
            <p:ph type="sldNum" sz="quarter" idx="10"/>
          </p:nvPr>
        </p:nvSpPr>
        <p:spPr/>
        <p:txBody>
          <a:bodyPr/>
          <a:lstStyle/>
          <a:p>
            <a:pPr>
              <a:defRPr/>
            </a:pPr>
            <a:fld id="{708EE7EA-DCE3-4C00-B192-074613195793}" type="slidenum">
              <a:rPr lang="en-ZA" smtClean="0"/>
              <a:pPr>
                <a:defRPr/>
              </a:pPr>
              <a:t>9</a:t>
            </a:fld>
            <a:endParaRPr lang="en-ZA" dirty="0"/>
          </a:p>
        </p:txBody>
      </p:sp>
    </p:spTree>
    <p:extLst>
      <p:ext uri="{BB962C8B-B14F-4D97-AF65-F5344CB8AC3E}">
        <p14:creationId xmlns:p14="http://schemas.microsoft.com/office/powerpoint/2010/main" val="3278098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CSV rules supreme, then traditional databases.</a:t>
            </a:r>
          </a:p>
          <a:p>
            <a:pPr marL="171450" indent="-171450">
              <a:buFont typeface="Arial" panose="020B0604020202020204" pitchFamily="34" charset="0"/>
              <a:buChar char="•"/>
            </a:pPr>
            <a:r>
              <a:rPr lang="en-ZA" dirty="0"/>
              <a:t>50% of responders are still making use of access databases</a:t>
            </a:r>
          </a:p>
          <a:p>
            <a:pPr marL="628650" lvl="1" indent="-171450">
              <a:buFont typeface="Arial" panose="020B0604020202020204" pitchFamily="34" charset="0"/>
              <a:buChar char="•"/>
            </a:pPr>
            <a:r>
              <a:rPr lang="en-ZA" dirty="0"/>
              <a:t>For those who use both, it’s worth asking why both is used, and why isn’t everything done on traditional DB’s?</a:t>
            </a:r>
          </a:p>
          <a:p>
            <a:pPr marL="171450" lvl="0" indent="-171450">
              <a:buFont typeface="Arial" panose="020B0604020202020204" pitchFamily="34" charset="0"/>
              <a:buChar char="•"/>
            </a:pPr>
            <a:r>
              <a:rPr lang="en-ZA" dirty="0"/>
              <a:t>Fairly low utilisation of big data solutions, interestingly there’s a significant proportion of respondents’ that don’t see a need in using it.</a:t>
            </a:r>
          </a:p>
          <a:p>
            <a:pPr marL="171450" lvl="0" indent="-171450">
              <a:buFont typeface="Arial" panose="020B0604020202020204" pitchFamily="34" charset="0"/>
              <a:buChar char="•"/>
            </a:pPr>
            <a:endParaRPr lang="en-ZA" dirty="0"/>
          </a:p>
          <a:p>
            <a:pPr marL="171450" lvl="0" indent="-171450">
              <a:buFont typeface="Arial" panose="020B0604020202020204" pitchFamily="34" charset="0"/>
              <a:buChar char="•"/>
            </a:pPr>
            <a:r>
              <a:rPr lang="en-ZA" dirty="0"/>
              <a:t>Non-Life and Non-Short term entities are most likely to use external data sources, but generally, the utilisation is still fairly low.</a:t>
            </a:r>
          </a:p>
          <a:p>
            <a:pPr marL="171450" lvl="0" indent="-171450">
              <a:buFont typeface="Arial" panose="020B0604020202020204" pitchFamily="34" charset="0"/>
              <a:buChar char="•"/>
            </a:pPr>
            <a:endParaRPr lang="en-ZA" dirty="0"/>
          </a:p>
          <a:p>
            <a:endParaRPr lang="en-ZA" dirty="0"/>
          </a:p>
        </p:txBody>
      </p:sp>
      <p:sp>
        <p:nvSpPr>
          <p:cNvPr id="4" name="Slide Number Placeholder 3"/>
          <p:cNvSpPr>
            <a:spLocks noGrp="1"/>
          </p:cNvSpPr>
          <p:nvPr>
            <p:ph type="sldNum" sz="quarter" idx="10"/>
          </p:nvPr>
        </p:nvSpPr>
        <p:spPr/>
        <p:txBody>
          <a:bodyPr/>
          <a:lstStyle/>
          <a:p>
            <a:pPr>
              <a:defRPr/>
            </a:pPr>
            <a:fld id="{708EE7EA-DCE3-4C00-B192-074613195793}" type="slidenum">
              <a:rPr lang="en-ZA" smtClean="0"/>
              <a:pPr>
                <a:defRPr/>
              </a:pPr>
              <a:t>10</a:t>
            </a:fld>
            <a:endParaRPr lang="en-ZA" dirty="0"/>
          </a:p>
        </p:txBody>
      </p:sp>
    </p:spTree>
    <p:extLst>
      <p:ext uri="{BB962C8B-B14F-4D97-AF65-F5344CB8AC3E}">
        <p14:creationId xmlns:p14="http://schemas.microsoft.com/office/powerpoint/2010/main" val="3025219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Currently, the majority of respondents stated that analytics are only used some of the time to support strategic decisions, with a steep drop off in frequency.</a:t>
            </a:r>
          </a:p>
          <a:p>
            <a:pPr marL="171450" indent="-171450">
              <a:buFont typeface="Arial" panose="020B0604020202020204" pitchFamily="34" charset="0"/>
              <a:buChar char="•"/>
            </a:pPr>
            <a:r>
              <a:rPr lang="en-ZA" dirty="0"/>
              <a:t>However, this position is expected to change to mostly in the future, however, there is also a big increase in respondents stating that strategic decisions will be supported all the time by analytics.</a:t>
            </a:r>
          </a:p>
          <a:p>
            <a:pPr marL="171450" indent="-171450">
              <a:buFont typeface="Arial" panose="020B0604020202020204" pitchFamily="34" charset="0"/>
              <a:buChar char="•"/>
            </a:pPr>
            <a:endParaRPr lang="en-ZA" dirty="0"/>
          </a:p>
          <a:p>
            <a:pPr marL="171450" indent="-171450">
              <a:buFont typeface="Arial" panose="020B0604020202020204" pitchFamily="34" charset="0"/>
              <a:buChar char="•"/>
            </a:pPr>
            <a:r>
              <a:rPr lang="en-ZA" dirty="0"/>
              <a:t>Looking at the distribution of the changes, by current usage:</a:t>
            </a:r>
          </a:p>
          <a:p>
            <a:pPr marL="628650" lvl="1" indent="-171450">
              <a:buFont typeface="Arial" panose="020B0604020202020204" pitchFamily="34" charset="0"/>
              <a:buChar char="•"/>
            </a:pPr>
            <a:r>
              <a:rPr lang="en-ZA" dirty="0"/>
              <a:t>Individuals who don’t use analytics will use it some of the time</a:t>
            </a:r>
          </a:p>
          <a:p>
            <a:pPr marL="628650" lvl="1" indent="-171450">
              <a:buFont typeface="Arial" panose="020B0604020202020204" pitchFamily="34" charset="0"/>
              <a:buChar char="•"/>
            </a:pPr>
            <a:r>
              <a:rPr lang="en-ZA" dirty="0"/>
              <a:t>Overall, others respondents will maintain or increase the utilisation of analytics, very unlikely to decrease analytics usage.</a:t>
            </a:r>
          </a:p>
          <a:p>
            <a:endParaRPr lang="en-ZA" dirty="0"/>
          </a:p>
        </p:txBody>
      </p:sp>
      <p:sp>
        <p:nvSpPr>
          <p:cNvPr id="4" name="Slide Number Placeholder 3"/>
          <p:cNvSpPr>
            <a:spLocks noGrp="1"/>
          </p:cNvSpPr>
          <p:nvPr>
            <p:ph type="sldNum" sz="quarter" idx="10"/>
          </p:nvPr>
        </p:nvSpPr>
        <p:spPr/>
        <p:txBody>
          <a:bodyPr/>
          <a:lstStyle/>
          <a:p>
            <a:pPr>
              <a:defRPr/>
            </a:pPr>
            <a:fld id="{708EE7EA-DCE3-4C00-B192-074613195793}" type="slidenum">
              <a:rPr lang="en-ZA" smtClean="0"/>
              <a:pPr>
                <a:defRPr/>
              </a:pPr>
              <a:t>11</a:t>
            </a:fld>
            <a:endParaRPr lang="en-ZA" dirty="0"/>
          </a:p>
        </p:txBody>
      </p:sp>
    </p:spTree>
    <p:extLst>
      <p:ext uri="{BB962C8B-B14F-4D97-AF65-F5344CB8AC3E}">
        <p14:creationId xmlns:p14="http://schemas.microsoft.com/office/powerpoint/2010/main" val="355072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Currently, the majority of respondents stated that analytics are only used some of the time to support strategic decisions, with a steep drop off in frequency.</a:t>
            </a:r>
          </a:p>
          <a:p>
            <a:pPr marL="171450" indent="-171450">
              <a:buFont typeface="Arial" panose="020B0604020202020204" pitchFamily="34" charset="0"/>
              <a:buChar char="•"/>
            </a:pPr>
            <a:r>
              <a:rPr lang="en-ZA" dirty="0"/>
              <a:t>However, this position is expected to change to mostly in the future, however, there is also a big increase in respondents stating that strategic decisions will be supported all the time by analytics.</a:t>
            </a:r>
          </a:p>
          <a:p>
            <a:pPr marL="171450" indent="-171450">
              <a:buFont typeface="Arial" panose="020B0604020202020204" pitchFamily="34" charset="0"/>
              <a:buChar char="•"/>
            </a:pPr>
            <a:endParaRPr lang="en-ZA" dirty="0"/>
          </a:p>
          <a:p>
            <a:pPr marL="171450" indent="-171450">
              <a:buFont typeface="Arial" panose="020B0604020202020204" pitchFamily="34" charset="0"/>
              <a:buChar char="•"/>
            </a:pPr>
            <a:r>
              <a:rPr lang="en-ZA" dirty="0"/>
              <a:t>Looking at the distribution of the changes, by current usage:</a:t>
            </a:r>
          </a:p>
          <a:p>
            <a:pPr marL="628650" lvl="1" indent="-171450">
              <a:buFont typeface="Arial" panose="020B0604020202020204" pitchFamily="34" charset="0"/>
              <a:buChar char="•"/>
            </a:pPr>
            <a:r>
              <a:rPr lang="en-ZA" dirty="0"/>
              <a:t>Individuals who don’t use analytics will use it some of the time</a:t>
            </a:r>
          </a:p>
          <a:p>
            <a:pPr marL="628650" lvl="1" indent="-171450">
              <a:buFont typeface="Arial" panose="020B0604020202020204" pitchFamily="34" charset="0"/>
              <a:buChar char="•"/>
            </a:pPr>
            <a:r>
              <a:rPr lang="en-ZA" dirty="0"/>
              <a:t>Overall, others respondents will maintain or increase the utilisation of analytics, very unlikely to decrease analytics usage.</a:t>
            </a:r>
          </a:p>
          <a:p>
            <a:endParaRPr lang="en-ZA" dirty="0"/>
          </a:p>
        </p:txBody>
      </p:sp>
      <p:sp>
        <p:nvSpPr>
          <p:cNvPr id="4" name="Slide Number Placeholder 3"/>
          <p:cNvSpPr>
            <a:spLocks noGrp="1"/>
          </p:cNvSpPr>
          <p:nvPr>
            <p:ph type="sldNum" sz="quarter" idx="10"/>
          </p:nvPr>
        </p:nvSpPr>
        <p:spPr/>
        <p:txBody>
          <a:bodyPr/>
          <a:lstStyle/>
          <a:p>
            <a:pPr>
              <a:defRPr/>
            </a:pPr>
            <a:fld id="{708EE7EA-DCE3-4C00-B192-074613195793}" type="slidenum">
              <a:rPr lang="en-ZA" smtClean="0"/>
              <a:pPr>
                <a:defRPr/>
              </a:pPr>
              <a:t>12</a:t>
            </a:fld>
            <a:endParaRPr lang="en-ZA" dirty="0"/>
          </a:p>
        </p:txBody>
      </p:sp>
    </p:spTree>
    <p:extLst>
      <p:ext uri="{BB962C8B-B14F-4D97-AF65-F5344CB8AC3E}">
        <p14:creationId xmlns:p14="http://schemas.microsoft.com/office/powerpoint/2010/main" val="1479648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F7187E2-73A7-4F0D-AF13-1E1959219CD6}" type="slidenum">
              <a:rPr lang="en-US"/>
              <a:pPr>
                <a:defRPr/>
              </a:pPr>
              <a:t>‹#›</a:t>
            </a:fld>
            <a:endParaRPr lang="en-US" dirty="0"/>
          </a:p>
        </p:txBody>
      </p:sp>
    </p:spTree>
    <p:extLst>
      <p:ext uri="{BB962C8B-B14F-4D97-AF65-F5344CB8AC3E}">
        <p14:creationId xmlns:p14="http://schemas.microsoft.com/office/powerpoint/2010/main" val="3471804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B2BCBF3-58E2-4B17-9800-AA541AC05A86}" type="slidenum">
              <a:rPr lang="en-US"/>
              <a:pPr>
                <a:defRPr/>
              </a:pPr>
              <a:t>‹#›</a:t>
            </a:fld>
            <a:endParaRPr lang="en-US" dirty="0"/>
          </a:p>
        </p:txBody>
      </p:sp>
    </p:spTree>
    <p:extLst>
      <p:ext uri="{BB962C8B-B14F-4D97-AF65-F5344CB8AC3E}">
        <p14:creationId xmlns:p14="http://schemas.microsoft.com/office/powerpoint/2010/main" val="4264893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2EBF61A-CA2C-444A-ACA9-6D08629EB6EB}" type="slidenum">
              <a:rPr lang="en-US"/>
              <a:pPr>
                <a:defRPr/>
              </a:pPr>
              <a:t>‹#›</a:t>
            </a:fld>
            <a:endParaRPr lang="en-US" dirty="0"/>
          </a:p>
        </p:txBody>
      </p:sp>
    </p:spTree>
    <p:extLst>
      <p:ext uri="{BB962C8B-B14F-4D97-AF65-F5344CB8AC3E}">
        <p14:creationId xmlns:p14="http://schemas.microsoft.com/office/powerpoint/2010/main" val="189376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423FF57-415F-4004-9178-180C1E74BD78}" type="slidenum">
              <a:rPr lang="en-US"/>
              <a:pPr>
                <a:defRPr/>
              </a:pPr>
              <a:t>‹#›</a:t>
            </a:fld>
            <a:endParaRPr lang="en-US" dirty="0"/>
          </a:p>
        </p:txBody>
      </p:sp>
    </p:spTree>
    <p:extLst>
      <p:ext uri="{BB962C8B-B14F-4D97-AF65-F5344CB8AC3E}">
        <p14:creationId xmlns:p14="http://schemas.microsoft.com/office/powerpoint/2010/main" val="201919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BC4A7D1-A6F7-4CE3-9B3C-D48CF076FDA8}" type="slidenum">
              <a:rPr lang="en-US"/>
              <a:pPr>
                <a:defRPr/>
              </a:pPr>
              <a:t>‹#›</a:t>
            </a:fld>
            <a:endParaRPr lang="en-US" dirty="0"/>
          </a:p>
        </p:txBody>
      </p:sp>
    </p:spTree>
    <p:extLst>
      <p:ext uri="{BB962C8B-B14F-4D97-AF65-F5344CB8AC3E}">
        <p14:creationId xmlns:p14="http://schemas.microsoft.com/office/powerpoint/2010/main" val="374622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B35C583-B99C-4919-BCD1-8BC589E0C1FE}" type="slidenum">
              <a:rPr lang="en-US"/>
              <a:pPr>
                <a:defRPr/>
              </a:pPr>
              <a:t>‹#›</a:t>
            </a:fld>
            <a:endParaRPr lang="en-US" dirty="0"/>
          </a:p>
        </p:txBody>
      </p:sp>
    </p:spTree>
    <p:extLst>
      <p:ext uri="{BB962C8B-B14F-4D97-AF65-F5344CB8AC3E}">
        <p14:creationId xmlns:p14="http://schemas.microsoft.com/office/powerpoint/2010/main" val="1473115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93E77F3-FB6D-4B7D-9E54-5EF9BDA8D0AA}" type="slidenum">
              <a:rPr lang="en-US"/>
              <a:pPr>
                <a:defRPr/>
              </a:pPr>
              <a:t>‹#›</a:t>
            </a:fld>
            <a:endParaRPr lang="en-US" dirty="0"/>
          </a:p>
        </p:txBody>
      </p:sp>
    </p:spTree>
    <p:extLst>
      <p:ext uri="{BB962C8B-B14F-4D97-AF65-F5344CB8AC3E}">
        <p14:creationId xmlns:p14="http://schemas.microsoft.com/office/powerpoint/2010/main" val="414064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F023093-48EC-4902-B09F-7F21F9F611D6}" type="slidenum">
              <a:rPr lang="en-US"/>
              <a:pPr>
                <a:defRPr/>
              </a:pPr>
              <a:t>‹#›</a:t>
            </a:fld>
            <a:endParaRPr lang="en-US" dirty="0"/>
          </a:p>
        </p:txBody>
      </p:sp>
    </p:spTree>
    <p:extLst>
      <p:ext uri="{BB962C8B-B14F-4D97-AF65-F5344CB8AC3E}">
        <p14:creationId xmlns:p14="http://schemas.microsoft.com/office/powerpoint/2010/main" val="111505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2CBFD13-4979-4A8F-905C-03B6822B4E89}" type="slidenum">
              <a:rPr lang="en-US"/>
              <a:pPr>
                <a:defRPr/>
              </a:pPr>
              <a:t>‹#›</a:t>
            </a:fld>
            <a:endParaRPr lang="en-US" dirty="0"/>
          </a:p>
        </p:txBody>
      </p:sp>
    </p:spTree>
    <p:extLst>
      <p:ext uri="{BB962C8B-B14F-4D97-AF65-F5344CB8AC3E}">
        <p14:creationId xmlns:p14="http://schemas.microsoft.com/office/powerpoint/2010/main" val="1320802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D826E32-FA47-4B5A-8D25-BB5BE0DD93E2}" type="slidenum">
              <a:rPr lang="en-US"/>
              <a:pPr>
                <a:defRPr/>
              </a:pPr>
              <a:t>‹#›</a:t>
            </a:fld>
            <a:endParaRPr lang="en-US" dirty="0"/>
          </a:p>
        </p:txBody>
      </p:sp>
    </p:spTree>
    <p:extLst>
      <p:ext uri="{BB962C8B-B14F-4D97-AF65-F5344CB8AC3E}">
        <p14:creationId xmlns:p14="http://schemas.microsoft.com/office/powerpoint/2010/main" val="2724564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C3179E6-1D0F-4F98-85F6-FAE388ECBC40}" type="slidenum">
              <a:rPr lang="en-US"/>
              <a:pPr>
                <a:defRPr/>
              </a:pPr>
              <a:t>‹#›</a:t>
            </a:fld>
            <a:endParaRPr lang="en-US" dirty="0"/>
          </a:p>
        </p:txBody>
      </p:sp>
    </p:spTree>
    <p:extLst>
      <p:ext uri="{BB962C8B-B14F-4D97-AF65-F5344CB8AC3E}">
        <p14:creationId xmlns:p14="http://schemas.microsoft.com/office/powerpoint/2010/main" val="395782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9" descr="ASSA PTT-0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lvl1pPr>
          </a:lstStyle>
          <a:p>
            <a:pPr>
              <a:defRPr/>
            </a:pPr>
            <a:fld id="{D63D3EB9-90AB-4E3C-AF4F-1AE06CABCC8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8.xml"/></Relationships>
</file>

<file path=ppt/slides/_rels/slide2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chart" Target="../charts/chart30.xml"/><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6" descr="ASSA PTT-03-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35696" y="4437112"/>
            <a:ext cx="5616624" cy="461665"/>
          </a:xfrm>
          <a:prstGeom prst="rect">
            <a:avLst/>
          </a:prstGeom>
          <a:noFill/>
        </p:spPr>
        <p:txBody>
          <a:bodyPr wrap="square" rtlCol="0">
            <a:spAutoFit/>
          </a:bodyPr>
          <a:lstStyle/>
          <a:p>
            <a:pPr algn="ctr"/>
            <a:r>
              <a:rPr lang="en-US" dirty="0">
                <a:solidFill>
                  <a:schemeClr val="bg1"/>
                </a:solidFill>
              </a:rPr>
              <a:t>Data Science Forum: Survey Results</a:t>
            </a:r>
          </a:p>
        </p:txBody>
      </p:sp>
      <p:sp>
        <p:nvSpPr>
          <p:cNvPr id="4" name="TextBox 3"/>
          <p:cNvSpPr txBox="1"/>
          <p:nvPr/>
        </p:nvSpPr>
        <p:spPr>
          <a:xfrm>
            <a:off x="6660232" y="5517232"/>
            <a:ext cx="2195736" cy="584775"/>
          </a:xfrm>
          <a:prstGeom prst="rect">
            <a:avLst/>
          </a:prstGeom>
          <a:noFill/>
        </p:spPr>
        <p:txBody>
          <a:bodyPr wrap="square" rtlCol="0">
            <a:spAutoFit/>
          </a:bodyPr>
          <a:lstStyle/>
          <a:p>
            <a:r>
              <a:rPr lang="en-US" sz="1600" dirty="0">
                <a:solidFill>
                  <a:schemeClr val="bg1"/>
                </a:solidFill>
              </a:rPr>
              <a:t>Lukas Ehlers</a:t>
            </a:r>
          </a:p>
          <a:p>
            <a:r>
              <a:rPr lang="en-US" sz="1600" dirty="0">
                <a:solidFill>
                  <a:schemeClr val="bg1"/>
                </a:solidFill>
              </a:rPr>
              <a:t>September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Data Sources</a:t>
            </a:r>
          </a:p>
        </p:txBody>
      </p:sp>
      <p:sp>
        <p:nvSpPr>
          <p:cNvPr id="3" name="Text Placeholder 2"/>
          <p:cNvSpPr>
            <a:spLocks noGrp="1"/>
          </p:cNvSpPr>
          <p:nvPr>
            <p:ph type="body" idx="1"/>
          </p:nvPr>
        </p:nvSpPr>
        <p:spPr>
          <a:ln>
            <a:solidFill>
              <a:schemeClr val="tx1"/>
            </a:solidFill>
          </a:ln>
        </p:spPr>
        <p:txBody>
          <a:bodyPr anchor="ctr"/>
          <a:lstStyle/>
          <a:p>
            <a:pPr algn="ctr"/>
            <a:r>
              <a:rPr lang="en-ZA" b="0" dirty="0"/>
              <a:t>Internal Data Sources</a:t>
            </a:r>
          </a:p>
        </p:txBody>
      </p:sp>
      <p:sp>
        <p:nvSpPr>
          <p:cNvPr id="5" name="Text Placeholder 4"/>
          <p:cNvSpPr>
            <a:spLocks noGrp="1"/>
          </p:cNvSpPr>
          <p:nvPr>
            <p:ph type="body" sz="quarter" idx="3"/>
          </p:nvPr>
        </p:nvSpPr>
        <p:spPr>
          <a:ln>
            <a:solidFill>
              <a:schemeClr val="tx1"/>
            </a:solidFill>
          </a:ln>
        </p:spPr>
        <p:txBody>
          <a:bodyPr anchor="ctr"/>
          <a:lstStyle/>
          <a:p>
            <a:pPr algn="ctr"/>
            <a:r>
              <a:rPr lang="en-ZA" b="0" dirty="0"/>
              <a:t>External Data Sources</a:t>
            </a: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1373557642"/>
              </p:ext>
            </p:extLst>
          </p:nvPr>
        </p:nvGraphicFramePr>
        <p:xfrm>
          <a:off x="457200" y="2174875"/>
          <a:ext cx="4040188" cy="34863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p:cNvGraphicFramePr>
            <a:graphicFrameLocks noGrp="1"/>
          </p:cNvGraphicFramePr>
          <p:nvPr>
            <p:ph sz="quarter" idx="4"/>
            <p:extLst>
              <p:ext uri="{D42A27DB-BD31-4B8C-83A1-F6EECF244321}">
                <p14:modId xmlns:p14="http://schemas.microsoft.com/office/powerpoint/2010/main" val="287417577"/>
              </p:ext>
            </p:extLst>
          </p:nvPr>
        </p:nvGraphicFramePr>
        <p:xfrm>
          <a:off x="4645025" y="2174875"/>
          <a:ext cx="4041775" cy="34863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812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Data Driven Decision Making</a:t>
            </a:r>
          </a:p>
        </p:txBody>
      </p:sp>
      <p:sp>
        <p:nvSpPr>
          <p:cNvPr id="3" name="Text Placeholder 2"/>
          <p:cNvSpPr>
            <a:spLocks noGrp="1"/>
          </p:cNvSpPr>
          <p:nvPr>
            <p:ph type="body" idx="1"/>
          </p:nvPr>
        </p:nvSpPr>
        <p:spPr>
          <a:ln>
            <a:solidFill>
              <a:schemeClr val="tx1"/>
            </a:solidFill>
          </a:ln>
        </p:spPr>
        <p:txBody>
          <a:bodyPr anchor="ctr"/>
          <a:lstStyle/>
          <a:p>
            <a:pPr algn="ctr"/>
            <a:r>
              <a:rPr lang="en-ZA" sz="1600" b="0" dirty="0">
                <a:cs typeface="Arial" panose="020B0604020202020204" pitchFamily="34" charset="0"/>
              </a:rPr>
              <a:t>Are strategic decisions made in your company supported by data </a:t>
            </a:r>
            <a:r>
              <a:rPr lang="en-US" sz="1600" b="0" dirty="0">
                <a:cs typeface="Arial" panose="020B0604020202020204" pitchFamily="34" charset="0"/>
              </a:rPr>
              <a:t>analytics?</a:t>
            </a:r>
            <a:endParaRPr lang="en-US" sz="1600" b="0" dirty="0"/>
          </a:p>
        </p:txBody>
      </p:sp>
      <p:sp>
        <p:nvSpPr>
          <p:cNvPr id="5" name="Text Placeholder 4"/>
          <p:cNvSpPr>
            <a:spLocks noGrp="1"/>
          </p:cNvSpPr>
          <p:nvPr>
            <p:ph type="body" sz="quarter" idx="3"/>
          </p:nvPr>
        </p:nvSpPr>
        <p:spPr>
          <a:ln>
            <a:solidFill>
              <a:schemeClr val="tx1"/>
            </a:solidFill>
          </a:ln>
        </p:spPr>
        <p:txBody>
          <a:bodyPr anchor="ctr"/>
          <a:lstStyle/>
          <a:p>
            <a:pPr algn="ctr"/>
            <a:r>
              <a:rPr lang="en-ZA" sz="1600" b="0" dirty="0"/>
              <a:t>Distribution of Future Usage of Data Analytics to make strategic decisions</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13032607"/>
              </p:ext>
            </p:extLst>
          </p:nvPr>
        </p:nvGraphicFramePr>
        <p:xfrm>
          <a:off x="457200" y="2174875"/>
          <a:ext cx="4040188" cy="34863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p:cNvGraphicFramePr>
            <a:graphicFrameLocks noGrp="1"/>
          </p:cNvGraphicFramePr>
          <p:nvPr>
            <p:ph sz="quarter" idx="4"/>
            <p:extLst>
              <p:ext uri="{D42A27DB-BD31-4B8C-83A1-F6EECF244321}">
                <p14:modId xmlns:p14="http://schemas.microsoft.com/office/powerpoint/2010/main" val="985322974"/>
              </p:ext>
            </p:extLst>
          </p:nvPr>
        </p:nvGraphicFramePr>
        <p:xfrm>
          <a:off x="4645025" y="2174875"/>
          <a:ext cx="4041775" cy="34863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9826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Data Driven Decision Making</a:t>
            </a:r>
          </a:p>
        </p:txBody>
      </p:sp>
      <p:sp>
        <p:nvSpPr>
          <p:cNvPr id="3" name="Text Placeholder 2"/>
          <p:cNvSpPr>
            <a:spLocks noGrp="1"/>
          </p:cNvSpPr>
          <p:nvPr>
            <p:ph type="body" idx="1"/>
          </p:nvPr>
        </p:nvSpPr>
        <p:spPr>
          <a:ln>
            <a:solidFill>
              <a:schemeClr val="tx1"/>
            </a:solidFill>
          </a:ln>
        </p:spPr>
        <p:txBody>
          <a:bodyPr anchor="ctr"/>
          <a:lstStyle/>
          <a:p>
            <a:pPr algn="ctr"/>
            <a:r>
              <a:rPr lang="en-ZA" sz="1600" b="0" dirty="0"/>
              <a:t>Distribution of Future Usage of Data Analytics to make strategic decisions 2018</a:t>
            </a:r>
          </a:p>
        </p:txBody>
      </p:sp>
      <p:sp>
        <p:nvSpPr>
          <p:cNvPr id="5" name="Text Placeholder 4"/>
          <p:cNvSpPr>
            <a:spLocks noGrp="1"/>
          </p:cNvSpPr>
          <p:nvPr>
            <p:ph type="body" sz="quarter" idx="3"/>
          </p:nvPr>
        </p:nvSpPr>
        <p:spPr>
          <a:ln>
            <a:solidFill>
              <a:schemeClr val="tx1"/>
            </a:solidFill>
          </a:ln>
        </p:spPr>
        <p:txBody>
          <a:bodyPr anchor="ctr"/>
          <a:lstStyle/>
          <a:p>
            <a:pPr algn="ctr"/>
            <a:r>
              <a:rPr lang="en-ZA" sz="1600" b="0" dirty="0"/>
              <a:t>Distribution of Future Usage of Data Analytics to make strategic decisions 2016</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055040321"/>
              </p:ext>
            </p:extLst>
          </p:nvPr>
        </p:nvGraphicFramePr>
        <p:xfrm>
          <a:off x="457200" y="2174875"/>
          <a:ext cx="4040188" cy="34863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p:cNvGraphicFramePr>
            <a:graphicFrameLocks noGrp="1"/>
          </p:cNvGraphicFramePr>
          <p:nvPr>
            <p:ph sz="quarter" idx="4"/>
            <p:extLst>
              <p:ext uri="{D42A27DB-BD31-4B8C-83A1-F6EECF244321}">
                <p14:modId xmlns:p14="http://schemas.microsoft.com/office/powerpoint/2010/main" val="2507387085"/>
              </p:ext>
            </p:extLst>
          </p:nvPr>
        </p:nvGraphicFramePr>
        <p:xfrm>
          <a:off x="4645025" y="2174875"/>
          <a:ext cx="4041775" cy="34863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688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Data Driven Decision Making</a:t>
            </a:r>
          </a:p>
        </p:txBody>
      </p:sp>
      <p:sp>
        <p:nvSpPr>
          <p:cNvPr id="3" name="Text Placeholder 2"/>
          <p:cNvSpPr>
            <a:spLocks noGrp="1"/>
          </p:cNvSpPr>
          <p:nvPr>
            <p:ph type="body" idx="1"/>
          </p:nvPr>
        </p:nvSpPr>
        <p:spPr>
          <a:ln>
            <a:solidFill>
              <a:schemeClr val="tx1"/>
            </a:solidFill>
          </a:ln>
        </p:spPr>
        <p:txBody>
          <a:bodyPr anchor="ctr"/>
          <a:lstStyle/>
          <a:p>
            <a:pPr algn="ctr"/>
            <a:r>
              <a:rPr lang="en-ZA" sz="1600" b="0" dirty="0"/>
              <a:t>Strategic Decision Making Supported by Data by size of analytics team</a:t>
            </a:r>
          </a:p>
        </p:txBody>
      </p:sp>
      <p:sp>
        <p:nvSpPr>
          <p:cNvPr id="5" name="Text Placeholder 4"/>
          <p:cNvSpPr>
            <a:spLocks noGrp="1"/>
          </p:cNvSpPr>
          <p:nvPr>
            <p:ph type="body" sz="quarter" idx="3"/>
          </p:nvPr>
        </p:nvSpPr>
        <p:spPr>
          <a:ln>
            <a:solidFill>
              <a:schemeClr val="tx1"/>
            </a:solidFill>
          </a:ln>
        </p:spPr>
        <p:txBody>
          <a:bodyPr anchor="ctr"/>
          <a:lstStyle/>
          <a:p>
            <a:pPr algn="ctr"/>
            <a:r>
              <a:rPr lang="en-ZA" sz="1600" b="0" dirty="0"/>
              <a:t>Strategic Decision Making Supported between industries</a:t>
            </a: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3355446014"/>
              </p:ext>
            </p:extLst>
          </p:nvPr>
        </p:nvGraphicFramePr>
        <p:xfrm>
          <a:off x="457200" y="2174875"/>
          <a:ext cx="4040188" cy="34863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quarter" idx="4"/>
            <p:extLst>
              <p:ext uri="{D42A27DB-BD31-4B8C-83A1-F6EECF244321}">
                <p14:modId xmlns:p14="http://schemas.microsoft.com/office/powerpoint/2010/main" val="2679683349"/>
              </p:ext>
            </p:extLst>
          </p:nvPr>
        </p:nvGraphicFramePr>
        <p:xfrm>
          <a:off x="4645025" y="2174875"/>
          <a:ext cx="4041775" cy="34863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01957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Familiarity and Overlap With Data Science</a:t>
            </a:r>
          </a:p>
        </p:txBody>
      </p:sp>
      <p:sp>
        <p:nvSpPr>
          <p:cNvPr id="7" name="Text Placeholder 2"/>
          <p:cNvSpPr txBox="1">
            <a:spLocks/>
          </p:cNvSpPr>
          <p:nvPr/>
        </p:nvSpPr>
        <p:spPr bwMode="auto">
          <a:xfrm>
            <a:off x="4495800" y="1952506"/>
            <a:ext cx="3962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1800">
                <a:solidFill>
                  <a:schemeClr val="tx1"/>
                </a:solidFill>
                <a:latin typeface="+mn-lt"/>
                <a:ea typeface="+mn-ea"/>
              </a:defRPr>
            </a:lvl6pPr>
            <a:lvl7pPr marL="2971800" indent="-228600" algn="l" rtl="0" fontAlgn="base">
              <a:spcBef>
                <a:spcPct val="20000"/>
              </a:spcBef>
              <a:spcAft>
                <a:spcPct val="0"/>
              </a:spcAft>
              <a:buChar char="»"/>
              <a:defRPr sz="1800">
                <a:solidFill>
                  <a:schemeClr val="tx1"/>
                </a:solidFill>
                <a:latin typeface="+mn-lt"/>
                <a:ea typeface="+mn-ea"/>
              </a:defRPr>
            </a:lvl7pPr>
            <a:lvl8pPr marL="3429000" indent="-228600" algn="l" rtl="0" fontAlgn="base">
              <a:spcBef>
                <a:spcPct val="20000"/>
              </a:spcBef>
              <a:spcAft>
                <a:spcPct val="0"/>
              </a:spcAft>
              <a:buChar char="»"/>
              <a:defRPr sz="1800">
                <a:solidFill>
                  <a:schemeClr val="tx1"/>
                </a:solidFill>
                <a:latin typeface="+mn-lt"/>
                <a:ea typeface="+mn-ea"/>
              </a:defRPr>
            </a:lvl8pPr>
            <a:lvl9pPr marL="3886200" indent="-228600" algn="l" rtl="0" fontAlgn="base">
              <a:spcBef>
                <a:spcPct val="20000"/>
              </a:spcBef>
              <a:spcAft>
                <a:spcPct val="0"/>
              </a:spcAft>
              <a:buChar char="»"/>
              <a:defRPr sz="1800">
                <a:solidFill>
                  <a:schemeClr val="tx1"/>
                </a:solidFill>
                <a:latin typeface="+mn-lt"/>
                <a:ea typeface="+mn-ea"/>
              </a:defRPr>
            </a:lvl9pPr>
          </a:lstStyle>
          <a:p>
            <a:pPr marL="0" indent="0" algn="just">
              <a:buNone/>
            </a:pPr>
            <a:endParaRPr lang="en-US" sz="1000" i="1" kern="0" dirty="0"/>
          </a:p>
          <a:p>
            <a:pPr marL="0" indent="0" algn="just">
              <a:buNone/>
            </a:pPr>
            <a:endParaRPr lang="en-US" sz="1000" i="1" kern="0" dirty="0"/>
          </a:p>
          <a:p>
            <a:pPr algn="just"/>
            <a:endParaRPr lang="en-ZA" sz="1000" kern="0" dirty="0"/>
          </a:p>
        </p:txBody>
      </p:sp>
      <p:sp>
        <p:nvSpPr>
          <p:cNvPr id="11" name="Content Placeholder 10"/>
          <p:cNvSpPr>
            <a:spLocks noGrp="1"/>
          </p:cNvSpPr>
          <p:nvPr>
            <p:ph sz="half" idx="1"/>
          </p:nvPr>
        </p:nvSpPr>
        <p:spPr>
          <a:xfrm>
            <a:off x="685800" y="1981200"/>
            <a:ext cx="3810000" cy="1951856"/>
          </a:xfrm>
        </p:spPr>
        <p:txBody>
          <a:bodyPr/>
          <a:lstStyle/>
          <a:p>
            <a:pPr marL="0" indent="0" algn="just">
              <a:buNone/>
            </a:pPr>
            <a:r>
              <a:rPr lang="en-US" sz="1200" b="1" dirty="0"/>
              <a:t>Data analyst: </a:t>
            </a:r>
            <a:r>
              <a:rPr lang="en-US" sz="1200" i="1" dirty="0"/>
              <a:t>A person whose job is to inspect, clean, transform, visualize, and model data with the goal of discovering useful information, suggesting conclusions, and supporting, rather than leading, decision-making. </a:t>
            </a:r>
          </a:p>
          <a:p>
            <a:pPr marL="0" indent="0" algn="just">
              <a:buNone/>
            </a:pPr>
            <a:endParaRPr lang="en-ZA" sz="1200" b="1" dirty="0"/>
          </a:p>
          <a:p>
            <a:pPr marL="0" indent="0" algn="just">
              <a:buNone/>
            </a:pPr>
            <a:r>
              <a:rPr lang="en-ZA" sz="1200" b="1" dirty="0"/>
              <a:t>Data scientist:</a:t>
            </a:r>
            <a:r>
              <a:rPr lang="en-ZA" sz="1200" dirty="0"/>
              <a:t> </a:t>
            </a:r>
            <a:r>
              <a:rPr lang="en-ZA" sz="1200" i="1" dirty="0"/>
              <a:t>“A person whose job is to extract knowledge and actionable insights from data in various forms, using a combination of techniques from multiple disciplines, especially computer science, mathematics and business. </a:t>
            </a:r>
          </a:p>
          <a:p>
            <a:pPr marL="0" indent="0" algn="just">
              <a:buNone/>
            </a:pPr>
            <a:endParaRPr lang="en-ZA" sz="1200" i="1" dirty="0"/>
          </a:p>
          <a:p>
            <a:pPr marL="0" indent="0" algn="just">
              <a:buNone/>
            </a:pPr>
            <a:r>
              <a:rPr lang="en-ZA" sz="1200" i="1" dirty="0"/>
              <a:t>They take responsibility for </a:t>
            </a:r>
            <a:r>
              <a:rPr lang="en-ZA" sz="1200" b="1" i="1" dirty="0"/>
              <a:t>the full data science process</a:t>
            </a:r>
            <a:r>
              <a:rPr lang="en-ZA" sz="1200" i="1" dirty="0"/>
              <a:t>, from the identification of suitable sources of data to address a specified problem, to the development and communication of an insight or data product that solves the problem. They may manage the work of data analysts.”</a:t>
            </a:r>
          </a:p>
          <a:p>
            <a:endParaRPr lang="en-ZA" sz="12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817297865"/>
              </p:ext>
            </p:extLst>
          </p:nvPr>
        </p:nvGraphicFramePr>
        <p:xfrm>
          <a:off x="4648200" y="1981200"/>
          <a:ext cx="3810000" cy="367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0414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Data Science Familiarity and Actual Usage</a:t>
            </a:r>
          </a:p>
        </p:txBody>
      </p:sp>
      <p:graphicFrame>
        <p:nvGraphicFramePr>
          <p:cNvPr id="17" name="Chart 16"/>
          <p:cNvGraphicFramePr>
            <a:graphicFrameLocks/>
          </p:cNvGraphicFramePr>
          <p:nvPr>
            <p:extLst>
              <p:ext uri="{D42A27DB-BD31-4B8C-83A1-F6EECF244321}">
                <p14:modId xmlns:p14="http://schemas.microsoft.com/office/powerpoint/2010/main" val="4035395769"/>
              </p:ext>
            </p:extLst>
          </p:nvPr>
        </p:nvGraphicFramePr>
        <p:xfrm>
          <a:off x="457200" y="1628800"/>
          <a:ext cx="8147248"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219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Familiarity: Techniques Used</a:t>
            </a:r>
          </a:p>
        </p:txBody>
      </p:sp>
      <p:sp>
        <p:nvSpPr>
          <p:cNvPr id="3" name="Text Placeholder 2"/>
          <p:cNvSpPr>
            <a:spLocks noGrp="1"/>
          </p:cNvSpPr>
          <p:nvPr>
            <p:ph type="body" idx="1"/>
          </p:nvPr>
        </p:nvSpPr>
        <p:spPr>
          <a:ln>
            <a:solidFill>
              <a:schemeClr val="tx1"/>
            </a:solidFill>
          </a:ln>
        </p:spPr>
        <p:txBody>
          <a:bodyPr anchor="ctr"/>
          <a:lstStyle/>
          <a:p>
            <a:pPr algn="ctr"/>
            <a:r>
              <a:rPr lang="en-ZA" sz="1600" b="0" dirty="0"/>
              <a:t>Technique Utilisation Over Time</a:t>
            </a:r>
          </a:p>
        </p:txBody>
      </p:sp>
      <p:sp>
        <p:nvSpPr>
          <p:cNvPr id="5" name="Text Placeholder 4"/>
          <p:cNvSpPr>
            <a:spLocks noGrp="1"/>
          </p:cNvSpPr>
          <p:nvPr>
            <p:ph type="body" sz="quarter" idx="3"/>
          </p:nvPr>
        </p:nvSpPr>
        <p:spPr>
          <a:ln>
            <a:solidFill>
              <a:schemeClr val="tx1"/>
            </a:solidFill>
          </a:ln>
        </p:spPr>
        <p:txBody>
          <a:bodyPr anchor="ctr"/>
          <a:lstStyle/>
          <a:p>
            <a:pPr algn="ctr"/>
            <a:r>
              <a:rPr lang="en-ZA" sz="1600" b="0" dirty="0"/>
              <a:t>Familiarity by Users of Techniques</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021388272"/>
              </p:ext>
            </p:extLst>
          </p:nvPr>
        </p:nvGraphicFramePr>
        <p:xfrm>
          <a:off x="457200" y="2174875"/>
          <a:ext cx="4040188" cy="34863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p:cNvGraphicFramePr>
            <a:graphicFrameLocks noGrp="1"/>
          </p:cNvGraphicFramePr>
          <p:nvPr>
            <p:ph sz="quarter" idx="4"/>
            <p:extLst>
              <p:ext uri="{D42A27DB-BD31-4B8C-83A1-F6EECF244321}">
                <p14:modId xmlns:p14="http://schemas.microsoft.com/office/powerpoint/2010/main" val="648259164"/>
              </p:ext>
            </p:extLst>
          </p:nvPr>
        </p:nvGraphicFramePr>
        <p:xfrm>
          <a:off x="4645025" y="2174875"/>
          <a:ext cx="4041775" cy="34863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74820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Familiarity: Functions Performed</a:t>
            </a:r>
          </a:p>
        </p:txBody>
      </p:sp>
      <p:sp>
        <p:nvSpPr>
          <p:cNvPr id="3" name="Text Placeholder 2"/>
          <p:cNvSpPr>
            <a:spLocks noGrp="1"/>
          </p:cNvSpPr>
          <p:nvPr>
            <p:ph type="body" idx="1"/>
          </p:nvPr>
        </p:nvSpPr>
        <p:spPr>
          <a:ln>
            <a:solidFill>
              <a:schemeClr val="tx1"/>
            </a:solidFill>
          </a:ln>
        </p:spPr>
        <p:txBody>
          <a:bodyPr anchor="ctr"/>
          <a:lstStyle/>
          <a:p>
            <a:pPr algn="ctr"/>
            <a:r>
              <a:rPr lang="en-ZA" sz="1600" b="0" dirty="0"/>
              <a:t>Roles Performed by Respondents</a:t>
            </a:r>
          </a:p>
        </p:txBody>
      </p:sp>
      <p:sp>
        <p:nvSpPr>
          <p:cNvPr id="5" name="Text Placeholder 4"/>
          <p:cNvSpPr>
            <a:spLocks noGrp="1"/>
          </p:cNvSpPr>
          <p:nvPr>
            <p:ph type="body" sz="quarter" idx="3"/>
          </p:nvPr>
        </p:nvSpPr>
        <p:spPr>
          <a:ln>
            <a:solidFill>
              <a:schemeClr val="tx1"/>
            </a:solidFill>
          </a:ln>
        </p:spPr>
        <p:txBody>
          <a:bodyPr anchor="ctr"/>
          <a:lstStyle/>
          <a:p>
            <a:pPr algn="ctr"/>
            <a:r>
              <a:rPr lang="en-ZA" sz="1600" b="0" dirty="0"/>
              <a:t>Familiarity by Individuals Performing Functions</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562162876"/>
              </p:ext>
            </p:extLst>
          </p:nvPr>
        </p:nvGraphicFramePr>
        <p:xfrm>
          <a:off x="457200" y="2196604"/>
          <a:ext cx="4040187" cy="3464647"/>
        </p:xfrm>
        <a:graphic>
          <a:graphicData uri="http://schemas.openxmlformats.org/drawingml/2006/table">
            <a:tbl>
              <a:tblPr/>
              <a:tblGrid>
                <a:gridCol w="1828406">
                  <a:extLst>
                    <a:ext uri="{9D8B030D-6E8A-4147-A177-3AD203B41FA5}">
                      <a16:colId xmlns:a16="http://schemas.microsoft.com/office/drawing/2014/main" val="4251936272"/>
                    </a:ext>
                  </a:extLst>
                </a:gridCol>
                <a:gridCol w="707770">
                  <a:extLst>
                    <a:ext uri="{9D8B030D-6E8A-4147-A177-3AD203B41FA5}">
                      <a16:colId xmlns:a16="http://schemas.microsoft.com/office/drawing/2014/main" val="744782765"/>
                    </a:ext>
                  </a:extLst>
                </a:gridCol>
                <a:gridCol w="796241">
                  <a:extLst>
                    <a:ext uri="{9D8B030D-6E8A-4147-A177-3AD203B41FA5}">
                      <a16:colId xmlns:a16="http://schemas.microsoft.com/office/drawing/2014/main" val="2991691641"/>
                    </a:ext>
                  </a:extLst>
                </a:gridCol>
                <a:gridCol w="707770">
                  <a:extLst>
                    <a:ext uri="{9D8B030D-6E8A-4147-A177-3AD203B41FA5}">
                      <a16:colId xmlns:a16="http://schemas.microsoft.com/office/drawing/2014/main" val="3689490090"/>
                    </a:ext>
                  </a:extLst>
                </a:gridCol>
              </a:tblGrid>
              <a:tr h="659933">
                <a:tc>
                  <a:txBody>
                    <a:bodyPr/>
                    <a:lstStyle/>
                    <a:p>
                      <a:pPr algn="ctr" fontAlgn="ctr"/>
                      <a:r>
                        <a:rPr lang="en-ZA" sz="900" b="1" i="0" u="none" strike="noStrike" dirty="0">
                          <a:solidFill>
                            <a:srgbClr val="363636"/>
                          </a:solidFill>
                          <a:effectLst/>
                          <a:latin typeface="Calibri" panose="020F0502020204030204" pitchFamily="34"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2">
                        <a:lumMod val="20000"/>
                        <a:lumOff val="80000"/>
                      </a:schemeClr>
                    </a:solidFill>
                  </a:tcPr>
                </a:tc>
                <a:tc>
                  <a:txBody>
                    <a:bodyPr/>
                    <a:lstStyle/>
                    <a:p>
                      <a:pPr algn="ctr" fontAlgn="ctr"/>
                      <a:r>
                        <a:rPr lang="en-ZA" sz="900" b="0" i="0" u="none" strike="noStrike" dirty="0">
                          <a:solidFill>
                            <a:srgbClr val="363636"/>
                          </a:solidFill>
                          <a:effectLst/>
                          <a:latin typeface="Calibri" panose="020F0502020204030204" pitchFamily="34" charset="0"/>
                        </a:rPr>
                        <a:t>Life Assurance / Pensions</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2">
                        <a:lumMod val="20000"/>
                        <a:lumOff val="80000"/>
                      </a:schemeClr>
                    </a:solidFill>
                  </a:tcPr>
                </a:tc>
                <a:tc>
                  <a:txBody>
                    <a:bodyPr/>
                    <a:lstStyle/>
                    <a:p>
                      <a:pPr algn="ctr" fontAlgn="ctr"/>
                      <a:r>
                        <a:rPr lang="en-ZA" sz="900" b="0" i="0" u="none" strike="noStrike" dirty="0">
                          <a:solidFill>
                            <a:srgbClr val="363636"/>
                          </a:solidFill>
                          <a:effectLst/>
                          <a:latin typeface="Calibri" panose="020F0502020204030204" pitchFamily="34" charset="0"/>
                        </a:rPr>
                        <a:t>General Insurance / Health Care</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2">
                        <a:lumMod val="20000"/>
                        <a:lumOff val="80000"/>
                      </a:schemeClr>
                    </a:solidFill>
                  </a:tcPr>
                </a:tc>
                <a:tc>
                  <a:txBody>
                    <a:bodyPr/>
                    <a:lstStyle/>
                    <a:p>
                      <a:pPr algn="ctr" fontAlgn="ctr"/>
                      <a:r>
                        <a:rPr lang="en-ZA" sz="900" b="0" i="0" u="none" strike="noStrike" dirty="0">
                          <a:solidFill>
                            <a:srgbClr val="363636"/>
                          </a:solidFill>
                          <a:effectLst/>
                          <a:latin typeface="Calibri" panose="020F0502020204030204" pitchFamily="34" charset="0"/>
                        </a:rPr>
                        <a:t>Other</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142947622"/>
                  </a:ext>
                </a:extLst>
              </a:tr>
              <a:tr h="206229">
                <a:tc>
                  <a:txBody>
                    <a:bodyPr/>
                    <a:lstStyle/>
                    <a:p>
                      <a:pPr algn="l" fontAlgn="ctr"/>
                      <a:r>
                        <a:rPr lang="en-ZA" sz="900" b="0" i="0" u="none" strike="noStrike">
                          <a:solidFill>
                            <a:srgbClr val="363636"/>
                          </a:solidFill>
                          <a:effectLst/>
                          <a:latin typeface="Calibri" panose="020F0502020204030204" pitchFamily="34" charset="0"/>
                        </a:rPr>
                        <a:t>Management Reporting</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ZA" sz="900" b="1" i="0" u="none" strike="noStrike" dirty="0">
                          <a:solidFill>
                            <a:schemeClr val="bg1"/>
                          </a:solidFill>
                          <a:effectLst/>
                          <a:latin typeface="Calibri" panose="020F0502020204030204" pitchFamily="34" charset="0"/>
                        </a:rPr>
                        <a:t>52%</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51212"/>
                    </a:solidFill>
                  </a:tcPr>
                </a:tc>
                <a:tc>
                  <a:txBody>
                    <a:bodyPr/>
                    <a:lstStyle/>
                    <a:p>
                      <a:pPr algn="ctr" fontAlgn="ctr"/>
                      <a:r>
                        <a:rPr lang="en-ZA" sz="900" b="1" i="0" u="none" strike="noStrike">
                          <a:solidFill>
                            <a:schemeClr val="bg1"/>
                          </a:solidFill>
                          <a:effectLst/>
                          <a:latin typeface="Calibri" panose="020F0502020204030204" pitchFamily="34" charset="0"/>
                        </a:rPr>
                        <a:t>56%</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c>
                  <a:txBody>
                    <a:bodyPr/>
                    <a:lstStyle/>
                    <a:p>
                      <a:pPr algn="ctr" fontAlgn="ctr"/>
                      <a:r>
                        <a:rPr lang="en-ZA" sz="900" b="1" i="0" u="none" strike="noStrike">
                          <a:solidFill>
                            <a:schemeClr val="bg1"/>
                          </a:solidFill>
                          <a:effectLst/>
                          <a:latin typeface="Calibri" panose="020F0502020204030204" pitchFamily="34" charset="0"/>
                        </a:rPr>
                        <a:t>31%</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C7475"/>
                    </a:solidFill>
                  </a:tcPr>
                </a:tc>
                <a:extLst>
                  <a:ext uri="{0D108BD9-81ED-4DB2-BD59-A6C34878D82A}">
                    <a16:rowId xmlns:a16="http://schemas.microsoft.com/office/drawing/2014/main" val="2965303151"/>
                  </a:ext>
                </a:extLst>
              </a:tr>
              <a:tr h="329966">
                <a:tc>
                  <a:txBody>
                    <a:bodyPr/>
                    <a:lstStyle/>
                    <a:p>
                      <a:pPr algn="l" fontAlgn="ctr"/>
                      <a:r>
                        <a:rPr lang="en-ZA" sz="900" b="0" i="0" u="none" strike="noStrike">
                          <a:solidFill>
                            <a:srgbClr val="363636"/>
                          </a:solidFill>
                          <a:effectLst/>
                          <a:latin typeface="Calibri" panose="020F0502020204030204" pitchFamily="34" charset="0"/>
                        </a:rPr>
                        <a:t>Programming / Development</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ZA" sz="900" b="1" i="0" u="none" strike="noStrike" dirty="0">
                          <a:solidFill>
                            <a:schemeClr val="bg1"/>
                          </a:solidFill>
                          <a:effectLst/>
                          <a:latin typeface="Calibri" panose="020F0502020204030204" pitchFamily="34" charset="0"/>
                        </a:rPr>
                        <a:t>41%</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14445"/>
                    </a:solidFill>
                  </a:tcPr>
                </a:tc>
                <a:tc>
                  <a:txBody>
                    <a:bodyPr/>
                    <a:lstStyle/>
                    <a:p>
                      <a:pPr algn="ctr" fontAlgn="ctr"/>
                      <a:r>
                        <a:rPr lang="en-ZA" sz="900" b="1" i="0" u="none" strike="noStrike" dirty="0">
                          <a:solidFill>
                            <a:schemeClr val="bg1"/>
                          </a:solidFill>
                          <a:effectLst/>
                          <a:latin typeface="Calibri" panose="020F0502020204030204" pitchFamily="34" charset="0"/>
                        </a:rPr>
                        <a:t>46%</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B2D2D"/>
                    </a:solidFill>
                  </a:tcPr>
                </a:tc>
                <a:tc>
                  <a:txBody>
                    <a:bodyPr/>
                    <a:lstStyle/>
                    <a:p>
                      <a:pPr algn="ctr" fontAlgn="ctr"/>
                      <a:r>
                        <a:rPr lang="en-ZA" sz="900" b="1" i="0" u="none" strike="noStrike">
                          <a:solidFill>
                            <a:schemeClr val="bg1"/>
                          </a:solidFill>
                          <a:effectLst/>
                          <a:latin typeface="Calibri" panose="020F0502020204030204" pitchFamily="34" charset="0"/>
                        </a:rPr>
                        <a:t>44%</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D3637"/>
                    </a:solidFill>
                  </a:tcPr>
                </a:tc>
                <a:extLst>
                  <a:ext uri="{0D108BD9-81ED-4DB2-BD59-A6C34878D82A}">
                    <a16:rowId xmlns:a16="http://schemas.microsoft.com/office/drawing/2014/main" val="2266158919"/>
                  </a:ext>
                </a:extLst>
              </a:tr>
              <a:tr h="206229">
                <a:tc>
                  <a:txBody>
                    <a:bodyPr/>
                    <a:lstStyle/>
                    <a:p>
                      <a:pPr algn="l" fontAlgn="ctr"/>
                      <a:r>
                        <a:rPr lang="en-ZA" sz="900" b="0" i="0" u="none" strike="noStrike">
                          <a:solidFill>
                            <a:srgbClr val="363636"/>
                          </a:solidFill>
                          <a:effectLst/>
                          <a:latin typeface="Calibri" panose="020F0502020204030204" pitchFamily="34" charset="0"/>
                        </a:rPr>
                        <a:t>Predictive Modelling</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ZA" sz="900" b="1" i="0" u="none" strike="noStrike" dirty="0">
                          <a:solidFill>
                            <a:schemeClr val="bg1"/>
                          </a:solidFill>
                          <a:effectLst/>
                          <a:latin typeface="Calibri" panose="020F0502020204030204" pitchFamily="34" charset="0"/>
                        </a:rPr>
                        <a:t>28%</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F8283"/>
                    </a:solidFill>
                  </a:tcPr>
                </a:tc>
                <a:tc>
                  <a:txBody>
                    <a:bodyPr/>
                    <a:lstStyle/>
                    <a:p>
                      <a:pPr algn="ctr" fontAlgn="ctr"/>
                      <a:r>
                        <a:rPr lang="en-ZA" sz="900" b="1" i="0" u="none" strike="noStrike" dirty="0">
                          <a:solidFill>
                            <a:schemeClr val="bg1"/>
                          </a:solidFill>
                          <a:effectLst/>
                          <a:latin typeface="Calibri" panose="020F0502020204030204" pitchFamily="34" charset="0"/>
                        </a:rPr>
                        <a:t>51%</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61717"/>
                    </a:solidFill>
                  </a:tcPr>
                </a:tc>
                <a:tc>
                  <a:txBody>
                    <a:bodyPr/>
                    <a:lstStyle/>
                    <a:p>
                      <a:pPr algn="ctr" fontAlgn="ctr"/>
                      <a:r>
                        <a:rPr lang="en-ZA" sz="900" b="1" i="0" u="none" strike="noStrike">
                          <a:solidFill>
                            <a:schemeClr val="bg1"/>
                          </a:solidFill>
                          <a:effectLst/>
                          <a:latin typeface="Calibri" panose="020F0502020204030204" pitchFamily="34" charset="0"/>
                        </a:rPr>
                        <a:t>47%</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A2A2A"/>
                    </a:solidFill>
                  </a:tcPr>
                </a:tc>
                <a:extLst>
                  <a:ext uri="{0D108BD9-81ED-4DB2-BD59-A6C34878D82A}">
                    <a16:rowId xmlns:a16="http://schemas.microsoft.com/office/drawing/2014/main" val="3615260775"/>
                  </a:ext>
                </a:extLst>
              </a:tr>
              <a:tr h="206229">
                <a:tc>
                  <a:txBody>
                    <a:bodyPr/>
                    <a:lstStyle/>
                    <a:p>
                      <a:pPr algn="l" fontAlgn="ctr"/>
                      <a:r>
                        <a:rPr lang="en-ZA" sz="900" b="0" i="0" u="none" strike="noStrike">
                          <a:solidFill>
                            <a:srgbClr val="363636"/>
                          </a:solidFill>
                          <a:effectLst/>
                          <a:latin typeface="Calibri" panose="020F0502020204030204" pitchFamily="34" charset="0"/>
                        </a:rPr>
                        <a:t>Business Intelligence</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ZA" sz="900" b="1" i="0" u="none" strike="noStrike" dirty="0">
                          <a:solidFill>
                            <a:schemeClr val="bg1"/>
                          </a:solidFill>
                          <a:effectLst/>
                          <a:latin typeface="Calibri" panose="020F0502020204030204" pitchFamily="34" charset="0"/>
                        </a:rPr>
                        <a:t>25%</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E28D8E"/>
                    </a:solidFill>
                  </a:tcPr>
                </a:tc>
                <a:tc>
                  <a:txBody>
                    <a:bodyPr/>
                    <a:lstStyle/>
                    <a:p>
                      <a:pPr algn="ctr" fontAlgn="ctr"/>
                      <a:r>
                        <a:rPr lang="en-ZA" sz="900" b="1" i="0" u="none" strike="noStrike" dirty="0">
                          <a:solidFill>
                            <a:schemeClr val="bg1"/>
                          </a:solidFill>
                          <a:effectLst/>
                          <a:latin typeface="Calibri" panose="020F0502020204030204" pitchFamily="34" charset="0"/>
                        </a:rPr>
                        <a:t>54%</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20808"/>
                    </a:solidFill>
                  </a:tcPr>
                </a:tc>
                <a:tc>
                  <a:txBody>
                    <a:bodyPr/>
                    <a:lstStyle/>
                    <a:p>
                      <a:pPr algn="ctr" fontAlgn="ctr"/>
                      <a:r>
                        <a:rPr lang="en-ZA" sz="900" b="1" i="0" u="none" strike="noStrike">
                          <a:solidFill>
                            <a:schemeClr val="bg1"/>
                          </a:solidFill>
                          <a:effectLst/>
                          <a:latin typeface="Calibri" panose="020F0502020204030204" pitchFamily="34" charset="0"/>
                        </a:rPr>
                        <a:t>37%</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55556"/>
                    </a:solidFill>
                  </a:tcPr>
                </a:tc>
                <a:extLst>
                  <a:ext uri="{0D108BD9-81ED-4DB2-BD59-A6C34878D82A}">
                    <a16:rowId xmlns:a16="http://schemas.microsoft.com/office/drawing/2014/main" val="3710057882"/>
                  </a:ext>
                </a:extLst>
              </a:tr>
              <a:tr h="206229">
                <a:tc>
                  <a:txBody>
                    <a:bodyPr/>
                    <a:lstStyle/>
                    <a:p>
                      <a:pPr algn="l" fontAlgn="ctr"/>
                      <a:r>
                        <a:rPr lang="en-ZA" sz="900" b="0" i="0" u="none" strike="noStrike">
                          <a:solidFill>
                            <a:srgbClr val="363636"/>
                          </a:solidFill>
                          <a:effectLst/>
                          <a:latin typeface="Calibri" panose="020F0502020204030204" pitchFamily="34" charset="0"/>
                        </a:rPr>
                        <a:t>Pricing</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ZA" sz="900" b="1" i="0" u="none" strike="noStrike">
                          <a:solidFill>
                            <a:schemeClr val="bg1"/>
                          </a:solidFill>
                          <a:effectLst/>
                          <a:latin typeface="Calibri" panose="020F0502020204030204" pitchFamily="34" charset="0"/>
                        </a:rPr>
                        <a:t>39%</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34F50"/>
                    </a:solidFill>
                  </a:tcPr>
                </a:tc>
                <a:tc>
                  <a:txBody>
                    <a:bodyPr/>
                    <a:lstStyle/>
                    <a:p>
                      <a:pPr algn="ctr" fontAlgn="ctr"/>
                      <a:r>
                        <a:rPr lang="en-ZA" sz="900" b="1" i="0" u="none" strike="noStrike" dirty="0">
                          <a:solidFill>
                            <a:schemeClr val="bg1"/>
                          </a:solidFill>
                          <a:effectLst/>
                          <a:latin typeface="Calibri" panose="020F0502020204030204" pitchFamily="34" charset="0"/>
                        </a:rPr>
                        <a:t>52%</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40F0F"/>
                    </a:solidFill>
                  </a:tcPr>
                </a:tc>
                <a:tc>
                  <a:txBody>
                    <a:bodyPr/>
                    <a:lstStyle/>
                    <a:p>
                      <a:pPr algn="ctr" fontAlgn="ctr"/>
                      <a:r>
                        <a:rPr lang="en-ZA" sz="900" b="1" i="0" u="none" strike="noStrike">
                          <a:solidFill>
                            <a:schemeClr val="bg1"/>
                          </a:solidFill>
                          <a:effectLst/>
                          <a:latin typeface="Calibri" panose="020F0502020204030204" pitchFamily="34" charset="0"/>
                        </a:rPr>
                        <a:t>31%</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C7475"/>
                    </a:solidFill>
                  </a:tcPr>
                </a:tc>
                <a:extLst>
                  <a:ext uri="{0D108BD9-81ED-4DB2-BD59-A6C34878D82A}">
                    <a16:rowId xmlns:a16="http://schemas.microsoft.com/office/drawing/2014/main" val="2580667583"/>
                  </a:ext>
                </a:extLst>
              </a:tr>
              <a:tr h="206229">
                <a:tc>
                  <a:txBody>
                    <a:bodyPr/>
                    <a:lstStyle/>
                    <a:p>
                      <a:pPr algn="l" fontAlgn="ctr"/>
                      <a:r>
                        <a:rPr lang="en-ZA" sz="900" b="0" i="0" u="none" strike="noStrike">
                          <a:solidFill>
                            <a:srgbClr val="363636"/>
                          </a:solidFill>
                          <a:effectLst/>
                          <a:latin typeface="Calibri" panose="020F0502020204030204" pitchFamily="34" charset="0"/>
                        </a:rPr>
                        <a:t>Product Development</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ZA" sz="900" b="1" i="0" u="none" strike="noStrike">
                          <a:solidFill>
                            <a:schemeClr val="bg1"/>
                          </a:solidFill>
                          <a:effectLst/>
                          <a:latin typeface="Calibri" panose="020F0502020204030204" pitchFamily="34" charset="0"/>
                        </a:rPr>
                        <a:t>42%</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F3F3F"/>
                    </a:solidFill>
                  </a:tcPr>
                </a:tc>
                <a:tc>
                  <a:txBody>
                    <a:bodyPr/>
                    <a:lstStyle/>
                    <a:p>
                      <a:pPr algn="ctr" fontAlgn="ctr"/>
                      <a:r>
                        <a:rPr lang="en-ZA" sz="900" b="1" i="0" u="none" strike="noStrike" dirty="0">
                          <a:solidFill>
                            <a:schemeClr val="bg1"/>
                          </a:solidFill>
                          <a:effectLst/>
                          <a:latin typeface="Calibri" panose="020F0502020204030204" pitchFamily="34" charset="0"/>
                        </a:rPr>
                        <a:t>38%</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45152"/>
                    </a:solidFill>
                  </a:tcPr>
                </a:tc>
                <a:tc>
                  <a:txBody>
                    <a:bodyPr/>
                    <a:lstStyle/>
                    <a:p>
                      <a:pPr algn="ctr" fontAlgn="ctr"/>
                      <a:r>
                        <a:rPr lang="en-ZA" sz="900" b="1" i="0" u="none" strike="noStrike">
                          <a:solidFill>
                            <a:schemeClr val="bg1"/>
                          </a:solidFill>
                          <a:effectLst/>
                          <a:latin typeface="Calibri" panose="020F0502020204030204" pitchFamily="34" charset="0"/>
                        </a:rPr>
                        <a:t>39%</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34F50"/>
                    </a:solidFill>
                  </a:tcPr>
                </a:tc>
                <a:extLst>
                  <a:ext uri="{0D108BD9-81ED-4DB2-BD59-A6C34878D82A}">
                    <a16:rowId xmlns:a16="http://schemas.microsoft.com/office/drawing/2014/main" val="1427177626"/>
                  </a:ext>
                </a:extLst>
              </a:tr>
              <a:tr h="206229">
                <a:tc>
                  <a:txBody>
                    <a:bodyPr/>
                    <a:lstStyle/>
                    <a:p>
                      <a:pPr algn="l" fontAlgn="ctr"/>
                      <a:r>
                        <a:rPr lang="en-ZA" sz="900" b="0" i="0" u="none" strike="noStrike">
                          <a:solidFill>
                            <a:srgbClr val="363636"/>
                          </a:solidFill>
                          <a:effectLst/>
                          <a:latin typeface="Calibri" panose="020F0502020204030204" pitchFamily="34" charset="0"/>
                        </a:rPr>
                        <a:t>Risk Management</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ZA" sz="900" b="1" i="0" u="none" strike="noStrike">
                          <a:solidFill>
                            <a:schemeClr val="bg1"/>
                          </a:solidFill>
                          <a:effectLst/>
                          <a:latin typeface="Calibri" panose="020F0502020204030204" pitchFamily="34" charset="0"/>
                        </a:rPr>
                        <a:t>31%</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B7172"/>
                    </a:solidFill>
                  </a:tcPr>
                </a:tc>
                <a:tc>
                  <a:txBody>
                    <a:bodyPr/>
                    <a:lstStyle/>
                    <a:p>
                      <a:pPr algn="ctr" fontAlgn="ctr"/>
                      <a:r>
                        <a:rPr lang="en-ZA" sz="900" b="1" i="0" u="none" strike="noStrike" dirty="0">
                          <a:solidFill>
                            <a:schemeClr val="bg1"/>
                          </a:solidFill>
                          <a:effectLst/>
                          <a:latin typeface="Calibri" panose="020F0502020204030204" pitchFamily="34" charset="0"/>
                        </a:rPr>
                        <a:t>32%</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B6F70"/>
                    </a:solidFill>
                  </a:tcPr>
                </a:tc>
                <a:tc>
                  <a:txBody>
                    <a:bodyPr/>
                    <a:lstStyle/>
                    <a:p>
                      <a:pPr algn="ctr" fontAlgn="ctr"/>
                      <a:r>
                        <a:rPr lang="en-ZA" sz="900" b="1" i="0" u="none" strike="noStrike" dirty="0">
                          <a:solidFill>
                            <a:schemeClr val="bg1"/>
                          </a:solidFill>
                          <a:effectLst/>
                          <a:latin typeface="Calibri" panose="020F0502020204030204" pitchFamily="34" charset="0"/>
                        </a:rPr>
                        <a:t>39%</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34F50"/>
                    </a:solidFill>
                  </a:tcPr>
                </a:tc>
                <a:extLst>
                  <a:ext uri="{0D108BD9-81ED-4DB2-BD59-A6C34878D82A}">
                    <a16:rowId xmlns:a16="http://schemas.microsoft.com/office/drawing/2014/main" val="4085593407"/>
                  </a:ext>
                </a:extLst>
              </a:tr>
              <a:tr h="206229">
                <a:tc>
                  <a:txBody>
                    <a:bodyPr/>
                    <a:lstStyle/>
                    <a:p>
                      <a:pPr algn="l" fontAlgn="ctr"/>
                      <a:r>
                        <a:rPr lang="en-ZA" sz="900" b="0" i="0" u="none" strike="noStrike">
                          <a:solidFill>
                            <a:srgbClr val="363636"/>
                          </a:solidFill>
                          <a:effectLst/>
                          <a:latin typeface="Calibri" panose="020F0502020204030204" pitchFamily="34" charset="0"/>
                        </a:rPr>
                        <a:t>Reserving</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ZA" sz="900" b="1" i="0" u="none" strike="noStrike">
                          <a:solidFill>
                            <a:schemeClr val="bg1"/>
                          </a:solidFill>
                          <a:effectLst/>
                          <a:latin typeface="Calibri" panose="020F0502020204030204" pitchFamily="34" charset="0"/>
                        </a:rPr>
                        <a:t>37%</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55556"/>
                    </a:solidFill>
                  </a:tcPr>
                </a:tc>
                <a:tc>
                  <a:txBody>
                    <a:bodyPr/>
                    <a:lstStyle/>
                    <a:p>
                      <a:pPr algn="ctr" fontAlgn="ctr"/>
                      <a:r>
                        <a:rPr lang="en-ZA" sz="900" b="1" i="0" u="none" strike="noStrike" dirty="0">
                          <a:solidFill>
                            <a:schemeClr val="bg1"/>
                          </a:solidFill>
                          <a:effectLst/>
                          <a:latin typeface="Calibri" panose="020F0502020204030204" pitchFamily="34" charset="0"/>
                        </a:rPr>
                        <a:t>33%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96869"/>
                    </a:solidFill>
                  </a:tcPr>
                </a:tc>
                <a:tc>
                  <a:txBody>
                    <a:bodyPr/>
                    <a:lstStyle/>
                    <a:p>
                      <a:pPr algn="ctr" fontAlgn="ctr"/>
                      <a:r>
                        <a:rPr lang="en-ZA" sz="900" b="1" i="0" u="none" strike="noStrike" dirty="0">
                          <a:solidFill>
                            <a:schemeClr val="bg1"/>
                          </a:solidFill>
                          <a:effectLst/>
                          <a:latin typeface="Calibri" panose="020F0502020204030204" pitchFamily="34" charset="0"/>
                        </a:rPr>
                        <a:t>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E8A5A7"/>
                    </a:solidFill>
                  </a:tcPr>
                </a:tc>
                <a:extLst>
                  <a:ext uri="{0D108BD9-81ED-4DB2-BD59-A6C34878D82A}">
                    <a16:rowId xmlns:a16="http://schemas.microsoft.com/office/drawing/2014/main" val="2158377496"/>
                  </a:ext>
                </a:extLst>
              </a:tr>
              <a:tr h="206229">
                <a:tc>
                  <a:txBody>
                    <a:bodyPr/>
                    <a:lstStyle/>
                    <a:p>
                      <a:pPr algn="l" fontAlgn="ctr"/>
                      <a:r>
                        <a:rPr lang="en-ZA" sz="900" b="0" i="0" u="none" strike="noStrike">
                          <a:solidFill>
                            <a:srgbClr val="363636"/>
                          </a:solidFill>
                          <a:effectLst/>
                          <a:latin typeface="Calibri" panose="020F0502020204030204" pitchFamily="34" charset="0"/>
                        </a:rPr>
                        <a:t>Business Development</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ZA" sz="900" b="1" i="0" u="none" strike="noStrike">
                          <a:solidFill>
                            <a:schemeClr val="bg1"/>
                          </a:solidFill>
                          <a:effectLst/>
                          <a:latin typeface="Calibri" panose="020F0502020204030204" pitchFamily="34" charset="0"/>
                        </a:rPr>
                        <a:t>25%</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E28D8E"/>
                    </a:solidFill>
                  </a:tcPr>
                </a:tc>
                <a:tc>
                  <a:txBody>
                    <a:bodyPr/>
                    <a:lstStyle/>
                    <a:p>
                      <a:pPr algn="ctr" fontAlgn="ctr"/>
                      <a:r>
                        <a:rPr lang="en-ZA" sz="900" b="1" i="0" u="none" strike="noStrike" dirty="0">
                          <a:solidFill>
                            <a:schemeClr val="bg1"/>
                          </a:solidFill>
                          <a:effectLst/>
                          <a:latin typeface="Calibri" panose="020F0502020204030204" pitchFamily="34" charset="0"/>
                        </a:rPr>
                        <a:t>38%</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45152"/>
                    </a:solidFill>
                  </a:tcPr>
                </a:tc>
                <a:tc>
                  <a:txBody>
                    <a:bodyPr/>
                    <a:lstStyle/>
                    <a:p>
                      <a:pPr algn="ctr" fontAlgn="ctr"/>
                      <a:r>
                        <a:rPr lang="en-ZA" sz="900" b="1" i="0" u="none" strike="noStrike" dirty="0">
                          <a:solidFill>
                            <a:schemeClr val="bg1"/>
                          </a:solidFill>
                          <a:effectLst/>
                          <a:latin typeface="Calibri" panose="020F0502020204030204" pitchFamily="34" charset="0"/>
                        </a:rPr>
                        <a:t>28%</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F8082"/>
                    </a:solidFill>
                  </a:tcPr>
                </a:tc>
                <a:extLst>
                  <a:ext uri="{0D108BD9-81ED-4DB2-BD59-A6C34878D82A}">
                    <a16:rowId xmlns:a16="http://schemas.microsoft.com/office/drawing/2014/main" val="135612459"/>
                  </a:ext>
                </a:extLst>
              </a:tr>
              <a:tr h="206229">
                <a:tc>
                  <a:txBody>
                    <a:bodyPr/>
                    <a:lstStyle/>
                    <a:p>
                      <a:pPr algn="l" fontAlgn="ctr"/>
                      <a:r>
                        <a:rPr lang="en-ZA" sz="900" b="0" i="0" u="none" strike="noStrike">
                          <a:solidFill>
                            <a:srgbClr val="363636"/>
                          </a:solidFill>
                          <a:effectLst/>
                          <a:latin typeface="Calibri" panose="020F0502020204030204" pitchFamily="34" charset="0"/>
                        </a:rPr>
                        <a:t>Operational Modelling</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ZA" sz="900" b="1" i="0" u="none" strike="noStrike">
                          <a:solidFill>
                            <a:schemeClr val="bg1"/>
                          </a:solidFill>
                          <a:effectLst/>
                          <a:latin typeface="Calibri" panose="020F0502020204030204" pitchFamily="34" charset="0"/>
                        </a:rPr>
                        <a:t>24%</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E39294"/>
                    </a:solidFill>
                  </a:tcPr>
                </a:tc>
                <a:tc>
                  <a:txBody>
                    <a:bodyPr/>
                    <a:lstStyle/>
                    <a:p>
                      <a:pPr algn="ctr" fontAlgn="ctr"/>
                      <a:r>
                        <a:rPr lang="en-ZA" sz="900" b="1" i="0" u="none" strike="noStrike" dirty="0">
                          <a:solidFill>
                            <a:schemeClr val="bg1"/>
                          </a:solidFill>
                          <a:effectLst/>
                          <a:latin typeface="Calibri" panose="020F0502020204030204" pitchFamily="34" charset="0"/>
                        </a:rPr>
                        <a:t>22%</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E59B9D"/>
                    </a:solidFill>
                  </a:tcPr>
                </a:tc>
                <a:tc>
                  <a:txBody>
                    <a:bodyPr/>
                    <a:lstStyle/>
                    <a:p>
                      <a:pPr algn="ctr" fontAlgn="ctr"/>
                      <a:r>
                        <a:rPr lang="en-ZA" sz="900" b="1" i="0" u="none" strike="noStrike" dirty="0">
                          <a:solidFill>
                            <a:schemeClr val="bg1"/>
                          </a:solidFill>
                          <a:effectLst/>
                          <a:latin typeface="Calibri" panose="020F0502020204030204" pitchFamily="34" charset="0"/>
                        </a:rPr>
                        <a:t>27%</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E08688"/>
                    </a:solidFill>
                  </a:tcPr>
                </a:tc>
                <a:extLst>
                  <a:ext uri="{0D108BD9-81ED-4DB2-BD59-A6C34878D82A}">
                    <a16:rowId xmlns:a16="http://schemas.microsoft.com/office/drawing/2014/main" val="3197401125"/>
                  </a:ext>
                </a:extLst>
              </a:tr>
              <a:tr h="206229">
                <a:tc>
                  <a:txBody>
                    <a:bodyPr/>
                    <a:lstStyle/>
                    <a:p>
                      <a:pPr algn="l" fontAlgn="ctr"/>
                      <a:r>
                        <a:rPr lang="en-ZA" sz="900" b="0" i="0" u="none" strike="noStrike">
                          <a:solidFill>
                            <a:srgbClr val="363636"/>
                          </a:solidFill>
                          <a:effectLst/>
                          <a:latin typeface="Calibri" panose="020F0502020204030204" pitchFamily="34" charset="0"/>
                        </a:rPr>
                        <a:t>Other</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ZA" sz="900" b="1" i="0" u="none" strike="noStrike">
                          <a:solidFill>
                            <a:schemeClr val="bg1"/>
                          </a:solidFill>
                          <a:effectLst/>
                          <a:latin typeface="Calibri" panose="020F0502020204030204" pitchFamily="34" charset="0"/>
                        </a:rPr>
                        <a:t>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E7A3A5"/>
                    </a:solidFill>
                  </a:tcPr>
                </a:tc>
                <a:tc>
                  <a:txBody>
                    <a:bodyPr/>
                    <a:lstStyle/>
                    <a:p>
                      <a:pPr algn="ctr" fontAlgn="ctr"/>
                      <a:r>
                        <a:rPr lang="en-ZA" sz="900" b="1" i="0" u="none" strike="noStrike" dirty="0">
                          <a:solidFill>
                            <a:schemeClr val="bg1"/>
                          </a:solidFill>
                          <a:effectLst/>
                          <a:latin typeface="Calibri" panose="020F0502020204030204" pitchFamily="34" charset="0"/>
                        </a:rPr>
                        <a:t>16%</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ECB8BB"/>
                    </a:solidFill>
                  </a:tcPr>
                </a:tc>
                <a:tc>
                  <a:txBody>
                    <a:bodyPr/>
                    <a:lstStyle/>
                    <a:p>
                      <a:pPr algn="ctr" fontAlgn="ctr"/>
                      <a:r>
                        <a:rPr lang="en-ZA" sz="900" b="1" i="0" u="none" strike="noStrike" dirty="0">
                          <a:solidFill>
                            <a:schemeClr val="bg1"/>
                          </a:solidFill>
                          <a:effectLst/>
                          <a:latin typeface="Calibri" panose="020F0502020204030204" pitchFamily="34" charset="0"/>
                        </a:rPr>
                        <a:t>28%</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F8082"/>
                    </a:solidFill>
                  </a:tcPr>
                </a:tc>
                <a:extLst>
                  <a:ext uri="{0D108BD9-81ED-4DB2-BD59-A6C34878D82A}">
                    <a16:rowId xmlns:a16="http://schemas.microsoft.com/office/drawing/2014/main" val="2870535937"/>
                  </a:ext>
                </a:extLst>
              </a:tr>
              <a:tr h="206229">
                <a:tc>
                  <a:txBody>
                    <a:bodyPr/>
                    <a:lstStyle/>
                    <a:p>
                      <a:pPr algn="l" fontAlgn="ctr"/>
                      <a:r>
                        <a:rPr lang="en-ZA" sz="900" b="0" i="0" u="none" strike="noStrike">
                          <a:solidFill>
                            <a:srgbClr val="363636"/>
                          </a:solidFill>
                          <a:effectLst/>
                          <a:latin typeface="Calibri" panose="020F0502020204030204" pitchFamily="34" charset="0"/>
                        </a:rPr>
                        <a:t>Marketing</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ZA" sz="900" b="1" i="0" u="none" strike="noStrike">
                          <a:solidFill>
                            <a:schemeClr val="bg1"/>
                          </a:solidFill>
                          <a:effectLst/>
                          <a:latin typeface="Calibri" panose="020F0502020204030204" pitchFamily="34" charset="0"/>
                        </a:rPr>
                        <a:t>19%</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E9A9AB"/>
                    </a:solidFill>
                  </a:tcPr>
                </a:tc>
                <a:tc>
                  <a:txBody>
                    <a:bodyPr/>
                    <a:lstStyle/>
                    <a:p>
                      <a:pPr algn="ctr" fontAlgn="ctr"/>
                      <a:r>
                        <a:rPr lang="en-ZA" sz="900" b="1" i="0" u="none" strike="noStrike">
                          <a:solidFill>
                            <a:schemeClr val="bg1"/>
                          </a:solidFill>
                          <a:effectLst/>
                          <a:latin typeface="Calibri" panose="020F0502020204030204" pitchFamily="34" charset="0"/>
                        </a:rPr>
                        <a:t>19%</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E9AAAC"/>
                    </a:solidFill>
                  </a:tcPr>
                </a:tc>
                <a:tc>
                  <a:txBody>
                    <a:bodyPr/>
                    <a:lstStyle/>
                    <a:p>
                      <a:pPr algn="ctr" fontAlgn="ctr"/>
                      <a:r>
                        <a:rPr lang="en-ZA" sz="900" b="1" i="0" u="none" strike="noStrike" dirty="0">
                          <a:solidFill>
                            <a:schemeClr val="bg1"/>
                          </a:solidFill>
                          <a:effectLst/>
                          <a:latin typeface="Calibri" panose="020F0502020204030204" pitchFamily="34" charset="0"/>
                        </a:rPr>
                        <a:t>16%</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ECB8BA"/>
                    </a:solidFill>
                  </a:tcPr>
                </a:tc>
                <a:extLst>
                  <a:ext uri="{0D108BD9-81ED-4DB2-BD59-A6C34878D82A}">
                    <a16:rowId xmlns:a16="http://schemas.microsoft.com/office/drawing/2014/main" val="2627400806"/>
                  </a:ext>
                </a:extLst>
              </a:tr>
              <a:tr h="206229">
                <a:tc>
                  <a:txBody>
                    <a:bodyPr/>
                    <a:lstStyle/>
                    <a:p>
                      <a:pPr algn="l" fontAlgn="ctr"/>
                      <a:r>
                        <a:rPr lang="en-ZA" sz="900" b="0" i="0" u="none" strike="noStrike">
                          <a:solidFill>
                            <a:srgbClr val="363636"/>
                          </a:solidFill>
                          <a:effectLst/>
                          <a:latin typeface="Calibri" panose="020F0502020204030204" pitchFamily="34" charset="0"/>
                        </a:rPr>
                        <a:t>Telematics</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ZA" sz="900" b="1" i="0" u="none" strike="noStrike" dirty="0">
                          <a:solidFill>
                            <a:schemeClr val="tx1"/>
                          </a:solidFill>
                          <a:effectLst/>
                          <a:latin typeface="Calibri" panose="020F0502020204030204" pitchFamily="34" charset="0"/>
                        </a:rPr>
                        <a:t>1%</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FCFF"/>
                    </a:solidFill>
                  </a:tcPr>
                </a:tc>
                <a:tc>
                  <a:txBody>
                    <a:bodyPr/>
                    <a:lstStyle/>
                    <a:p>
                      <a:pPr algn="ctr" fontAlgn="ctr"/>
                      <a:r>
                        <a:rPr lang="en-ZA" sz="900" b="1" i="0" u="none" strike="noStrike">
                          <a:solidFill>
                            <a:schemeClr val="bg1"/>
                          </a:solidFill>
                          <a:effectLst/>
                          <a:latin typeface="Calibri" panose="020F0502020204030204" pitchFamily="34" charset="0"/>
                        </a:rPr>
                        <a:t>13%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C7CA"/>
                    </a:solidFill>
                  </a:tcPr>
                </a:tc>
                <a:tc>
                  <a:txBody>
                    <a:bodyPr/>
                    <a:lstStyle/>
                    <a:p>
                      <a:pPr algn="ctr" fontAlgn="ctr"/>
                      <a:r>
                        <a:rPr lang="en-ZA" sz="900" b="1" i="0" u="none" strike="noStrike" dirty="0">
                          <a:solidFill>
                            <a:schemeClr val="tx1"/>
                          </a:solidFill>
                          <a:effectLst/>
                          <a:latin typeface="Calibri" panose="020F0502020204030204" pitchFamily="34" charset="0"/>
                        </a:rPr>
                        <a:t>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BF6F9"/>
                    </a:solidFill>
                  </a:tcPr>
                </a:tc>
                <a:extLst>
                  <a:ext uri="{0D108BD9-81ED-4DB2-BD59-A6C34878D82A}">
                    <a16:rowId xmlns:a16="http://schemas.microsoft.com/office/drawing/2014/main" val="2585797625"/>
                  </a:ext>
                </a:extLst>
              </a:tr>
            </a:tbl>
          </a:graphicData>
        </a:graphic>
      </p:graphicFrame>
      <p:graphicFrame>
        <p:nvGraphicFramePr>
          <p:cNvPr id="12" name="Content Placeholder 11"/>
          <p:cNvGraphicFramePr>
            <a:graphicFrameLocks noGrp="1"/>
          </p:cNvGraphicFramePr>
          <p:nvPr>
            <p:ph sz="quarter" idx="4"/>
            <p:extLst>
              <p:ext uri="{D42A27DB-BD31-4B8C-83A1-F6EECF244321}">
                <p14:modId xmlns:p14="http://schemas.microsoft.com/office/powerpoint/2010/main" val="2443320013"/>
              </p:ext>
            </p:extLst>
          </p:nvPr>
        </p:nvGraphicFramePr>
        <p:xfrm>
          <a:off x="4645025" y="2174875"/>
          <a:ext cx="4041775" cy="3486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6105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Data Analytics </a:t>
            </a:r>
            <a:endParaRPr lang="en-ZA" dirty="0"/>
          </a:p>
        </p:txBody>
      </p:sp>
      <p:sp>
        <p:nvSpPr>
          <p:cNvPr id="3" name="Text Placeholder 2"/>
          <p:cNvSpPr>
            <a:spLocks noGrp="1"/>
          </p:cNvSpPr>
          <p:nvPr>
            <p:ph type="body" idx="1"/>
          </p:nvPr>
        </p:nvSpPr>
        <p:spPr>
          <a:noFill/>
          <a:ln>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gn="ctr"/>
            <a:r>
              <a:rPr lang="en-US" sz="1600" b="0" dirty="0"/>
              <a:t>The most important benefits of data analytics</a:t>
            </a:r>
            <a:endParaRPr lang="en-ZA" sz="1600" b="0" dirty="0"/>
          </a:p>
        </p:txBody>
      </p:sp>
      <p:sp>
        <p:nvSpPr>
          <p:cNvPr id="5" name="Text Placeholder 4"/>
          <p:cNvSpPr>
            <a:spLocks noGrp="1"/>
          </p:cNvSpPr>
          <p:nvPr>
            <p:ph type="body" sz="quarter" idx="3"/>
          </p:nvPr>
        </p:nvSpPr>
        <p:spPr>
          <a:noFill/>
          <a:ln>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gn="ctr"/>
            <a:r>
              <a:rPr lang="en-ZA" sz="1600" b="0" dirty="0"/>
              <a:t>Importance Over Time</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171682069"/>
              </p:ext>
            </p:extLst>
          </p:nvPr>
        </p:nvGraphicFramePr>
        <p:xfrm>
          <a:off x="457200" y="2174875"/>
          <a:ext cx="4040188" cy="35583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4"/>
            <p:extLst>
              <p:ext uri="{D42A27DB-BD31-4B8C-83A1-F6EECF244321}">
                <p14:modId xmlns:p14="http://schemas.microsoft.com/office/powerpoint/2010/main" val="3574574376"/>
              </p:ext>
            </p:extLst>
          </p:nvPr>
        </p:nvGraphicFramePr>
        <p:xfrm>
          <a:off x="4645025" y="2174875"/>
          <a:ext cx="4041775" cy="35583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1628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Most Important Benefit of Data Analytics </a:t>
            </a:r>
            <a:endParaRPr lang="en-ZA" dirty="0"/>
          </a:p>
        </p:txBody>
      </p:sp>
      <p:sp>
        <p:nvSpPr>
          <p:cNvPr id="3" name="Text Placeholder 2"/>
          <p:cNvSpPr>
            <a:spLocks noGrp="1"/>
          </p:cNvSpPr>
          <p:nvPr>
            <p:ph type="body" idx="1"/>
          </p:nvPr>
        </p:nvSpPr>
        <p:spPr>
          <a:ln>
            <a:solidFill>
              <a:schemeClr val="tx1"/>
            </a:solidFill>
          </a:ln>
        </p:spPr>
        <p:txBody>
          <a:bodyPr anchor="ctr"/>
          <a:lstStyle/>
          <a:p>
            <a:pPr algn="ctr"/>
            <a:r>
              <a:rPr lang="en-ZA" sz="1600" b="0" dirty="0"/>
              <a:t>The Most Important Benefit by Industry</a:t>
            </a:r>
          </a:p>
        </p:txBody>
      </p:sp>
      <p:sp>
        <p:nvSpPr>
          <p:cNvPr id="5" name="Text Placeholder 4"/>
          <p:cNvSpPr>
            <a:spLocks noGrp="1"/>
          </p:cNvSpPr>
          <p:nvPr>
            <p:ph type="body" sz="quarter" idx="3"/>
          </p:nvPr>
        </p:nvSpPr>
        <p:spPr>
          <a:ln>
            <a:solidFill>
              <a:schemeClr val="tx1"/>
            </a:solidFill>
          </a:ln>
        </p:spPr>
        <p:txBody>
          <a:bodyPr anchor="ctr"/>
          <a:lstStyle/>
          <a:p>
            <a:pPr algn="ctr"/>
            <a:r>
              <a:rPr lang="en-ZA" sz="1600" b="0" dirty="0"/>
              <a:t>Distribution of the Most Important Benefit by Job Level</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712873443"/>
              </p:ext>
            </p:extLst>
          </p:nvPr>
        </p:nvGraphicFramePr>
        <p:xfrm>
          <a:off x="457200" y="2174875"/>
          <a:ext cx="4040188" cy="34863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sz="quarter" idx="4"/>
            <p:extLst>
              <p:ext uri="{D42A27DB-BD31-4B8C-83A1-F6EECF244321}">
                <p14:modId xmlns:p14="http://schemas.microsoft.com/office/powerpoint/2010/main" val="2477324220"/>
              </p:ext>
            </p:extLst>
          </p:nvPr>
        </p:nvGraphicFramePr>
        <p:xfrm>
          <a:off x="4645025" y="2174875"/>
          <a:ext cx="4041775" cy="34863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6456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41784"/>
            <a:ext cx="7772400" cy="782960"/>
          </a:xfrm>
        </p:spPr>
        <p:txBody>
          <a:bodyPr/>
          <a:lstStyle/>
          <a:p>
            <a:pPr algn="l" eaLnBrk="1" hangingPunct="1"/>
            <a:r>
              <a:rPr lang="en-US" sz="3200" dirty="0">
                <a:solidFill>
                  <a:schemeClr val="bg2"/>
                </a:solidFill>
              </a:rPr>
              <a:t>Contents</a:t>
            </a:r>
          </a:p>
        </p:txBody>
      </p:sp>
      <p:sp>
        <p:nvSpPr>
          <p:cNvPr id="3075" name="Rectangle 3"/>
          <p:cNvSpPr>
            <a:spLocks noGrp="1" noChangeArrowheads="1"/>
          </p:cNvSpPr>
          <p:nvPr>
            <p:ph type="body" idx="1"/>
          </p:nvPr>
        </p:nvSpPr>
        <p:spPr>
          <a:xfrm>
            <a:off x="685800" y="1412776"/>
            <a:ext cx="7772400" cy="360040"/>
          </a:xfrm>
          <a:solidFill>
            <a:srgbClr val="C00000"/>
          </a:solidFill>
          <a:effectLst>
            <a:outerShdw blurRad="50800" dist="38100" dir="2700000" algn="tl" rotWithShape="0">
              <a:prstClr val="black">
                <a:alpha val="40000"/>
              </a:prstClr>
            </a:outerShdw>
          </a:effectLst>
        </p:spPr>
        <p:txBody>
          <a:bodyPr/>
          <a:lstStyle/>
          <a:p>
            <a:pPr marL="0" indent="0">
              <a:buNone/>
            </a:pPr>
            <a:r>
              <a:rPr lang="en-US" sz="1600" b="1" dirty="0">
                <a:solidFill>
                  <a:schemeClr val="bg1"/>
                </a:solidFill>
              </a:rPr>
              <a:t>About the Survey</a:t>
            </a:r>
          </a:p>
        </p:txBody>
      </p:sp>
      <p:sp>
        <p:nvSpPr>
          <p:cNvPr id="5" name="Rectangle 3"/>
          <p:cNvSpPr txBox="1">
            <a:spLocks noChangeArrowheads="1"/>
          </p:cNvSpPr>
          <p:nvPr/>
        </p:nvSpPr>
        <p:spPr bwMode="auto">
          <a:xfrm>
            <a:off x="685800" y="1900668"/>
            <a:ext cx="7772400" cy="360040"/>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r>
              <a:rPr lang="en-US" sz="1600" b="1" kern="0" dirty="0">
                <a:solidFill>
                  <a:schemeClr val="bg1"/>
                </a:solidFill>
              </a:rPr>
              <a:t>Data Analytics Within </a:t>
            </a:r>
            <a:r>
              <a:rPr lang="en-US" sz="1600" b="1" kern="0" dirty="0" err="1">
                <a:solidFill>
                  <a:schemeClr val="bg1"/>
                </a:solidFill>
              </a:rPr>
              <a:t>Organisations</a:t>
            </a:r>
            <a:endParaRPr lang="en-US" sz="1600" b="1" kern="0" dirty="0">
              <a:solidFill>
                <a:schemeClr val="bg1"/>
              </a:solidFill>
            </a:endParaRPr>
          </a:p>
          <a:p>
            <a:pPr marL="0" indent="0">
              <a:buFontTx/>
              <a:buNone/>
            </a:pPr>
            <a:endParaRPr lang="en-US" sz="1600" b="1" kern="0" dirty="0">
              <a:solidFill>
                <a:schemeClr val="bg1"/>
              </a:solidFill>
            </a:endParaRPr>
          </a:p>
        </p:txBody>
      </p:sp>
      <p:sp>
        <p:nvSpPr>
          <p:cNvPr id="6" name="Rectangle 3"/>
          <p:cNvSpPr txBox="1">
            <a:spLocks noChangeArrowheads="1"/>
          </p:cNvSpPr>
          <p:nvPr/>
        </p:nvSpPr>
        <p:spPr bwMode="auto">
          <a:xfrm>
            <a:off x="685800" y="2388560"/>
            <a:ext cx="7772400" cy="360040"/>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r>
              <a:rPr lang="en-US" sz="1600" b="1" kern="0" dirty="0">
                <a:solidFill>
                  <a:schemeClr val="bg1"/>
                </a:solidFill>
              </a:rPr>
              <a:t>Members’ Familiarity with Data Science</a:t>
            </a:r>
          </a:p>
        </p:txBody>
      </p:sp>
      <p:sp>
        <p:nvSpPr>
          <p:cNvPr id="7" name="Rectangle 3"/>
          <p:cNvSpPr txBox="1">
            <a:spLocks noChangeArrowheads="1"/>
          </p:cNvSpPr>
          <p:nvPr/>
        </p:nvSpPr>
        <p:spPr bwMode="auto">
          <a:xfrm>
            <a:off x="685800" y="2876451"/>
            <a:ext cx="7772400" cy="360040"/>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r>
              <a:rPr lang="en-US" sz="1600" b="1" kern="0" dirty="0">
                <a:solidFill>
                  <a:schemeClr val="bg1"/>
                </a:solidFill>
              </a:rPr>
              <a:t>Focus on Regular Data Science Users</a:t>
            </a:r>
          </a:p>
        </p:txBody>
      </p:sp>
    </p:spTree>
    <p:extLst>
      <p:ext uri="{BB962C8B-B14F-4D97-AF65-F5344CB8AC3E}">
        <p14:creationId xmlns:p14="http://schemas.microsoft.com/office/powerpoint/2010/main" val="2483577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Barriers to More Advanced Analytics</a:t>
            </a:r>
          </a:p>
        </p:txBody>
      </p:sp>
      <p:sp>
        <p:nvSpPr>
          <p:cNvPr id="3" name="Text Placeholder 2"/>
          <p:cNvSpPr>
            <a:spLocks noGrp="1"/>
          </p:cNvSpPr>
          <p:nvPr>
            <p:ph type="body" idx="1"/>
          </p:nvPr>
        </p:nvSpPr>
        <p:spPr>
          <a:ln>
            <a:solidFill>
              <a:schemeClr val="tx1"/>
            </a:solidFill>
          </a:ln>
        </p:spPr>
        <p:txBody>
          <a:bodyPr anchor="ctr"/>
          <a:lstStyle/>
          <a:p>
            <a:pPr algn="ctr"/>
            <a:r>
              <a:rPr lang="en-ZA" sz="1600" b="0" dirty="0"/>
              <a:t>What is the greatest barrier to doing more advanced analytics?</a:t>
            </a:r>
          </a:p>
        </p:txBody>
      </p:sp>
      <p:sp>
        <p:nvSpPr>
          <p:cNvPr id="5" name="Text Placeholder 4"/>
          <p:cNvSpPr>
            <a:spLocks noGrp="1"/>
          </p:cNvSpPr>
          <p:nvPr>
            <p:ph type="body" sz="quarter" idx="3"/>
          </p:nvPr>
        </p:nvSpPr>
        <p:spPr>
          <a:ln>
            <a:solidFill>
              <a:schemeClr val="tx1"/>
            </a:solidFill>
          </a:ln>
        </p:spPr>
        <p:txBody>
          <a:bodyPr anchor="ctr"/>
          <a:lstStyle/>
          <a:p>
            <a:pPr algn="ctr"/>
            <a:r>
              <a:rPr lang="en-ZA" sz="1600" b="0" dirty="0"/>
              <a:t>Greatest Barrier by Current Usage of Data Analytics to Make Strategic Decisions</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651076209"/>
              </p:ext>
            </p:extLst>
          </p:nvPr>
        </p:nvGraphicFramePr>
        <p:xfrm>
          <a:off x="457200" y="2174875"/>
          <a:ext cx="4040188" cy="3486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p:cNvGraphicFramePr>
            <a:graphicFrameLocks noGrp="1"/>
          </p:cNvGraphicFramePr>
          <p:nvPr>
            <p:ph sz="quarter" idx="4"/>
            <p:extLst>
              <p:ext uri="{D42A27DB-BD31-4B8C-83A1-F6EECF244321}">
                <p14:modId xmlns:p14="http://schemas.microsoft.com/office/powerpoint/2010/main" val="615516172"/>
              </p:ext>
            </p:extLst>
          </p:nvPr>
        </p:nvGraphicFramePr>
        <p:xfrm>
          <a:off x="4645025" y="2174875"/>
          <a:ext cx="4041775" cy="34861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7004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544638"/>
            <a:ext cx="7772400" cy="1362075"/>
          </a:xfrm>
        </p:spPr>
        <p:txBody>
          <a:bodyPr/>
          <a:lstStyle/>
          <a:p>
            <a:r>
              <a:rPr lang="en-ZA" dirty="0"/>
              <a:t>Attributes of regular users of data science</a:t>
            </a:r>
          </a:p>
        </p:txBody>
      </p:sp>
      <p:sp>
        <p:nvSpPr>
          <p:cNvPr id="3" name="Text Placeholder 2"/>
          <p:cNvSpPr>
            <a:spLocks noGrp="1"/>
          </p:cNvSpPr>
          <p:nvPr>
            <p:ph type="body" idx="1"/>
          </p:nvPr>
        </p:nvSpPr>
        <p:spPr/>
        <p:txBody>
          <a:bodyPr/>
          <a:lstStyle/>
          <a:p>
            <a:pPr algn="just" fontAlgn="b"/>
            <a:r>
              <a:rPr lang="en-ZA" b="1" i="1" dirty="0"/>
              <a:t>“I regularly use data science </a:t>
            </a:r>
            <a:r>
              <a:rPr lang="en-ZA" dirty="0"/>
              <a:t>techniques in the production of my actuarial findings.”</a:t>
            </a:r>
            <a:endParaRPr lang="en-ZA"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887412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Regular Users: Data Driven Decision Making</a:t>
            </a:r>
          </a:p>
        </p:txBody>
      </p:sp>
      <p:sp>
        <p:nvSpPr>
          <p:cNvPr id="3" name="Text Placeholder 2"/>
          <p:cNvSpPr>
            <a:spLocks noGrp="1"/>
          </p:cNvSpPr>
          <p:nvPr>
            <p:ph type="body" idx="1"/>
          </p:nvPr>
        </p:nvSpPr>
        <p:spPr>
          <a:ln>
            <a:solidFill>
              <a:schemeClr val="tx1"/>
            </a:solidFill>
          </a:ln>
        </p:spPr>
        <p:txBody>
          <a:bodyPr anchor="ctr"/>
          <a:lstStyle/>
          <a:p>
            <a:pPr algn="ctr"/>
            <a:r>
              <a:rPr lang="en-ZA" sz="1600" b="0" dirty="0"/>
              <a:t>Are strategic decisions made in your company supported by data analytics?</a:t>
            </a:r>
          </a:p>
        </p:txBody>
      </p:sp>
      <p:sp>
        <p:nvSpPr>
          <p:cNvPr id="5" name="Text Placeholder 4"/>
          <p:cNvSpPr>
            <a:spLocks noGrp="1"/>
          </p:cNvSpPr>
          <p:nvPr>
            <p:ph type="body" sz="quarter" idx="3"/>
          </p:nvPr>
        </p:nvSpPr>
        <p:spPr>
          <a:ln>
            <a:solidFill>
              <a:schemeClr val="tx1"/>
            </a:solidFill>
          </a:ln>
        </p:spPr>
        <p:txBody>
          <a:bodyPr anchor="ctr"/>
          <a:lstStyle/>
          <a:p>
            <a:pPr lvl="0" algn="ctr"/>
            <a:r>
              <a:rPr lang="en-ZA" sz="1300" b="0" dirty="0">
                <a:cs typeface="Arial" panose="020B0604020202020204" pitchFamily="34" charset="0"/>
              </a:rPr>
              <a:t>How often do you foresee data analytics being a key driver of strategy in your company in the next three years?</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868014999"/>
              </p:ext>
            </p:extLst>
          </p:nvPr>
        </p:nvGraphicFramePr>
        <p:xfrm>
          <a:off x="457200" y="2174875"/>
          <a:ext cx="4040188" cy="34863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p:cNvGraphicFramePr>
            <a:graphicFrameLocks noGrp="1"/>
          </p:cNvGraphicFramePr>
          <p:nvPr>
            <p:ph sz="quarter" idx="4"/>
            <p:extLst>
              <p:ext uri="{D42A27DB-BD31-4B8C-83A1-F6EECF244321}">
                <p14:modId xmlns:p14="http://schemas.microsoft.com/office/powerpoint/2010/main" val="693155915"/>
              </p:ext>
            </p:extLst>
          </p:nvPr>
        </p:nvGraphicFramePr>
        <p:xfrm>
          <a:off x="4645025" y="2174875"/>
          <a:ext cx="4041775" cy="34863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53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Regular Users: Data Sources and Software</a:t>
            </a:r>
          </a:p>
        </p:txBody>
      </p:sp>
      <p:sp>
        <p:nvSpPr>
          <p:cNvPr id="3" name="Text Placeholder 2"/>
          <p:cNvSpPr>
            <a:spLocks noGrp="1"/>
          </p:cNvSpPr>
          <p:nvPr>
            <p:ph type="body" idx="1"/>
          </p:nvPr>
        </p:nvSpPr>
        <p:spPr>
          <a:solidFill>
            <a:schemeClr val="bg1"/>
          </a:solidFill>
          <a:ln>
            <a:solidFill>
              <a:schemeClr val="tx1"/>
            </a:solidFill>
          </a:ln>
        </p:spPr>
        <p:txBody>
          <a:bodyPr/>
          <a:lstStyle/>
          <a:p>
            <a:pPr algn="ctr"/>
            <a:r>
              <a:rPr lang="en-ZA" sz="1300" b="0" dirty="0"/>
              <a:t>Please provide information on what data sources you are currently using or would like use or why you are not using the source.</a:t>
            </a:r>
          </a:p>
        </p:txBody>
      </p:sp>
      <p:sp>
        <p:nvSpPr>
          <p:cNvPr id="5" name="Text Placeholder 4"/>
          <p:cNvSpPr>
            <a:spLocks noGrp="1"/>
          </p:cNvSpPr>
          <p:nvPr>
            <p:ph type="body" sz="quarter" idx="3"/>
          </p:nvPr>
        </p:nvSpPr>
        <p:spPr>
          <a:ln>
            <a:solidFill>
              <a:schemeClr val="tx1"/>
            </a:solidFill>
          </a:ln>
        </p:spPr>
        <p:txBody>
          <a:bodyPr anchor="ctr"/>
          <a:lstStyle/>
          <a:p>
            <a:pPr algn="ctr"/>
            <a:r>
              <a:rPr lang="en-ZA" sz="1600" b="0" dirty="0"/>
              <a:t>What software do you make use of to do analytics?</a:t>
            </a:r>
            <a:endParaRPr lang="en-ZA" sz="16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4060242414"/>
              </p:ext>
            </p:extLst>
          </p:nvPr>
        </p:nvGraphicFramePr>
        <p:xfrm>
          <a:off x="457200" y="2174875"/>
          <a:ext cx="4040188" cy="34863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sz="quarter" idx="4"/>
            <p:extLst>
              <p:ext uri="{D42A27DB-BD31-4B8C-83A1-F6EECF244321}">
                <p14:modId xmlns:p14="http://schemas.microsoft.com/office/powerpoint/2010/main" val="628362484"/>
              </p:ext>
            </p:extLst>
          </p:nvPr>
        </p:nvGraphicFramePr>
        <p:xfrm>
          <a:off x="4645025" y="2174875"/>
          <a:ext cx="4041775" cy="34863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36260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Regular Users: Techniques Used</a:t>
            </a:r>
          </a:p>
        </p:txBody>
      </p:sp>
      <p:sp>
        <p:nvSpPr>
          <p:cNvPr id="3" name="Text Placeholder 2"/>
          <p:cNvSpPr>
            <a:spLocks noGrp="1"/>
          </p:cNvSpPr>
          <p:nvPr>
            <p:ph type="body" idx="1"/>
          </p:nvPr>
        </p:nvSpPr>
        <p:spPr>
          <a:xfrm>
            <a:off x="457200" y="1535113"/>
            <a:ext cx="8229600" cy="639762"/>
          </a:xfrm>
          <a:ln>
            <a:solidFill>
              <a:schemeClr val="tx1"/>
            </a:solidFill>
          </a:ln>
        </p:spPr>
        <p:txBody>
          <a:bodyPr/>
          <a:lstStyle/>
          <a:p>
            <a:pPr algn="ctr"/>
            <a:r>
              <a:rPr lang="en-ZA" sz="2000" b="0" dirty="0"/>
              <a:t>Please indicate whether you or your team use any of the data science techniques for actuarial purposes.</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516507651"/>
              </p:ext>
            </p:extLst>
          </p:nvPr>
        </p:nvGraphicFramePr>
        <p:xfrm>
          <a:off x="457200" y="2174875"/>
          <a:ext cx="8229600" cy="3951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5199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Regular Users: Education</a:t>
            </a:r>
          </a:p>
        </p:txBody>
      </p:sp>
      <p:sp>
        <p:nvSpPr>
          <p:cNvPr id="3" name="Text Placeholder 2"/>
          <p:cNvSpPr>
            <a:spLocks noGrp="1"/>
          </p:cNvSpPr>
          <p:nvPr>
            <p:ph type="body" idx="1"/>
          </p:nvPr>
        </p:nvSpPr>
        <p:spPr>
          <a:xfrm>
            <a:off x="457200" y="1535113"/>
            <a:ext cx="8229600" cy="639762"/>
          </a:xfrm>
        </p:spPr>
        <p:txBody>
          <a:bodyPr/>
          <a:lstStyle/>
          <a:p>
            <a:pPr algn="ctr"/>
            <a:r>
              <a:rPr lang="en-ZA" sz="1600" b="0" dirty="0"/>
              <a:t>Which of the following methods have you used in order to find out more about data science or big data?</a:t>
            </a:r>
          </a:p>
        </p:txBody>
      </p:sp>
      <p:pic>
        <p:nvPicPr>
          <p:cNvPr id="10" name="Content Placeholder 9"/>
          <p:cNvPicPr>
            <a:picLocks noGrp="1" noChangeAspect="1"/>
          </p:cNvPicPr>
          <p:nvPr>
            <p:ph sz="quarter" idx="4"/>
          </p:nvPr>
        </p:nvPicPr>
        <p:blipFill>
          <a:blip r:embed="rId3"/>
          <a:stretch>
            <a:fillRect/>
          </a:stretch>
        </p:blipFill>
        <p:spPr>
          <a:xfrm>
            <a:off x="5454973" y="3105973"/>
            <a:ext cx="2691504" cy="363886"/>
          </a:xfrm>
          <a:prstGeom prst="rect">
            <a:avLst/>
          </a:prstGeom>
        </p:spPr>
      </p:pic>
      <p:pic>
        <p:nvPicPr>
          <p:cNvPr id="4" name="Picture 3"/>
          <p:cNvPicPr>
            <a:picLocks noChangeAspect="1"/>
          </p:cNvPicPr>
          <p:nvPr/>
        </p:nvPicPr>
        <p:blipFill>
          <a:blip r:embed="rId4"/>
          <a:stretch>
            <a:fillRect/>
          </a:stretch>
        </p:blipFill>
        <p:spPr>
          <a:xfrm>
            <a:off x="5058741" y="2536215"/>
            <a:ext cx="1450231" cy="491467"/>
          </a:xfrm>
          <a:prstGeom prst="rect">
            <a:avLst/>
          </a:prstGeom>
        </p:spPr>
      </p:pic>
      <p:pic>
        <p:nvPicPr>
          <p:cNvPr id="8" name="Picture 7"/>
          <p:cNvPicPr>
            <a:picLocks noChangeAspect="1"/>
          </p:cNvPicPr>
          <p:nvPr/>
        </p:nvPicPr>
        <p:blipFill>
          <a:blip r:embed="rId5"/>
          <a:stretch>
            <a:fillRect/>
          </a:stretch>
        </p:blipFill>
        <p:spPr>
          <a:xfrm>
            <a:off x="6698790" y="2656629"/>
            <a:ext cx="1514475" cy="285750"/>
          </a:xfrm>
          <a:prstGeom prst="rect">
            <a:avLst/>
          </a:prstGeom>
        </p:spPr>
      </p:pic>
      <p:pic>
        <p:nvPicPr>
          <p:cNvPr id="11" name="Picture 10"/>
          <p:cNvPicPr>
            <a:picLocks noChangeAspect="1"/>
          </p:cNvPicPr>
          <p:nvPr/>
        </p:nvPicPr>
        <p:blipFill>
          <a:blip r:embed="rId6"/>
          <a:stretch>
            <a:fillRect/>
          </a:stretch>
        </p:blipFill>
        <p:spPr>
          <a:xfrm>
            <a:off x="4903637" y="3581953"/>
            <a:ext cx="3794175" cy="313721"/>
          </a:xfrm>
          <a:prstGeom prst="rect">
            <a:avLst/>
          </a:prstGeom>
        </p:spPr>
      </p:pic>
      <p:pic>
        <p:nvPicPr>
          <p:cNvPr id="12" name="Picture 11"/>
          <p:cNvPicPr>
            <a:picLocks noChangeAspect="1"/>
          </p:cNvPicPr>
          <p:nvPr/>
        </p:nvPicPr>
        <p:blipFill>
          <a:blip r:embed="rId7"/>
          <a:stretch>
            <a:fillRect/>
          </a:stretch>
        </p:blipFill>
        <p:spPr>
          <a:xfrm>
            <a:off x="5385022" y="4077072"/>
            <a:ext cx="1123950" cy="485775"/>
          </a:xfrm>
          <a:prstGeom prst="rect">
            <a:avLst/>
          </a:prstGeom>
        </p:spPr>
      </p:pic>
      <p:pic>
        <p:nvPicPr>
          <p:cNvPr id="13" name="Picture 12"/>
          <p:cNvPicPr>
            <a:picLocks noChangeAspect="1"/>
          </p:cNvPicPr>
          <p:nvPr/>
        </p:nvPicPr>
        <p:blipFill>
          <a:blip r:embed="rId8"/>
          <a:stretch>
            <a:fillRect/>
          </a:stretch>
        </p:blipFill>
        <p:spPr>
          <a:xfrm>
            <a:off x="6955332" y="4706567"/>
            <a:ext cx="1381125" cy="419100"/>
          </a:xfrm>
          <a:prstGeom prst="rect">
            <a:avLst/>
          </a:prstGeom>
        </p:spPr>
      </p:pic>
      <p:pic>
        <p:nvPicPr>
          <p:cNvPr id="14" name="Picture 13"/>
          <p:cNvPicPr>
            <a:picLocks noChangeAspect="1"/>
          </p:cNvPicPr>
          <p:nvPr/>
        </p:nvPicPr>
        <p:blipFill>
          <a:blip r:embed="rId9"/>
          <a:stretch>
            <a:fillRect/>
          </a:stretch>
        </p:blipFill>
        <p:spPr>
          <a:xfrm>
            <a:off x="4740175" y="4678123"/>
            <a:ext cx="1768797" cy="475989"/>
          </a:xfrm>
          <a:prstGeom prst="rect">
            <a:avLst/>
          </a:prstGeom>
        </p:spPr>
      </p:pic>
      <p:pic>
        <p:nvPicPr>
          <p:cNvPr id="15" name="Picture 14"/>
          <p:cNvPicPr>
            <a:picLocks noChangeAspect="1"/>
          </p:cNvPicPr>
          <p:nvPr/>
        </p:nvPicPr>
        <p:blipFill>
          <a:blip r:embed="rId10"/>
          <a:stretch>
            <a:fillRect/>
          </a:stretch>
        </p:blipFill>
        <p:spPr>
          <a:xfrm>
            <a:off x="6698790" y="4162999"/>
            <a:ext cx="1702269" cy="352381"/>
          </a:xfrm>
          <a:prstGeom prst="rect">
            <a:avLst/>
          </a:prstGeom>
        </p:spPr>
      </p:pic>
      <p:graphicFrame>
        <p:nvGraphicFramePr>
          <p:cNvPr id="17" name="Content Placeholder 16"/>
          <p:cNvGraphicFramePr>
            <a:graphicFrameLocks noGrp="1"/>
          </p:cNvGraphicFramePr>
          <p:nvPr>
            <p:ph sz="half" idx="2"/>
            <p:extLst>
              <p:ext uri="{D42A27DB-BD31-4B8C-83A1-F6EECF244321}">
                <p14:modId xmlns:p14="http://schemas.microsoft.com/office/powerpoint/2010/main" val="2175294982"/>
              </p:ext>
            </p:extLst>
          </p:nvPr>
        </p:nvGraphicFramePr>
        <p:xfrm>
          <a:off x="457200" y="2174875"/>
          <a:ext cx="4040188" cy="3486373"/>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081257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47193"/>
          </a:xfrm>
        </p:spPr>
        <p:txBody>
          <a:bodyPr/>
          <a:lstStyle/>
          <a:p>
            <a:r>
              <a:rPr lang="en-ZA" dirty="0"/>
              <a:t>Summary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1713565"/>
              </p:ext>
            </p:extLst>
          </p:nvPr>
        </p:nvGraphicFramePr>
        <p:xfrm>
          <a:off x="539552" y="1556793"/>
          <a:ext cx="8064896" cy="4104454"/>
        </p:xfrm>
        <a:graphic>
          <a:graphicData uri="http://schemas.openxmlformats.org/drawingml/2006/table">
            <a:tbl>
              <a:tblPr firstRow="1" bandRow="1">
                <a:tableStyleId>{69012ECD-51FC-41F1-AA8D-1B2483CD663E}</a:tableStyleId>
              </a:tblPr>
              <a:tblGrid>
                <a:gridCol w="2417879">
                  <a:extLst>
                    <a:ext uri="{9D8B030D-6E8A-4147-A177-3AD203B41FA5}">
                      <a16:colId xmlns:a16="http://schemas.microsoft.com/office/drawing/2014/main" val="833127084"/>
                    </a:ext>
                  </a:extLst>
                </a:gridCol>
                <a:gridCol w="5647017">
                  <a:extLst>
                    <a:ext uri="{9D8B030D-6E8A-4147-A177-3AD203B41FA5}">
                      <a16:colId xmlns:a16="http://schemas.microsoft.com/office/drawing/2014/main" val="3655615318"/>
                    </a:ext>
                  </a:extLst>
                </a:gridCol>
              </a:tblGrid>
              <a:tr h="290158">
                <a:tc>
                  <a:txBody>
                    <a:bodyPr/>
                    <a:lstStyle/>
                    <a:p>
                      <a:pPr algn="ctr"/>
                      <a:r>
                        <a:rPr lang="en-ZA" sz="1200" dirty="0"/>
                        <a:t>Aims</a:t>
                      </a:r>
                      <a:r>
                        <a:rPr lang="en-ZA" sz="1200" baseline="0" dirty="0"/>
                        <a:t> of the Survey</a:t>
                      </a:r>
                      <a:endParaRPr lang="en-ZA" sz="1200" dirty="0"/>
                    </a:p>
                  </a:txBody>
                  <a:tcPr/>
                </a:tc>
                <a:tc>
                  <a:txBody>
                    <a:bodyPr/>
                    <a:lstStyle/>
                    <a:p>
                      <a:pPr algn="ctr"/>
                      <a:r>
                        <a:rPr lang="en-ZA" sz="1200" dirty="0"/>
                        <a:t>Result</a:t>
                      </a:r>
                    </a:p>
                  </a:txBody>
                  <a:tcPr/>
                </a:tc>
                <a:extLst>
                  <a:ext uri="{0D108BD9-81ED-4DB2-BD59-A6C34878D82A}">
                    <a16:rowId xmlns:a16="http://schemas.microsoft.com/office/drawing/2014/main" val="2318249052"/>
                  </a:ext>
                </a:extLst>
              </a:tr>
              <a:tr h="677036">
                <a:tc>
                  <a:txBody>
                    <a:bodyPr/>
                    <a:lstStyle/>
                    <a:p>
                      <a:pPr>
                        <a:buFont typeface="+mj-lt"/>
                        <a:buNone/>
                      </a:pPr>
                      <a:r>
                        <a:rPr lang="en-ZA" sz="1200" dirty="0"/>
                        <a:t>Determine members familiarity with Data Science and related concepts.</a:t>
                      </a:r>
                    </a:p>
                  </a:txBody>
                  <a:tcPr/>
                </a:tc>
                <a:tc>
                  <a:txBody>
                    <a:bodyPr/>
                    <a:lstStyle/>
                    <a:p>
                      <a:r>
                        <a:rPr lang="en-ZA" sz="1200" dirty="0"/>
                        <a:t>Small</a:t>
                      </a:r>
                      <a:r>
                        <a:rPr lang="en-ZA" sz="1200" baseline="0" dirty="0"/>
                        <a:t> proportion of respondents are not familiar with Data Science,  while 40% describe themselves as using the techniques at least occasionally.</a:t>
                      </a:r>
                      <a:endParaRPr lang="en-ZA" sz="1200" dirty="0"/>
                    </a:p>
                  </a:txBody>
                  <a:tcPr/>
                </a:tc>
                <a:extLst>
                  <a:ext uri="{0D108BD9-81ED-4DB2-BD59-A6C34878D82A}">
                    <a16:rowId xmlns:a16="http://schemas.microsoft.com/office/drawing/2014/main" val="1182064119"/>
                  </a:ext>
                </a:extLst>
              </a:tr>
              <a:tr h="870474">
                <a:tc>
                  <a:txBody>
                    <a:bodyPr/>
                    <a:lstStyle/>
                    <a:p>
                      <a:pPr>
                        <a:buFont typeface="+mj-lt"/>
                        <a:buNone/>
                      </a:pPr>
                      <a:r>
                        <a:rPr lang="en-ZA" sz="1200" dirty="0"/>
                        <a:t>Determine the extent to which Members Utilise Data Science Techniques.</a:t>
                      </a:r>
                    </a:p>
                  </a:txBody>
                  <a:tcPr/>
                </a:tc>
                <a:tc>
                  <a:txBody>
                    <a:bodyPr/>
                    <a:lstStyle/>
                    <a:p>
                      <a:r>
                        <a:rPr lang="en-ZA" sz="1200" dirty="0"/>
                        <a:t>76% of respondents</a:t>
                      </a:r>
                      <a:r>
                        <a:rPr lang="en-ZA" sz="1200" baseline="0" dirty="0"/>
                        <a:t> </a:t>
                      </a:r>
                      <a:r>
                        <a:rPr lang="en-ZA" sz="1200" dirty="0"/>
                        <a:t>regularly use</a:t>
                      </a:r>
                      <a:r>
                        <a:rPr lang="en-ZA" sz="1200" baseline="0" dirty="0"/>
                        <a:t> Data Science Techniques.</a:t>
                      </a:r>
                    </a:p>
                    <a:p>
                      <a:endParaRPr lang="en-ZA" sz="1200" baseline="0" dirty="0"/>
                    </a:p>
                    <a:p>
                      <a:r>
                        <a:rPr lang="en-ZA" sz="1200" baseline="0" dirty="0"/>
                        <a:t>Respondents working in General Insurance / Healthcare or non-Insurance entities are more likely to use the techniques</a:t>
                      </a:r>
                      <a:endParaRPr lang="en-ZA" sz="1200" dirty="0"/>
                    </a:p>
                  </a:txBody>
                  <a:tcPr/>
                </a:tc>
                <a:extLst>
                  <a:ext uri="{0D108BD9-81ED-4DB2-BD59-A6C34878D82A}">
                    <a16:rowId xmlns:a16="http://schemas.microsoft.com/office/drawing/2014/main" val="1746207239"/>
                  </a:ext>
                </a:extLst>
              </a:tr>
              <a:tr h="1257352">
                <a:tc>
                  <a:txBody>
                    <a:bodyPr/>
                    <a:lstStyle/>
                    <a:p>
                      <a:r>
                        <a:rPr lang="en-ZA" sz="1200" dirty="0"/>
                        <a:t>Determine to what data is available and to what extent it is used within organisations</a:t>
                      </a:r>
                    </a:p>
                  </a:txBody>
                  <a:tcPr/>
                </a:tc>
                <a:tc>
                  <a:txBody>
                    <a:bodyPr/>
                    <a:lstStyle/>
                    <a:p>
                      <a:r>
                        <a:rPr lang="en-ZA" sz="1200" dirty="0"/>
                        <a:t>Most</a:t>
                      </a:r>
                      <a:r>
                        <a:rPr lang="en-ZA" sz="1200" baseline="0" dirty="0"/>
                        <a:t> respondents stated that data analytics is only used some of the time to support strategic decisions currently, the majority stated that it will be used mostly, but not all the time in the future.</a:t>
                      </a:r>
                    </a:p>
                    <a:p>
                      <a:endParaRPr lang="en-ZA" sz="1200" dirty="0"/>
                    </a:p>
                    <a:p>
                      <a:r>
                        <a:rPr lang="en-ZA" sz="1200" dirty="0"/>
                        <a:t>26% of respondents</a:t>
                      </a:r>
                      <a:r>
                        <a:rPr lang="en-ZA" sz="1200" baseline="0" dirty="0"/>
                        <a:t> utilise Big Data Solutions, but CSV’s and Traditional Databases are the most popular.</a:t>
                      </a:r>
                      <a:endParaRPr lang="en-ZA" sz="1200" dirty="0"/>
                    </a:p>
                  </a:txBody>
                  <a:tcPr/>
                </a:tc>
                <a:extLst>
                  <a:ext uri="{0D108BD9-81ED-4DB2-BD59-A6C34878D82A}">
                    <a16:rowId xmlns:a16="http://schemas.microsoft.com/office/drawing/2014/main" val="1384619131"/>
                  </a:ext>
                </a:extLst>
              </a:tr>
              <a:tr h="514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Determine the greatest barriers to more advanced analytics</a:t>
                      </a:r>
                    </a:p>
                  </a:txBody>
                  <a:tcPr/>
                </a:tc>
                <a:tc>
                  <a:txBody>
                    <a:bodyPr/>
                    <a:lstStyle/>
                    <a:p>
                      <a:r>
                        <a:rPr lang="en-ZA" sz="1200" dirty="0"/>
                        <a:t>Shortage of Skilled</a:t>
                      </a:r>
                      <a:r>
                        <a:rPr lang="en-ZA" sz="1200" baseline="0" dirty="0"/>
                        <a:t> Staff was listed as the greatest barrier, with a lack</a:t>
                      </a:r>
                      <a:r>
                        <a:rPr lang="en-US" sz="1200" baseline="0" dirty="0"/>
                        <a:t> of system infrastructure that supports analytics</a:t>
                      </a:r>
                      <a:r>
                        <a:rPr lang="en-ZA" sz="1200" baseline="0" dirty="0"/>
                        <a:t> being the second largest barrier.</a:t>
                      </a:r>
                      <a:endParaRPr lang="en-US" sz="1200" baseline="0" dirty="0"/>
                    </a:p>
                  </a:txBody>
                  <a:tcPr/>
                </a:tc>
                <a:extLst>
                  <a:ext uri="{0D108BD9-81ED-4DB2-BD59-A6C34878D82A}">
                    <a16:rowId xmlns:a16="http://schemas.microsoft.com/office/drawing/2014/main" val="4261204150"/>
                  </a:ext>
                </a:extLst>
              </a:tr>
              <a:tr h="4950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Identify trends from 2016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p>
                  </a:txBody>
                  <a:tcPr/>
                </a:tc>
                <a:tc>
                  <a:txBody>
                    <a:bodyPr/>
                    <a:lstStyle/>
                    <a:p>
                      <a:r>
                        <a:rPr lang="en-ZA" sz="1200" dirty="0"/>
                        <a:t>Respondents</a:t>
                      </a:r>
                      <a:r>
                        <a:rPr lang="en-ZA" sz="1200" baseline="0" dirty="0"/>
                        <a:t> showed an i</a:t>
                      </a:r>
                      <a:r>
                        <a:rPr lang="en-ZA" sz="1200" dirty="0"/>
                        <a:t>ncrease</a:t>
                      </a:r>
                      <a:r>
                        <a:rPr lang="en-ZA" sz="1200" baseline="0" dirty="0"/>
                        <a:t> in their general</a:t>
                      </a:r>
                      <a:r>
                        <a:rPr lang="en-ZA" sz="1200" dirty="0"/>
                        <a:t> awareness in analytics.</a:t>
                      </a:r>
                      <a:r>
                        <a:rPr lang="en-ZA" sz="1200" baseline="0" dirty="0"/>
                        <a:t>  Increases have also been observed in the “entry-level” techniques.</a:t>
                      </a:r>
                    </a:p>
                  </a:txBody>
                  <a:tcPr/>
                </a:tc>
                <a:extLst>
                  <a:ext uri="{0D108BD9-81ED-4DB2-BD59-A6C34878D82A}">
                    <a16:rowId xmlns:a16="http://schemas.microsoft.com/office/drawing/2014/main" val="1169828360"/>
                  </a:ext>
                </a:extLst>
              </a:tr>
            </a:tbl>
          </a:graphicData>
        </a:graphic>
      </p:graphicFrame>
    </p:spTree>
    <p:extLst>
      <p:ext uri="{BB962C8B-B14F-4D97-AF65-F5344CB8AC3E}">
        <p14:creationId xmlns:p14="http://schemas.microsoft.com/office/powerpoint/2010/main" val="2355236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Thank You &amp; Questions</a:t>
            </a:r>
          </a:p>
        </p:txBody>
      </p:sp>
      <p:sp>
        <p:nvSpPr>
          <p:cNvPr id="5" name="Rectangle 3"/>
          <p:cNvSpPr txBox="1">
            <a:spLocks noChangeArrowheads="1"/>
          </p:cNvSpPr>
          <p:nvPr/>
        </p:nvSpPr>
        <p:spPr bwMode="auto">
          <a:xfrm>
            <a:off x="1610587" y="4581128"/>
            <a:ext cx="3960000" cy="106582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spcBef>
                <a:spcPts val="0"/>
              </a:spcBef>
              <a:buFontTx/>
              <a:buNone/>
            </a:pPr>
            <a:r>
              <a:rPr lang="en-ZA" sz="1600" b="1" kern="0" dirty="0"/>
              <a:t>Lukas Ehlers</a:t>
            </a:r>
          </a:p>
          <a:p>
            <a:pPr marL="0" indent="0">
              <a:spcBef>
                <a:spcPts val="0"/>
              </a:spcBef>
              <a:buFontTx/>
              <a:buNone/>
            </a:pPr>
            <a:r>
              <a:rPr lang="en-ZA" sz="1600" b="1" kern="0" dirty="0"/>
              <a:t>Senior Manager</a:t>
            </a:r>
          </a:p>
          <a:p>
            <a:pPr marL="0" indent="0">
              <a:spcBef>
                <a:spcPts val="0"/>
              </a:spcBef>
              <a:buFontTx/>
              <a:buNone/>
            </a:pPr>
            <a:r>
              <a:rPr lang="en-ZA" sz="1600" b="1" kern="0" dirty="0"/>
              <a:t>Deloitte Actuarial and Insurance Solutions</a:t>
            </a:r>
            <a:endParaRPr lang="en-ZA" sz="1600" kern="0" dirty="0"/>
          </a:p>
          <a:p>
            <a:pPr marL="0" indent="0">
              <a:spcBef>
                <a:spcPts val="0"/>
              </a:spcBef>
              <a:buFontTx/>
              <a:buNone/>
            </a:pPr>
            <a:r>
              <a:rPr lang="en-ZA" sz="1600" b="1" kern="0" dirty="0">
                <a:solidFill>
                  <a:schemeClr val="accent1"/>
                </a:solidFill>
              </a:rPr>
              <a:t>lehlers@deloitte.co.za</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5008" t="6256" r="12645" b="29068"/>
          <a:stretch/>
        </p:blipFill>
        <p:spPr>
          <a:xfrm>
            <a:off x="559142" y="4587478"/>
            <a:ext cx="1047600" cy="1047600"/>
          </a:xfrm>
          <a:prstGeom prst="rect">
            <a:avLst/>
          </a:prstGeom>
          <a:ln>
            <a:solidFill>
              <a:schemeClr val="tx2"/>
            </a:solidFill>
          </a:ln>
        </p:spPr>
      </p:pic>
    </p:spTree>
    <p:extLst>
      <p:ext uri="{BB962C8B-B14F-4D97-AF65-F5344CB8AC3E}">
        <p14:creationId xmlns:p14="http://schemas.microsoft.com/office/powerpoint/2010/main" val="3040298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Main Aims of the Survey</a:t>
            </a:r>
          </a:p>
        </p:txBody>
      </p:sp>
      <p:sp>
        <p:nvSpPr>
          <p:cNvPr id="3" name="Content Placeholder 2"/>
          <p:cNvSpPr>
            <a:spLocks noGrp="1"/>
          </p:cNvSpPr>
          <p:nvPr>
            <p:ph idx="1"/>
          </p:nvPr>
        </p:nvSpPr>
        <p:spPr>
          <a:xfrm>
            <a:off x="685800" y="1844824"/>
            <a:ext cx="4509709" cy="3888432"/>
          </a:xfrm>
        </p:spPr>
        <p:txBody>
          <a:bodyPr>
            <a:normAutofit fontScale="92500" lnSpcReduction="10000"/>
          </a:bodyPr>
          <a:lstStyle/>
          <a:p>
            <a:pPr>
              <a:buFont typeface="+mj-lt"/>
              <a:buAutoNum type="arabicPeriod"/>
            </a:pPr>
            <a:r>
              <a:rPr lang="en-ZA" sz="1800" dirty="0"/>
              <a:t>Determine members familiarity with Data Science and related concepts.</a:t>
            </a:r>
          </a:p>
          <a:p>
            <a:pPr>
              <a:buFont typeface="+mj-lt"/>
              <a:buAutoNum type="arabicPeriod"/>
            </a:pPr>
            <a:endParaRPr lang="en-ZA" sz="1800" dirty="0"/>
          </a:p>
          <a:p>
            <a:pPr>
              <a:buFont typeface="+mj-lt"/>
              <a:buAutoNum type="arabicPeriod"/>
            </a:pPr>
            <a:r>
              <a:rPr lang="en-ZA" sz="1800" dirty="0"/>
              <a:t>Determine the extent to which Members Utilise Data Science Techniques.</a:t>
            </a:r>
          </a:p>
          <a:p>
            <a:pPr>
              <a:buFont typeface="+mj-lt"/>
              <a:buAutoNum type="arabicPeriod"/>
            </a:pPr>
            <a:endParaRPr lang="en-ZA" sz="1800" dirty="0"/>
          </a:p>
          <a:p>
            <a:pPr>
              <a:buFont typeface="+mj-lt"/>
              <a:buAutoNum type="arabicPeriod"/>
            </a:pPr>
            <a:r>
              <a:rPr lang="en-ZA" sz="1800" dirty="0"/>
              <a:t>Determine what data is available to members and to what extent it is used within organisations.</a:t>
            </a:r>
          </a:p>
          <a:p>
            <a:pPr>
              <a:buFont typeface="+mj-lt"/>
              <a:buAutoNum type="arabicPeriod"/>
            </a:pPr>
            <a:endParaRPr lang="en-ZA" sz="1800" dirty="0"/>
          </a:p>
          <a:p>
            <a:pPr>
              <a:buFont typeface="+mj-lt"/>
              <a:buAutoNum type="arabicPeriod"/>
            </a:pPr>
            <a:r>
              <a:rPr lang="en-ZA" sz="1800" dirty="0"/>
              <a:t>Identify the greatest barriers to more advanced analytics.</a:t>
            </a:r>
          </a:p>
          <a:p>
            <a:pPr>
              <a:buFont typeface="+mj-lt"/>
              <a:buAutoNum type="arabicPeriod"/>
            </a:pPr>
            <a:endParaRPr lang="en-ZA" sz="1800" dirty="0"/>
          </a:p>
          <a:p>
            <a:pPr>
              <a:buFont typeface="+mj-lt"/>
              <a:buAutoNum type="arabicPeriod"/>
            </a:pPr>
            <a:r>
              <a:rPr lang="en-ZA" sz="1800" dirty="0"/>
              <a:t>Identify trends from 2016 survey</a:t>
            </a:r>
          </a:p>
          <a:p>
            <a:pPr>
              <a:buFont typeface="+mj-lt"/>
              <a:buAutoNum type="arabicPeriod"/>
            </a:pPr>
            <a:endParaRPr lang="en-ZA" sz="1800" dirty="0"/>
          </a:p>
          <a:p>
            <a:pPr>
              <a:buFont typeface="+mj-lt"/>
              <a:buAutoNum type="arabicPeriod"/>
            </a:pPr>
            <a:endParaRPr lang="en-ZA" sz="1800" dirty="0"/>
          </a:p>
          <a:p>
            <a:pPr>
              <a:buFont typeface="+mj-lt"/>
              <a:buAutoNum type="arabicPeriod"/>
            </a:pPr>
            <a:endParaRPr lang="en-ZA" sz="1800" dirty="0"/>
          </a:p>
          <a:p>
            <a:pPr lvl="1"/>
            <a:endParaRPr lang="en-ZA" sz="1400" dirty="0"/>
          </a:p>
          <a:p>
            <a:endParaRPr lang="en-ZA" dirty="0"/>
          </a:p>
          <a:p>
            <a:endParaRPr lang="en-ZA" dirty="0"/>
          </a:p>
          <a:p>
            <a:endParaRPr lang="en-ZA" dirty="0"/>
          </a:p>
          <a:p>
            <a:endParaRPr lang="en-ZA" dirty="0"/>
          </a:p>
        </p:txBody>
      </p:sp>
      <p:pic>
        <p:nvPicPr>
          <p:cNvPr id="13" name="Picture 12"/>
          <p:cNvPicPr>
            <a:picLocks noChangeAspect="1"/>
          </p:cNvPicPr>
          <p:nvPr/>
        </p:nvPicPr>
        <p:blipFill>
          <a:blip r:embed="rId2"/>
          <a:stretch>
            <a:fillRect/>
          </a:stretch>
        </p:blipFill>
        <p:spPr>
          <a:xfrm>
            <a:off x="5195509" y="1844824"/>
            <a:ext cx="3262691" cy="381642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55865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Survey Structure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2649512"/>
              </p:ext>
            </p:extLst>
          </p:nvPr>
        </p:nvGraphicFramePr>
        <p:xfrm>
          <a:off x="755576" y="1124744"/>
          <a:ext cx="777240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3547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Basic Feedback</a:t>
            </a:r>
          </a:p>
        </p:txBody>
      </p:sp>
      <p:sp>
        <p:nvSpPr>
          <p:cNvPr id="3" name="Content Placeholder 2"/>
          <p:cNvSpPr>
            <a:spLocks noGrp="1"/>
          </p:cNvSpPr>
          <p:nvPr>
            <p:ph idx="1"/>
          </p:nvPr>
        </p:nvSpPr>
        <p:spPr>
          <a:xfrm>
            <a:off x="685800" y="1981200"/>
            <a:ext cx="4822304" cy="3608040"/>
          </a:xfrm>
        </p:spPr>
        <p:txBody>
          <a:bodyPr/>
          <a:lstStyle/>
          <a:p>
            <a:r>
              <a:rPr lang="en-ZA" sz="2000" dirty="0"/>
              <a:t>Similar to survey performed in October 2016</a:t>
            </a:r>
          </a:p>
          <a:p>
            <a:r>
              <a:rPr lang="en-ZA" sz="2000" dirty="0"/>
              <a:t>Distributed via Survey Monkey in August 2018</a:t>
            </a:r>
          </a:p>
          <a:p>
            <a:r>
              <a:rPr lang="en-ZA" sz="2000" dirty="0"/>
              <a:t>Awareness created through an email campaign via the Actuarial Society</a:t>
            </a:r>
          </a:p>
          <a:p>
            <a:pPr marL="0" indent="0">
              <a:buNone/>
            </a:pPr>
            <a:endParaRPr lang="en-ZA" sz="2000" dirty="0"/>
          </a:p>
          <a:p>
            <a:pPr marL="0" indent="0">
              <a:buNone/>
            </a:pPr>
            <a:r>
              <a:rPr lang="en-ZA" sz="2000" dirty="0"/>
              <a:t>Quick Facts</a:t>
            </a:r>
          </a:p>
          <a:p>
            <a:r>
              <a:rPr lang="en-ZA" sz="2000" dirty="0"/>
              <a:t>166 Respondents </a:t>
            </a:r>
          </a:p>
          <a:p>
            <a:pPr lvl="1"/>
            <a:r>
              <a:rPr lang="en-ZA" sz="1600" dirty="0"/>
              <a:t>(down from 233 in 2016)</a:t>
            </a:r>
          </a:p>
          <a:p>
            <a:endParaRPr lang="en-ZA" sz="2000" dirty="0"/>
          </a:p>
        </p:txBody>
      </p:sp>
      <p:pic>
        <p:nvPicPr>
          <p:cNvPr id="4" name="Picture 3"/>
          <p:cNvPicPr>
            <a:picLocks noChangeAspect="1"/>
          </p:cNvPicPr>
          <p:nvPr/>
        </p:nvPicPr>
        <p:blipFill>
          <a:blip r:embed="rId2"/>
          <a:stretch>
            <a:fillRect/>
          </a:stretch>
        </p:blipFill>
        <p:spPr>
          <a:xfrm>
            <a:off x="5494222" y="1844824"/>
            <a:ext cx="3110226" cy="3862097"/>
          </a:xfrm>
          <a:prstGeom prst="rect">
            <a:avLst/>
          </a:prstGeom>
        </p:spPr>
      </p:pic>
    </p:spTree>
    <p:extLst>
      <p:ext uri="{BB962C8B-B14F-4D97-AF65-F5344CB8AC3E}">
        <p14:creationId xmlns:p14="http://schemas.microsoft.com/office/powerpoint/2010/main" val="402612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Demographic Overview</a:t>
            </a:r>
          </a:p>
        </p:txBody>
      </p:sp>
      <p:sp>
        <p:nvSpPr>
          <p:cNvPr id="3" name="Text Placeholder 2"/>
          <p:cNvSpPr>
            <a:spLocks noGrp="1"/>
          </p:cNvSpPr>
          <p:nvPr>
            <p:ph type="body" idx="1"/>
          </p:nvPr>
        </p:nvSpPr>
        <p:spPr>
          <a:ln>
            <a:solidFill>
              <a:schemeClr val="tx1"/>
            </a:solidFill>
          </a:ln>
        </p:spPr>
        <p:txBody>
          <a:bodyPr anchor="ctr"/>
          <a:lstStyle/>
          <a:p>
            <a:pPr algn="ctr"/>
            <a:r>
              <a:rPr lang="en-ZA" sz="1800" b="0" dirty="0"/>
              <a:t>Practice Area Distribution</a:t>
            </a:r>
          </a:p>
        </p:txBody>
      </p:sp>
      <p:sp>
        <p:nvSpPr>
          <p:cNvPr id="5" name="Text Placeholder 4"/>
          <p:cNvSpPr>
            <a:spLocks noGrp="1"/>
          </p:cNvSpPr>
          <p:nvPr>
            <p:ph type="body" sz="quarter" idx="3"/>
          </p:nvPr>
        </p:nvSpPr>
        <p:spPr>
          <a:ln>
            <a:solidFill>
              <a:schemeClr val="tx1"/>
            </a:solidFill>
          </a:ln>
        </p:spPr>
        <p:txBody>
          <a:bodyPr anchor="ctr"/>
          <a:lstStyle/>
          <a:p>
            <a:pPr algn="ctr"/>
            <a:r>
              <a:rPr lang="en-ZA" sz="1800" b="0" dirty="0"/>
              <a:t>Company Type and Job Level Distribution</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874372011"/>
              </p:ext>
            </p:extLst>
          </p:nvPr>
        </p:nvGraphicFramePr>
        <p:xfrm>
          <a:off x="457200" y="2174875"/>
          <a:ext cx="4040188" cy="34863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ontent Placeholder 15"/>
          <p:cNvGraphicFramePr>
            <a:graphicFrameLocks noGrp="1"/>
          </p:cNvGraphicFramePr>
          <p:nvPr>
            <p:ph sz="quarter" idx="4"/>
            <p:extLst>
              <p:ext uri="{D42A27DB-BD31-4B8C-83A1-F6EECF244321}">
                <p14:modId xmlns:p14="http://schemas.microsoft.com/office/powerpoint/2010/main" val="338965195"/>
              </p:ext>
            </p:extLst>
          </p:nvPr>
        </p:nvGraphicFramePr>
        <p:xfrm>
          <a:off x="4645025" y="2174875"/>
          <a:ext cx="4041775" cy="34863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3957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Employer Information</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76761396"/>
              </p:ext>
            </p:extLst>
          </p:nvPr>
        </p:nvGraphicFramePr>
        <p:xfrm>
          <a:off x="457200" y="1417638"/>
          <a:ext cx="8229600" cy="4243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4523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Company Analytics Structure</a:t>
            </a:r>
          </a:p>
        </p:txBody>
      </p:sp>
      <p:sp>
        <p:nvSpPr>
          <p:cNvPr id="3" name="Text Placeholder 2"/>
          <p:cNvSpPr>
            <a:spLocks noGrp="1"/>
          </p:cNvSpPr>
          <p:nvPr>
            <p:ph type="body" idx="1"/>
          </p:nvPr>
        </p:nvSpPr>
        <p:spPr>
          <a:ln>
            <a:solidFill>
              <a:schemeClr val="tx1"/>
            </a:solidFill>
          </a:ln>
        </p:spPr>
        <p:txBody>
          <a:bodyPr anchor="ctr"/>
          <a:lstStyle/>
          <a:p>
            <a:pPr algn="ctr">
              <a:defRPr sz="1400" b="0" i="0" u="none" strike="noStrike" kern="1200" spc="0" baseline="0">
                <a:solidFill>
                  <a:srgbClr val="000000">
                    <a:lumMod val="65000"/>
                    <a:lumOff val="35000"/>
                  </a:srgbClr>
                </a:solidFill>
                <a:latin typeface="+mn-lt"/>
                <a:ea typeface="+mn-ea"/>
                <a:cs typeface="+mn-cs"/>
              </a:defRPr>
            </a:pPr>
            <a:r>
              <a:rPr lang="en-ZA" sz="1600" b="0" dirty="0">
                <a:solidFill>
                  <a:srgbClr val="000000"/>
                </a:solidFill>
              </a:rPr>
              <a:t>Size of the Analytics Team</a:t>
            </a:r>
          </a:p>
        </p:txBody>
      </p:sp>
      <p:sp>
        <p:nvSpPr>
          <p:cNvPr id="5" name="Text Placeholder 4"/>
          <p:cNvSpPr>
            <a:spLocks noGrp="1"/>
          </p:cNvSpPr>
          <p:nvPr>
            <p:ph type="body" sz="quarter" idx="3"/>
          </p:nvPr>
        </p:nvSpPr>
        <p:spPr>
          <a:ln>
            <a:solidFill>
              <a:schemeClr val="tx1"/>
            </a:solidFill>
          </a:ln>
        </p:spPr>
        <p:txBody>
          <a:bodyPr anchor="ctr"/>
          <a:lstStyle/>
          <a:p>
            <a:pPr algn="ctr"/>
            <a:r>
              <a:rPr lang="en-GB" sz="1600" b="0" dirty="0"/>
              <a:t>Who is most likely to adopt and push for improved analytics within your organization?</a:t>
            </a:r>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1111264840"/>
              </p:ext>
            </p:extLst>
          </p:nvPr>
        </p:nvGraphicFramePr>
        <p:xfrm>
          <a:off x="457200" y="2174875"/>
          <a:ext cx="4040188" cy="34863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p:cNvGraphicFramePr>
            <a:graphicFrameLocks noGrp="1"/>
          </p:cNvGraphicFramePr>
          <p:nvPr>
            <p:ph sz="quarter" idx="4"/>
            <p:extLst>
              <p:ext uri="{D42A27DB-BD31-4B8C-83A1-F6EECF244321}">
                <p14:modId xmlns:p14="http://schemas.microsoft.com/office/powerpoint/2010/main" val="568456449"/>
              </p:ext>
            </p:extLst>
          </p:nvPr>
        </p:nvGraphicFramePr>
        <p:xfrm>
          <a:off x="4645025" y="2174875"/>
          <a:ext cx="4041775" cy="34863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664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Data Availability and Utilisation</a:t>
            </a:r>
          </a:p>
        </p:txBody>
      </p:sp>
      <p:sp>
        <p:nvSpPr>
          <p:cNvPr id="3" name="Text Placeholder 2"/>
          <p:cNvSpPr>
            <a:spLocks noGrp="1"/>
          </p:cNvSpPr>
          <p:nvPr>
            <p:ph type="body" idx="1"/>
          </p:nvPr>
        </p:nvSpPr>
        <p:spPr>
          <a:ln>
            <a:solidFill>
              <a:schemeClr val="tx1"/>
            </a:solidFill>
          </a:ln>
        </p:spPr>
        <p:txBody>
          <a:bodyPr/>
          <a:lstStyle/>
          <a:p>
            <a:pPr algn="ctr"/>
            <a:r>
              <a:rPr lang="en-ZA" sz="1600" b="0" dirty="0"/>
              <a:t>Percentage of Data Accessible on Internal Systems</a:t>
            </a:r>
          </a:p>
        </p:txBody>
      </p:sp>
      <p:sp>
        <p:nvSpPr>
          <p:cNvPr id="5" name="Text Placeholder 4"/>
          <p:cNvSpPr>
            <a:spLocks noGrp="1"/>
          </p:cNvSpPr>
          <p:nvPr>
            <p:ph type="body" sz="quarter" idx="3"/>
          </p:nvPr>
        </p:nvSpPr>
        <p:spPr>
          <a:ln>
            <a:solidFill>
              <a:schemeClr val="tx1"/>
            </a:solidFill>
          </a:ln>
        </p:spPr>
        <p:txBody>
          <a:bodyPr anchor="ctr"/>
          <a:lstStyle/>
          <a:p>
            <a:pPr algn="ctr"/>
            <a:r>
              <a:rPr lang="en-ZA" sz="1600" b="0" dirty="0"/>
              <a:t>Utilisation of Available Data</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4100696793"/>
              </p:ext>
            </p:extLst>
          </p:nvPr>
        </p:nvGraphicFramePr>
        <p:xfrm>
          <a:off x="457200" y="2174875"/>
          <a:ext cx="4040188" cy="34863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3601216756"/>
              </p:ext>
            </p:extLst>
          </p:nvPr>
        </p:nvGraphicFramePr>
        <p:xfrm>
          <a:off x="4645024" y="2281286"/>
          <a:ext cx="4041775" cy="33799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3197064"/>
      </p:ext>
    </p:extLst>
  </p:cSld>
  <p:clrMapOvr>
    <a:masterClrMapping/>
  </p:clrMapOvr>
</p:sld>
</file>

<file path=ppt/theme/theme1.xml><?xml version="1.0" encoding="utf-8"?>
<a:theme xmlns:a="http://schemas.openxmlformats.org/drawingml/2006/main" name="Blank Presentation">
  <a:themeElements>
    <a:clrScheme name="Custom 5">
      <a:dk1>
        <a:srgbClr val="000000"/>
      </a:dk1>
      <a:lt1>
        <a:srgbClr val="FFFFFF"/>
      </a:lt1>
      <a:dk2>
        <a:srgbClr val="000000"/>
      </a:dk2>
      <a:lt2>
        <a:srgbClr val="7F7F7F"/>
      </a:lt2>
      <a:accent1>
        <a:srgbClr val="C00000"/>
      </a:accent1>
      <a:accent2>
        <a:srgbClr val="808080"/>
      </a:accent2>
      <a:accent3>
        <a:srgbClr val="FF7111"/>
      </a:accent3>
      <a:accent4>
        <a:srgbClr val="00759E"/>
      </a:accent4>
      <a:accent5>
        <a:srgbClr val="000000"/>
      </a:accent5>
      <a:accent6>
        <a:srgbClr val="B2B2B2"/>
      </a:accent6>
      <a:hlink>
        <a:srgbClr val="FFBFBF"/>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6d2161b-6042-486a-ae80-a686226e8ade" xsi:nil="true"/>
    <lcf76f155ced4ddcb4097134ff3c332f xmlns="4973980f-dc49-4b73-885d-baabe04b529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CC2131EC6BC245BE80808FF2395D20" ma:contentTypeVersion="15" ma:contentTypeDescription="Create a new document." ma:contentTypeScope="" ma:versionID="969708624394e5cf9920bd9fa2589401">
  <xsd:schema xmlns:xsd="http://www.w3.org/2001/XMLSchema" xmlns:xs="http://www.w3.org/2001/XMLSchema" xmlns:p="http://schemas.microsoft.com/office/2006/metadata/properties" xmlns:ns2="96d2161b-6042-486a-ae80-a686226e8ade" xmlns:ns3="4973980f-dc49-4b73-885d-baabe04b5290" targetNamespace="http://schemas.microsoft.com/office/2006/metadata/properties" ma:root="true" ma:fieldsID="2eca130d87e522a2dc615cc464dbb96a" ns2:_="" ns3:_="">
    <xsd:import namespace="96d2161b-6042-486a-ae80-a686226e8ade"/>
    <xsd:import namespace="4973980f-dc49-4b73-885d-baabe04b529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d2161b-6042-486a-ae80-a686226e8a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db6a357-f029-49c2-bf43-a7a50e729ab6}" ma:internalName="TaxCatchAll" ma:showField="CatchAllData" ma:web="96d2161b-6042-486a-ae80-a686226e8ad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973980f-dc49-4b73-885d-baabe04b529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5ef5152-bb20-4323-97fa-b2191cfb06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24EA06-454D-46D1-AE8F-E55DE81825B7}">
  <ds:schemaRefs>
    <ds:schemaRef ds:uri="http://purl.org/dc/elements/1.1/"/>
    <ds:schemaRef ds:uri="http://purl.org/dc/dcmitype/"/>
    <ds:schemaRef ds:uri="http://www.w3.org/XML/1998/namespace"/>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7834B346-D1C9-4ED7-BF6D-3CD3EB8B9BE3}">
  <ds:schemaRefs>
    <ds:schemaRef ds:uri="http://schemas.microsoft.com/sharepoint/v3/contenttype/forms"/>
  </ds:schemaRefs>
</ds:datastoreItem>
</file>

<file path=customXml/itemProps3.xml><?xml version="1.0" encoding="utf-8"?>
<ds:datastoreItem xmlns:ds="http://schemas.openxmlformats.org/officeDocument/2006/customXml" ds:itemID="{E1C73F7F-A431-433E-A4D8-A870788E2EAF}"/>
</file>

<file path=docProps/app.xml><?xml version="1.0" encoding="utf-8"?>
<Properties xmlns="http://schemas.openxmlformats.org/officeDocument/2006/extended-properties" xmlns:vt="http://schemas.openxmlformats.org/officeDocument/2006/docPropsVTypes">
  <Template>TM03090434[[fn=Wood Type]]</Template>
  <TotalTime>10373</TotalTime>
  <Words>2867</Words>
  <Application>Microsoft Office PowerPoint</Application>
  <PresentationFormat>On-screen Show (4:3)</PresentationFormat>
  <Paragraphs>406</Paragraphs>
  <Slides>27</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Blank Presentation</vt:lpstr>
      <vt:lpstr>PowerPoint Presentation</vt:lpstr>
      <vt:lpstr>Contents</vt:lpstr>
      <vt:lpstr>Main Aims of the Survey</vt:lpstr>
      <vt:lpstr>Survey Structure</vt:lpstr>
      <vt:lpstr>Basic Feedback</vt:lpstr>
      <vt:lpstr>Demographic Overview</vt:lpstr>
      <vt:lpstr>Employer Information</vt:lpstr>
      <vt:lpstr>Company Analytics Structure</vt:lpstr>
      <vt:lpstr>Data Availability and Utilisation</vt:lpstr>
      <vt:lpstr>Data Sources</vt:lpstr>
      <vt:lpstr>Data Driven Decision Making</vt:lpstr>
      <vt:lpstr>Data Driven Decision Making</vt:lpstr>
      <vt:lpstr>Data Driven Decision Making</vt:lpstr>
      <vt:lpstr>Familiarity and Overlap With Data Science</vt:lpstr>
      <vt:lpstr>Data Science Familiarity and Actual Usage</vt:lpstr>
      <vt:lpstr>Familiarity: Techniques Used</vt:lpstr>
      <vt:lpstr>Familiarity: Functions Performed</vt:lpstr>
      <vt:lpstr>Benefits of Data Analytics </vt:lpstr>
      <vt:lpstr>The Most Important Benefit of Data Analytics </vt:lpstr>
      <vt:lpstr>Barriers to More Advanced Analytics</vt:lpstr>
      <vt:lpstr>Attributes of regular users of data science</vt:lpstr>
      <vt:lpstr>Regular Users: Data Driven Decision Making</vt:lpstr>
      <vt:lpstr>Regular Users: Data Sources and Software</vt:lpstr>
      <vt:lpstr>Regular Users: Techniques Used</vt:lpstr>
      <vt:lpstr>Regular Users: Education</vt:lpstr>
      <vt:lpstr>Summary</vt:lpstr>
      <vt:lpstr>Thank You &amp; Questions</vt:lpstr>
    </vt:vector>
  </TitlesOfParts>
  <Company>Francois Rey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Francois Rey</dc:creator>
  <cp:lastModifiedBy>Nicky September</cp:lastModifiedBy>
  <cp:revision>442</cp:revision>
  <cp:lastPrinted>2018-09-12T05:31:34Z</cp:lastPrinted>
  <dcterms:created xsi:type="dcterms:W3CDTF">2010-02-24T10:45:37Z</dcterms:created>
  <dcterms:modified xsi:type="dcterms:W3CDTF">2025-07-30T13:57:49Z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0x01010005CC2131EC6BC245BE80808FF2395D20</vt:lpwstr>
  </property>
  <property fmtid="{D5CDD505-2E9C-101B-9397-08002B2CF9AE}" pid="3" name="IsMyDocuments">
    <vt:bool>true</vt:bool>
  </property>
</Properties>
</file>